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40" r:id="rId4"/>
    <p:sldMasterId id="2147483860" r:id="rId5"/>
  </p:sldMasterIdLst>
  <p:notesMasterIdLst>
    <p:notesMasterId r:id="rId19"/>
  </p:notesMasterIdLst>
  <p:sldIdLst>
    <p:sldId id="260" r:id="rId6"/>
    <p:sldId id="265" r:id="rId7"/>
    <p:sldId id="352" r:id="rId8"/>
    <p:sldId id="353" r:id="rId9"/>
    <p:sldId id="268" r:id="rId10"/>
    <p:sldId id="269" r:id="rId11"/>
    <p:sldId id="270" r:id="rId12"/>
    <p:sldId id="271" r:id="rId13"/>
    <p:sldId id="292" r:id="rId14"/>
    <p:sldId id="348" r:id="rId15"/>
    <p:sldId id="349" r:id="rId16"/>
    <p:sldId id="350" r:id="rId17"/>
    <p:sldId id="35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7444A-D1A1-4853-B881-F8F8A2B672AA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CB90E-A225-4324-8C33-43B9106088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78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FCA80-3149-4E77-8A10-61897EDA3B46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13711-36CD-49B6-9950-F52DFEABB444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09F87-2F65-4022-A223-5773581A346C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328A6-DFEA-4DEB-902A-5CD45AEC92CE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1E4CA-5AE3-4870-BD9C-5EEB663715AB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1FB8-B5F3-49D0-BC3B-869D3A8CDBA7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ADFF6-C930-49C8-94FB-8F6FD2363FAD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9CD1-1044-4815-9F42-749864AB9AF7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1573-514C-4F42-BCAD-23F0FC3E15F0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491" y="1828800"/>
            <a:ext cx="8231744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490" y="4800600"/>
            <a:ext cx="8231744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0521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046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9C9D3-68C8-4C7B-8900-91931799374E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891" y="2514600"/>
            <a:ext cx="8694663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491" y="5410201"/>
            <a:ext cx="8689596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09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5174" y="1905001"/>
            <a:ext cx="442075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806" y="1905001"/>
            <a:ext cx="4420751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75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08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808" y="2743201"/>
            <a:ext cx="441770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1489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1489" y="2743201"/>
            <a:ext cx="441770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12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82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55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704" y="685800"/>
            <a:ext cx="6402467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038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2704" y="685800"/>
            <a:ext cx="6402466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371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187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794" y="381001"/>
            <a:ext cx="1524398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809" y="381001"/>
            <a:ext cx="7393324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820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B228F-8597-4214-9AEE-4076FD5CA715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F8CC-B120-4B42-BEE7-63A5350889A2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58E9-5596-48C3-B804-C76A65717270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7C53-E53C-41B3-812A-684A050FC715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D1511-E534-4630-A1C6-AD2AF8D54CE5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89630-DBCB-471E-ABE0-D32F6A692637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631A-C749-4F96-9D50-34B67FA138ED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2B52B98-6AEB-475D-82BB-A785B0B1CD52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1904999"/>
            <a:ext cx="913677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810" y="6400800"/>
            <a:ext cx="6554906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565" y="6400800"/>
            <a:ext cx="1449767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00800"/>
            <a:ext cx="83841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891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4E20B4-B38C-431D-97FB-559753C4CD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5" name="Freeform 5">
            <a:extLst>
              <a:ext uri="{FF2B5EF4-FFF2-40B4-BE49-F238E27FC236}">
                <a16:creationId xmlns:a16="http://schemas.microsoft.com/office/drawing/2014/main" xmlns="" id="{608EAA06-5488-416B-B2B2-E55213011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rot="5400000">
            <a:off x="2769538" y="445383"/>
            <a:ext cx="1995577" cy="7534653"/>
          </a:xfrm>
          <a:prstGeom prst="round2SameRect">
            <a:avLst>
              <a:gd name="adj1" fmla="val 9679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76074B-C45A-40AF-9F6D-1348D176F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835" y="3074023"/>
            <a:ext cx="9130240" cy="1138686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>
                <a:latin typeface="Bahnschrift Condensed" panose="020B0502040204020203" pitchFamily="34" charset="0"/>
              </a:rPr>
              <a:t>Skop</a:t>
            </a:r>
            <a:r>
              <a:rPr lang="en-US" sz="4400" b="1" dirty="0">
                <a:latin typeface="Bahnschrift Condensed" panose="020B0502040204020203" pitchFamily="34" charset="0"/>
              </a:rPr>
              <a:t> </a:t>
            </a:r>
            <a:r>
              <a:rPr lang="en-US" sz="4400" b="1" dirty="0" err="1">
                <a:latin typeface="Bahnschrift Condensed" panose="020B0502040204020203" pitchFamily="34" charset="0"/>
              </a:rPr>
              <a:t>Tugas</a:t>
            </a:r>
            <a:r>
              <a:rPr lang="en-US" sz="4400" b="1" dirty="0">
                <a:latin typeface="Bahnschrift Condensed" panose="020B0502040204020203" pitchFamily="34" charset="0"/>
              </a:rPr>
              <a:t> &amp; </a:t>
            </a:r>
            <a:r>
              <a:rPr lang="en-US" sz="4400" b="1" dirty="0" err="1">
                <a:latin typeface="Bahnschrift Condensed" panose="020B0502040204020203" pitchFamily="34" charset="0"/>
              </a:rPr>
              <a:t>Tanggungjawab</a:t>
            </a:r>
            <a:r>
              <a:rPr lang="en-US" sz="4400" b="1" dirty="0">
                <a:latin typeface="Bahnschrift Condensed" panose="020B0502040204020203" pitchFamily="34" charset="0"/>
              </a:rPr>
              <a:t> PPPT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C73FCE9-28D4-427E-BF96-E6B19E59E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035" y="4444184"/>
            <a:ext cx="6436104" cy="534838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err="1">
                <a:solidFill>
                  <a:srgbClr val="FFFF00"/>
                </a:solidFill>
              </a:rPr>
              <a:t>Kamaludin</a:t>
            </a:r>
            <a:r>
              <a:rPr lang="en-US" sz="1800" b="1" dirty="0">
                <a:solidFill>
                  <a:srgbClr val="FFFF00"/>
                </a:solidFill>
              </a:rPr>
              <a:t> Bin </a:t>
            </a:r>
            <a:r>
              <a:rPr lang="en-US" sz="1800" b="1" dirty="0" err="1">
                <a:solidFill>
                  <a:srgbClr val="FFFF00"/>
                </a:solidFill>
              </a:rPr>
              <a:t>Daud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9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xmlns="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6388136"/>
              </p:ext>
            </p:extLst>
          </p:nvPr>
        </p:nvGraphicFramePr>
        <p:xfrm>
          <a:off x="268378" y="1397726"/>
          <a:ext cx="11655244" cy="4197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147">
                  <a:extLst>
                    <a:ext uri="{9D8B030D-6E8A-4147-A177-3AD203B41FA5}">
                      <a16:colId xmlns:a16="http://schemas.microsoft.com/office/drawing/2014/main" xmlns="" val="765999084"/>
                    </a:ext>
                  </a:extLst>
                </a:gridCol>
                <a:gridCol w="6286500">
                  <a:extLst>
                    <a:ext uri="{9D8B030D-6E8A-4147-A177-3AD203B41FA5}">
                      <a16:colId xmlns:a16="http://schemas.microsoft.com/office/drawing/2014/main" xmlns="" val="7886985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xmlns="" val="3503944219"/>
                    </a:ext>
                  </a:extLst>
                </a:gridCol>
                <a:gridCol w="3141572">
                  <a:extLst>
                    <a:ext uri="{9D8B030D-6E8A-4147-A177-3AD203B41FA5}">
                      <a16:colId xmlns:a16="http://schemas.microsoft.com/office/drawing/2014/main" xmlns="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(</a:t>
                      </a:r>
                      <a:r>
                        <a:rPr lang="sv-SE" dirty="0"/>
                        <a:t>Pensyarah bidang pengkhususan masing‐masing.)</a:t>
                      </a: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0138129"/>
                  </a:ext>
                </a:extLst>
              </a:tr>
              <a:tr h="3168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dirty="0" err="1"/>
                        <a:t>Menyampai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sebagaimana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ditetapkan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merangkumi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aspek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berikut</a:t>
                      </a:r>
                      <a:r>
                        <a:rPr lang="en-MY" dirty="0"/>
                        <a:t>: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 </a:t>
                      </a:r>
                      <a:r>
                        <a:rPr lang="en-MY" dirty="0" err="1"/>
                        <a:t>i</a:t>
                      </a:r>
                      <a:r>
                        <a:rPr lang="en-MY" dirty="0"/>
                        <a:t>) </a:t>
                      </a:r>
                      <a:r>
                        <a:rPr lang="en-MY" dirty="0" err="1"/>
                        <a:t>Mentafsir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kurikulum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ditetapkan</a:t>
                      </a:r>
                      <a:r>
                        <a:rPr lang="en-MY" dirty="0"/>
                        <a:t>. 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ii) </a:t>
                      </a: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. 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iii) </a:t>
                      </a:r>
                      <a:r>
                        <a:rPr lang="en-MY" dirty="0" err="1"/>
                        <a:t>Menyediakan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.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iv) </a:t>
                      </a:r>
                      <a:r>
                        <a:rPr lang="en-MY" dirty="0" err="1"/>
                        <a:t>Menyampaikan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teori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amali</a:t>
                      </a:r>
                      <a:r>
                        <a:rPr lang="en-MY" dirty="0"/>
                        <a:t>).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v) </a:t>
                      </a: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penilaian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prestasi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.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s-ES" dirty="0"/>
                        <a:t>vi) </a:t>
                      </a:r>
                      <a:r>
                        <a:rPr lang="es-ES" dirty="0" err="1"/>
                        <a:t>Menambah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baik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proses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pembelajaran</a:t>
                      </a:r>
                      <a:r>
                        <a:rPr lang="es-ES" dirty="0"/>
                        <a:t> dan </a:t>
                      </a:r>
                      <a:r>
                        <a:rPr lang="es-ES" dirty="0" err="1"/>
                        <a:t>pengajaran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dari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semasa</a:t>
                      </a:r>
                      <a:r>
                        <a:rPr lang="es-ES" dirty="0"/>
                        <a:t> ke </a:t>
                      </a:r>
                      <a:r>
                        <a:rPr lang="es-ES" dirty="0" err="1"/>
                        <a:t>semasa</a:t>
                      </a:r>
                      <a:r>
                        <a:rPr lang="es-ES" dirty="0"/>
                        <a:t>.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/>
                        <a:t>16 jam </a:t>
                      </a:r>
                      <a:r>
                        <a:rPr lang="en-MY" dirty="0" err="1"/>
                        <a:t>seminggu</a:t>
                      </a:r>
                      <a:r>
                        <a:rPr lang="en-MY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dirty="0" err="1"/>
                        <a:t>Jumlah</a:t>
                      </a:r>
                      <a:r>
                        <a:rPr lang="en-US" dirty="0"/>
                        <a:t> jam </a:t>
                      </a:r>
                      <a:r>
                        <a:rPr lang="en-US" dirty="0" err="1"/>
                        <a:t>mengajar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seminggu</a:t>
                      </a:r>
                      <a:r>
                        <a:rPr lang="en-US" dirty="0"/>
                        <a:t> 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dirty="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kursus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terlibat</a:t>
                      </a:r>
                      <a:r>
                        <a:rPr lang="en-US" dirty="0"/>
                        <a:t> 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xmlns="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DH33/34, DH31/32 &amp; DH29)</a:t>
            </a:r>
          </a:p>
        </p:txBody>
      </p:sp>
    </p:spTree>
    <p:extLst>
      <p:ext uri="{BB962C8B-B14F-4D97-AF65-F5344CB8AC3E}">
        <p14:creationId xmlns:p14="http://schemas.microsoft.com/office/powerpoint/2010/main" val="379068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xmlns="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7415906"/>
              </p:ext>
            </p:extLst>
          </p:nvPr>
        </p:nvGraphicFramePr>
        <p:xfrm>
          <a:off x="268378" y="1397726"/>
          <a:ext cx="11655244" cy="4190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572">
                  <a:extLst>
                    <a:ext uri="{9D8B030D-6E8A-4147-A177-3AD203B41FA5}">
                      <a16:colId xmlns:a16="http://schemas.microsoft.com/office/drawing/2014/main" xmlns="" val="765999084"/>
                    </a:ext>
                  </a:extLst>
                </a:gridCol>
                <a:gridCol w="3829050">
                  <a:extLst>
                    <a:ext uri="{9D8B030D-6E8A-4147-A177-3AD203B41FA5}">
                      <a16:colId xmlns:a16="http://schemas.microsoft.com/office/drawing/2014/main" xmlns="" val="7886985"/>
                    </a:ext>
                  </a:extLst>
                </a:gridCol>
                <a:gridCol w="2466975">
                  <a:extLst>
                    <a:ext uri="{9D8B030D-6E8A-4147-A177-3AD203B41FA5}">
                      <a16:colId xmlns:a16="http://schemas.microsoft.com/office/drawing/2014/main" xmlns="" val="3850610305"/>
                    </a:ext>
                  </a:extLst>
                </a:gridCol>
                <a:gridCol w="4884647">
                  <a:extLst>
                    <a:ext uri="{9D8B030D-6E8A-4147-A177-3AD203B41FA5}">
                      <a16:colId xmlns:a16="http://schemas.microsoft.com/office/drawing/2014/main" xmlns="" val="2520750421"/>
                    </a:ext>
                  </a:extLst>
                </a:gridCol>
              </a:tblGrid>
              <a:tr h="382716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7171167"/>
                  </a:ext>
                </a:extLst>
              </a:tr>
              <a:tr h="567058">
                <a:tc>
                  <a:txBody>
                    <a:bodyPr/>
                    <a:lstStyle/>
                    <a:p>
                      <a:r>
                        <a:rPr lang="en-MY" dirty="0"/>
                        <a:t>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(</a:t>
                      </a:r>
                      <a:r>
                        <a:rPr lang="sv-SE" dirty="0"/>
                        <a:t>Pensyarah bidang pengkhususan masing‐masing.)</a:t>
                      </a: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Menghasilkan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/>
                        <a:t>Satu </a:t>
                      </a:r>
                      <a:r>
                        <a:rPr lang="en-MY" dirty="0" err="1"/>
                        <a:t>wacana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setahun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projek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1.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6105909"/>
                  </a:ext>
                </a:extLst>
              </a:tr>
              <a:tr h="1764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3"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penasihat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akademik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kesesuaian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kelas</a:t>
                      </a:r>
                      <a:r>
                        <a:rPr lang="en-MY" dirty="0"/>
                        <a:t> 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 err="1"/>
                        <a:t>Bilangan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dinasihati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7790964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:a16="http://schemas.microsoft.com/office/drawing/2014/main" xmlns="" id="{FB016DA9-006E-454F-BE84-0F7C12759BD3}"/>
              </a:ext>
            </a:extLst>
          </p:cNvPr>
          <p:cNvSpPr txBox="1">
            <a:spLocks/>
          </p:cNvSpPr>
          <p:nvPr/>
        </p:nvSpPr>
        <p:spPr>
          <a:xfrm>
            <a:off x="420778" y="580594"/>
            <a:ext cx="10400815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3200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 I - </a:t>
            </a:r>
            <a:r>
              <a:rPr lang="sv-SE" sz="3200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 DH33/34, DH31/32 &amp; DH29)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46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xmlns="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8054742"/>
              </p:ext>
            </p:extLst>
          </p:nvPr>
        </p:nvGraphicFramePr>
        <p:xfrm>
          <a:off x="268378" y="1397726"/>
          <a:ext cx="11655244" cy="4798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572">
                  <a:extLst>
                    <a:ext uri="{9D8B030D-6E8A-4147-A177-3AD203B41FA5}">
                      <a16:colId xmlns:a16="http://schemas.microsoft.com/office/drawing/2014/main" xmlns="" val="765999084"/>
                    </a:ext>
                  </a:extLst>
                </a:gridCol>
                <a:gridCol w="3829050">
                  <a:extLst>
                    <a:ext uri="{9D8B030D-6E8A-4147-A177-3AD203B41FA5}">
                      <a16:colId xmlns:a16="http://schemas.microsoft.com/office/drawing/2014/main" xmlns="" val="7886985"/>
                    </a:ext>
                  </a:extLst>
                </a:gridCol>
                <a:gridCol w="2466975">
                  <a:extLst>
                    <a:ext uri="{9D8B030D-6E8A-4147-A177-3AD203B41FA5}">
                      <a16:colId xmlns:a16="http://schemas.microsoft.com/office/drawing/2014/main" xmlns="" val="3850610305"/>
                    </a:ext>
                  </a:extLst>
                </a:gridCol>
                <a:gridCol w="4884647">
                  <a:extLst>
                    <a:ext uri="{9D8B030D-6E8A-4147-A177-3AD203B41FA5}">
                      <a16:colId xmlns:a16="http://schemas.microsoft.com/office/drawing/2014/main" xmlns="" val="2520750421"/>
                    </a:ext>
                  </a:extLst>
                </a:gridCol>
              </a:tblGrid>
              <a:tr h="382716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7171167"/>
                  </a:ext>
                </a:extLst>
              </a:tr>
              <a:tr h="567058">
                <a:tc>
                  <a:txBody>
                    <a:bodyPr/>
                    <a:lstStyle/>
                    <a:p>
                      <a:r>
                        <a:rPr lang="en-MY" dirty="0"/>
                        <a:t>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(</a:t>
                      </a:r>
                      <a:r>
                        <a:rPr lang="sv-SE" dirty="0"/>
                        <a:t>Pensyarah bidang pengkhususan masing‐masing.)</a:t>
                      </a: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4"/>
                      </a:pPr>
                      <a:r>
                        <a:rPr lang="en-MY" dirty="0" err="1"/>
                        <a:t>Mengurus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kemudahan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peralatan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aset</a:t>
                      </a:r>
                      <a:r>
                        <a:rPr lang="en-MY" dirty="0"/>
                        <a:t> dan ICT yang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dengan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Memastikan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kemudahan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bagi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pelaksanaan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pada </a:t>
                      </a:r>
                      <a:r>
                        <a:rPr lang="en-MY" dirty="0" err="1"/>
                        <a:t>tahap</a:t>
                      </a:r>
                      <a:r>
                        <a:rPr lang="en-MY" dirty="0"/>
                        <a:t> optimum dan </a:t>
                      </a:r>
                      <a:r>
                        <a:rPr lang="en-MY" dirty="0" err="1"/>
                        <a:t>selamat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digunakan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 err="1"/>
                        <a:t>Peranan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diberikan</a:t>
                      </a:r>
                      <a:r>
                        <a:rPr lang="en-MY" dirty="0"/>
                        <a:t>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MY" dirty="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/>
                        <a:t>Status </a:t>
                      </a:r>
                      <a:r>
                        <a:rPr lang="en-MY" dirty="0" err="1"/>
                        <a:t>kemudahan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peralatan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aset</a:t>
                      </a:r>
                      <a:r>
                        <a:rPr lang="en-MY" dirty="0"/>
                        <a:t> dan ICT yang </a:t>
                      </a:r>
                      <a:r>
                        <a:rPr lang="en-MY" dirty="0" err="1"/>
                        <a:t>telah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dilaksanakan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6105909"/>
                  </a:ext>
                </a:extLst>
              </a:tr>
              <a:tr h="1764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5"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ditetapkan</a:t>
                      </a:r>
                      <a:r>
                        <a:rPr lang="en-MY" dirty="0"/>
                        <a:t> oleh 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ketua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kesesuaian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endParaRPr lang="en-US" dirty="0"/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merujuk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kepada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diberikan</a:t>
                      </a:r>
                      <a:r>
                        <a:rPr lang="en-MY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7790964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:a16="http://schemas.microsoft.com/office/drawing/2014/main" xmlns="" id="{FB016DA9-006E-454F-BE84-0F7C12759BD3}"/>
              </a:ext>
            </a:extLst>
          </p:cNvPr>
          <p:cNvSpPr txBox="1">
            <a:spLocks/>
          </p:cNvSpPr>
          <p:nvPr/>
        </p:nvSpPr>
        <p:spPr>
          <a:xfrm>
            <a:off x="420778" y="580594"/>
            <a:ext cx="10400815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DH33/34, DH31/32 &amp; DH29)</a:t>
            </a:r>
          </a:p>
        </p:txBody>
      </p:sp>
    </p:spTree>
    <p:extLst>
      <p:ext uri="{BB962C8B-B14F-4D97-AF65-F5344CB8AC3E}">
        <p14:creationId xmlns:p14="http://schemas.microsoft.com/office/powerpoint/2010/main" val="382492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xmlns="" id="{B8CBA366-EA76-4573-8D93-C25C9BED3B8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68378" y="1526176"/>
          <a:ext cx="11357565" cy="5095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251">
                  <a:extLst>
                    <a:ext uri="{9D8B030D-6E8A-4147-A177-3AD203B41FA5}">
                      <a16:colId xmlns:a16="http://schemas.microsoft.com/office/drawing/2014/main" xmlns="" val="765999084"/>
                    </a:ext>
                  </a:extLst>
                </a:gridCol>
                <a:gridCol w="8088862">
                  <a:extLst>
                    <a:ext uri="{9D8B030D-6E8A-4147-A177-3AD203B41FA5}">
                      <a16:colId xmlns:a16="http://schemas.microsoft.com/office/drawing/2014/main" xmlns="" val="7886985"/>
                    </a:ext>
                  </a:extLst>
                </a:gridCol>
                <a:gridCol w="2795452">
                  <a:extLst>
                    <a:ext uri="{9D8B030D-6E8A-4147-A177-3AD203B41FA5}">
                      <a16:colId xmlns:a16="http://schemas.microsoft.com/office/drawing/2014/main" xmlns="" val="2570768899"/>
                    </a:ext>
                  </a:extLst>
                </a:gridCol>
              </a:tblGrid>
              <a:tr h="415022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17116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MY" dirty="0"/>
                        <a:t>5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tugas‐tugas</a:t>
                      </a:r>
                      <a:r>
                        <a:rPr lang="en-MY" dirty="0"/>
                        <a:t> lain yang </a:t>
                      </a:r>
                      <a:r>
                        <a:rPr lang="en-MY" dirty="0" err="1"/>
                        <a:t>diarahkan</a:t>
                      </a:r>
                      <a:r>
                        <a:rPr lang="en-MY" dirty="0"/>
                        <a:t> oleh 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pegawai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87904310"/>
                  </a:ext>
                </a:extLst>
              </a:tr>
              <a:tr h="4068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pencapaian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-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lain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beserta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jawatan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disandang</a:t>
                      </a:r>
                      <a:r>
                        <a:rPr lang="en-US" dirty="0"/>
                        <a:t>;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31164854"/>
                  </a:ext>
                </a:extLst>
              </a:tr>
            </a:tbl>
          </a:graphicData>
        </a:graphic>
      </p:graphicFrame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xmlns="" id="{DDBF5C55-C80E-4D2F-BC6A-C4BFBB4E18F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8110" y="3106784"/>
          <a:ext cx="101981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481">
                  <a:extLst>
                    <a:ext uri="{9D8B030D-6E8A-4147-A177-3AD203B41FA5}">
                      <a16:colId xmlns:a16="http://schemas.microsoft.com/office/drawing/2014/main" xmlns="" val="2423374461"/>
                    </a:ext>
                  </a:extLst>
                </a:gridCol>
                <a:gridCol w="2350269">
                  <a:extLst>
                    <a:ext uri="{9D8B030D-6E8A-4147-A177-3AD203B41FA5}">
                      <a16:colId xmlns:a16="http://schemas.microsoft.com/office/drawing/2014/main" xmlns="" val="2918998768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xmlns="" val="1312066756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xmlns="" val="660934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Bil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Nama </a:t>
                      </a:r>
                      <a:r>
                        <a:rPr lang="en-US" dirty="0" err="1"/>
                        <a:t>Jawatankuasa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Jawatan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 </a:t>
                      </a:r>
                      <a:r>
                        <a:rPr lang="en-US" dirty="0" err="1"/>
                        <a:t>pencapaian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773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2719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833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9243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3246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9788823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:a16="http://schemas.microsoft.com/office/drawing/2014/main" xmlns="" id="{2B34DF9F-2A52-4C18-9B9E-CC7004896435}"/>
              </a:ext>
            </a:extLst>
          </p:cNvPr>
          <p:cNvSpPr txBox="1">
            <a:spLocks/>
          </p:cNvSpPr>
          <p:nvPr/>
        </p:nvSpPr>
        <p:spPr>
          <a:xfrm>
            <a:off x="420778" y="580594"/>
            <a:ext cx="10400815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DH33/34, DH31/32 &amp; DH29)</a:t>
            </a:r>
          </a:p>
        </p:txBody>
      </p:sp>
    </p:spTree>
    <p:extLst>
      <p:ext uri="{BB962C8B-B14F-4D97-AF65-F5344CB8AC3E}">
        <p14:creationId xmlns:p14="http://schemas.microsoft.com/office/powerpoint/2010/main" val="310640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90244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Skop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Tugas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dan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Tanggungjawab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PPPT :</a:t>
            </a:r>
            <a:b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742950" indent="-742950">
              <a:buAutoNum type="alphaUcPeriod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</a:t>
            </a: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 54 &amp; DH51/ 52  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 44 &amp; DH41/ 42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DH33/ 34, DH31/ 32 &amp; DH29</a:t>
            </a:r>
            <a:endParaRPr lang="en-US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B.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 -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tenaga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pengajar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+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DH54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DH52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Program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</a:t>
            </a:r>
            <a:endParaRPr kumimoji="0" lang="en-US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527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C.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III -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Sokongan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 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Pengambilan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Kualiti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DH41/42</a:t>
            </a:r>
            <a:endParaRPr kumimoji="0" lang="en-US" sz="5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2771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BB01F0-9075-4CCE-83EB-696790C94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30" y="396240"/>
            <a:ext cx="9146383" cy="1371600"/>
          </a:xfrm>
        </p:spPr>
        <p:txBody>
          <a:bodyPr/>
          <a:lstStyle/>
          <a:p>
            <a:r>
              <a:rPr lang="en-MY" dirty="0"/>
              <a:t>PENGENALAN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1DD3FF-343D-4E49-BA72-339752DC2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904999"/>
            <a:ext cx="10850880" cy="4114801"/>
          </a:xfrm>
        </p:spPr>
        <p:txBody>
          <a:bodyPr>
            <a:noAutofit/>
          </a:bodyPr>
          <a:lstStyle/>
          <a:p>
            <a:pPr algn="just"/>
            <a:r>
              <a:rPr lang="en-MY" sz="3200" dirty="0" err="1"/>
              <a:t>Skop</a:t>
            </a:r>
            <a:r>
              <a:rPr lang="en-MY" sz="3200" dirty="0"/>
              <a:t>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utama</a:t>
            </a:r>
            <a:r>
              <a:rPr lang="en-MY" sz="3200" dirty="0"/>
              <a:t> dan </a:t>
            </a:r>
            <a:r>
              <a:rPr lang="en-MY" sz="3200" dirty="0" err="1"/>
              <a:t>tanggungjawab</a:t>
            </a:r>
            <a:r>
              <a:rPr lang="en-MY" sz="3200" dirty="0"/>
              <a:t> PPPT </a:t>
            </a:r>
            <a:r>
              <a:rPr lang="en-MY" sz="3200" dirty="0" err="1"/>
              <a:t>merupakan</a:t>
            </a:r>
            <a:r>
              <a:rPr lang="en-MY" sz="3200" dirty="0"/>
              <a:t> </a:t>
            </a:r>
            <a:r>
              <a:rPr lang="en-MY" sz="3200" dirty="0" err="1"/>
              <a:t>indikator</a:t>
            </a:r>
            <a:r>
              <a:rPr lang="en-MY" sz="3200" dirty="0"/>
              <a:t> </a:t>
            </a:r>
            <a:r>
              <a:rPr lang="en-MY" sz="3200" dirty="0" err="1"/>
              <a:t>prestasi</a:t>
            </a:r>
            <a:r>
              <a:rPr lang="en-MY" sz="3200" dirty="0"/>
              <a:t>    yang </a:t>
            </a:r>
            <a:r>
              <a:rPr lang="en-MY" sz="3200" dirty="0" err="1"/>
              <a:t>perlu</a:t>
            </a:r>
            <a:r>
              <a:rPr lang="en-MY" sz="3200" dirty="0"/>
              <a:t> </a:t>
            </a:r>
            <a:r>
              <a:rPr lang="en-MY" sz="3200" dirty="0" err="1"/>
              <a:t>dicapai</a:t>
            </a:r>
            <a:r>
              <a:rPr lang="en-MY" sz="3200" dirty="0"/>
              <a:t> oleh </a:t>
            </a:r>
            <a:r>
              <a:rPr lang="en-MY" sz="3200" dirty="0" err="1"/>
              <a:t>setiap</a:t>
            </a:r>
            <a:r>
              <a:rPr lang="en-MY" sz="3200" dirty="0"/>
              <a:t> PPPT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meningkatkan</a:t>
            </a:r>
            <a:r>
              <a:rPr lang="en-MY" sz="3200" dirty="0"/>
              <a:t> </a:t>
            </a:r>
            <a:r>
              <a:rPr lang="en-MY" sz="3200" dirty="0" err="1"/>
              <a:t>keberkesanan</a:t>
            </a:r>
            <a:r>
              <a:rPr lang="en-MY" sz="3200" dirty="0"/>
              <a:t> </a:t>
            </a:r>
            <a:r>
              <a:rPr lang="en-MY" sz="3200" dirty="0" err="1"/>
              <a:t>sistem</a:t>
            </a:r>
            <a:r>
              <a:rPr lang="en-MY" sz="3200" dirty="0"/>
              <a:t> </a:t>
            </a:r>
            <a:r>
              <a:rPr lang="en-MY" sz="3200" dirty="0" err="1"/>
              <a:t>penyampaian</a:t>
            </a:r>
            <a:r>
              <a:rPr lang="en-MY" sz="3200" dirty="0"/>
              <a:t> </a:t>
            </a:r>
            <a:r>
              <a:rPr lang="en-MY" sz="3200" dirty="0" err="1"/>
              <a:t>organisasi</a:t>
            </a:r>
            <a:endParaRPr lang="en-MY" sz="3200" dirty="0"/>
          </a:p>
          <a:p>
            <a:pPr algn="just"/>
            <a:r>
              <a:rPr lang="en-MY" sz="3200" dirty="0" err="1"/>
              <a:t>skop</a:t>
            </a:r>
            <a:r>
              <a:rPr lang="en-MY" sz="3200" dirty="0"/>
              <a:t> dan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dalam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kategori</a:t>
            </a:r>
            <a:r>
              <a:rPr lang="en-MY" sz="3200" dirty="0"/>
              <a:t> </a:t>
            </a:r>
            <a:r>
              <a:rPr lang="en-MY" sz="3200" dirty="0" err="1"/>
              <a:t>diperhalusi</a:t>
            </a:r>
            <a:r>
              <a:rPr lang="en-MY" sz="3200" dirty="0"/>
              <a:t> dan </a:t>
            </a:r>
            <a:r>
              <a:rPr lang="en-MY" sz="3200" dirty="0" err="1"/>
              <a:t>diperincikan</a:t>
            </a:r>
            <a:r>
              <a:rPr lang="en-MY" sz="3200" dirty="0"/>
              <a:t> </a:t>
            </a:r>
            <a:r>
              <a:rPr lang="en-MY" sz="3200" dirty="0" err="1"/>
              <a:t>daripada</a:t>
            </a:r>
            <a:r>
              <a:rPr lang="en-MY" sz="3200" dirty="0"/>
              <a:t> </a:t>
            </a:r>
            <a:r>
              <a:rPr lang="en-MY" sz="3200" dirty="0" err="1"/>
              <a:t>sudut</a:t>
            </a:r>
            <a:r>
              <a:rPr lang="en-MY" sz="3200" dirty="0"/>
              <a:t> </a:t>
            </a:r>
            <a:r>
              <a:rPr lang="en-MY" sz="3200" dirty="0" err="1"/>
              <a:t>kriteria</a:t>
            </a:r>
            <a:r>
              <a:rPr lang="en-MY" sz="3200" dirty="0"/>
              <a:t> </a:t>
            </a:r>
            <a:r>
              <a:rPr lang="en-MY" sz="3200" dirty="0" err="1"/>
              <a:t>kecemerlangan</a:t>
            </a:r>
            <a:r>
              <a:rPr lang="en-MY" sz="3200" dirty="0"/>
              <a:t>.</a:t>
            </a:r>
          </a:p>
          <a:p>
            <a:pPr algn="just"/>
            <a:r>
              <a:rPr lang="en-MY" sz="3200" dirty="0" err="1"/>
              <a:t>prestasi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dapat</a:t>
            </a:r>
            <a:r>
              <a:rPr lang="en-MY" sz="3200" dirty="0"/>
              <a:t> </a:t>
            </a:r>
            <a:r>
              <a:rPr lang="en-MY" sz="3200" dirty="0" err="1"/>
              <a:t>dinilai</a:t>
            </a:r>
            <a:r>
              <a:rPr lang="en-MY" sz="3200" dirty="0"/>
              <a:t> </a:t>
            </a:r>
            <a:r>
              <a:rPr lang="en-MY" sz="3200" dirty="0" err="1"/>
              <a:t>dengan</a:t>
            </a:r>
            <a:r>
              <a:rPr lang="en-MY" sz="3200" dirty="0"/>
              <a:t> </a:t>
            </a:r>
            <a:r>
              <a:rPr lang="en-MY" sz="3200" dirty="0" err="1"/>
              <a:t>saksama</a:t>
            </a:r>
            <a:r>
              <a:rPr lang="en-MY" sz="3200" dirty="0"/>
              <a:t> </a:t>
            </a:r>
            <a:r>
              <a:rPr lang="en-MY" sz="3200" dirty="0" err="1"/>
              <a:t>supaya</a:t>
            </a:r>
            <a:r>
              <a:rPr lang="en-MY" sz="3200" dirty="0"/>
              <a:t> </a:t>
            </a:r>
            <a:r>
              <a:rPr lang="en-MY" sz="3200" dirty="0" err="1"/>
              <a:t>mereka</a:t>
            </a:r>
            <a:r>
              <a:rPr lang="en-MY" sz="3200" dirty="0"/>
              <a:t> </a:t>
            </a:r>
            <a:r>
              <a:rPr lang="en-MY" sz="3200" dirty="0" err="1"/>
              <a:t>mempunyai</a:t>
            </a:r>
            <a:r>
              <a:rPr lang="en-MY" sz="3200" dirty="0"/>
              <a:t> </a:t>
            </a:r>
            <a:r>
              <a:rPr lang="en-MY" sz="3200" dirty="0" err="1"/>
              <a:t>peluang</a:t>
            </a:r>
            <a:r>
              <a:rPr lang="en-MY" sz="3200" dirty="0"/>
              <a:t> yang </a:t>
            </a:r>
            <a:r>
              <a:rPr lang="en-MY" sz="3200" dirty="0" err="1"/>
              <a:t>sama</a:t>
            </a:r>
            <a:r>
              <a:rPr lang="en-MY" sz="3200" dirty="0"/>
              <a:t>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pertimbangan</a:t>
            </a:r>
            <a:r>
              <a:rPr lang="en-MY" sz="3200" dirty="0"/>
              <a:t> </a:t>
            </a:r>
            <a:r>
              <a:rPr lang="en-MY" sz="3200" dirty="0" err="1"/>
              <a:t>kenaikan</a:t>
            </a:r>
            <a:r>
              <a:rPr lang="en-MY" sz="3200" dirty="0"/>
              <a:t> </a:t>
            </a:r>
            <a:r>
              <a:rPr lang="en-MY" sz="3200" dirty="0" err="1"/>
              <a:t>pangkat</a:t>
            </a:r>
            <a:r>
              <a:rPr lang="en-MY" sz="3200" dirty="0"/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14673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8715B6-ACD0-4394-A6F6-1DA314A61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08" y="695325"/>
            <a:ext cx="9146383" cy="1371600"/>
          </a:xfrm>
        </p:spPr>
        <p:txBody>
          <a:bodyPr/>
          <a:lstStyle/>
          <a:p>
            <a:r>
              <a:rPr lang="en-MY" dirty="0"/>
              <a:t>TUGAS PROFESIONAL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0FB387-5FC4-405D-9613-2C6D7C585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8110" y="2333625"/>
            <a:ext cx="9136770" cy="2962276"/>
          </a:xfrm>
        </p:spPr>
        <p:txBody>
          <a:bodyPr>
            <a:normAutofit/>
          </a:bodyPr>
          <a:lstStyle/>
          <a:p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profesional</a:t>
            </a:r>
            <a:r>
              <a:rPr lang="en-MY" sz="4000" dirty="0"/>
              <a:t> </a:t>
            </a:r>
            <a:r>
              <a:rPr lang="en-MY" sz="4000" dirty="0" err="1"/>
              <a:t>pensyarah</a:t>
            </a:r>
            <a:r>
              <a:rPr lang="en-MY" sz="4000" dirty="0"/>
              <a:t> </a:t>
            </a:r>
            <a:r>
              <a:rPr lang="en-MY" sz="4000" dirty="0" err="1"/>
              <a:t>terbahagi</a:t>
            </a:r>
            <a:r>
              <a:rPr lang="en-MY" sz="4000" dirty="0"/>
              <a:t> </a:t>
            </a:r>
            <a:r>
              <a:rPr lang="en-MY" sz="4000" dirty="0" err="1"/>
              <a:t>kepada</a:t>
            </a:r>
            <a:r>
              <a:rPr lang="en-MY" sz="4000" dirty="0"/>
              <a:t>;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hakiki</a:t>
            </a:r>
            <a:r>
              <a:rPr lang="en-MY" sz="4000" dirty="0"/>
              <a:t>, dan 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kecemerlangan</a:t>
            </a:r>
            <a:r>
              <a:rPr lang="en-MY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552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DFA58F-194F-463C-BB19-627D1FE0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792480"/>
          </a:xfrm>
        </p:spPr>
        <p:txBody>
          <a:bodyPr/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C78EE9-6E76-4643-8992-BDE7D8DFF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295399"/>
            <a:ext cx="9922430" cy="5181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pendidikan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 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Mengajar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menyampaikan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menurunkan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mengasah</a:t>
            </a:r>
            <a:r>
              <a:rPr lang="en-MY" dirty="0"/>
              <a:t>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menerapkan</a:t>
            </a:r>
            <a:r>
              <a:rPr lang="en-MY" dirty="0"/>
              <a:t>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Membimbing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membentuk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, </a:t>
            </a:r>
            <a:r>
              <a:rPr lang="en-MY" dirty="0" err="1"/>
              <a:t>mengembangkan</a:t>
            </a:r>
            <a:r>
              <a:rPr lang="en-MY" dirty="0"/>
              <a:t> </a:t>
            </a:r>
            <a:r>
              <a:rPr lang="en-MY" dirty="0" err="1"/>
              <a:t>kecintaan</a:t>
            </a:r>
            <a:r>
              <a:rPr lang="en-MY" dirty="0"/>
              <a:t> </a:t>
            </a:r>
            <a:r>
              <a:rPr lang="en-MY" dirty="0" err="1"/>
              <a:t>kepada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 dan </a:t>
            </a:r>
            <a:r>
              <a:rPr lang="en-MY" dirty="0" err="1"/>
              <a:t>pengetahuan</a:t>
            </a:r>
            <a:r>
              <a:rPr lang="en-MY" dirty="0"/>
              <a:t>,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bantuan</a:t>
            </a:r>
            <a:r>
              <a:rPr lang="en-MY" dirty="0"/>
              <a:t> </a:t>
            </a:r>
            <a:r>
              <a:rPr lang="en-MY" dirty="0" err="1"/>
              <a:t>akademik</a:t>
            </a:r>
            <a:r>
              <a:rPr lang="en-MY" dirty="0"/>
              <a:t> dan </a:t>
            </a:r>
            <a:r>
              <a:rPr lang="en-MY" dirty="0" err="1"/>
              <a:t>memotivasi</a:t>
            </a:r>
            <a:r>
              <a:rPr lang="en-MY" dirty="0"/>
              <a:t> </a:t>
            </a:r>
            <a:r>
              <a:rPr lang="en-MY" dirty="0" err="1"/>
              <a:t>ke</a:t>
            </a:r>
            <a:r>
              <a:rPr lang="en-MY" dirty="0"/>
              <a:t> </a:t>
            </a:r>
            <a:r>
              <a:rPr lang="en-MY" dirty="0" err="1"/>
              <a:t>arah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Mentaksir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mengukur</a:t>
            </a:r>
            <a:r>
              <a:rPr lang="en-MY" dirty="0"/>
              <a:t> </a:t>
            </a:r>
            <a:r>
              <a:rPr lang="en-MY" dirty="0" err="1"/>
              <a:t>tahap</a:t>
            </a:r>
            <a:r>
              <a:rPr lang="en-MY" dirty="0"/>
              <a:t> </a:t>
            </a:r>
            <a:r>
              <a:rPr lang="en-MY" dirty="0" err="1"/>
              <a:t>penguasaan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 </a:t>
            </a:r>
            <a:r>
              <a:rPr lang="en-MY" dirty="0" err="1"/>
              <a:t>pelajar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Meneladani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mempamerkan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 dan </a:t>
            </a:r>
            <a:r>
              <a:rPr lang="en-MY" dirty="0" err="1"/>
              <a:t>tingkah</a:t>
            </a:r>
            <a:r>
              <a:rPr lang="en-MY" dirty="0"/>
              <a:t> </a:t>
            </a:r>
            <a:r>
              <a:rPr lang="en-MY" dirty="0" err="1"/>
              <a:t>laku</a:t>
            </a:r>
            <a:r>
              <a:rPr lang="en-MY" dirty="0"/>
              <a:t> </a:t>
            </a:r>
            <a:r>
              <a:rPr lang="en-MY" dirty="0" err="1"/>
              <a:t>bertatasusila</a:t>
            </a:r>
            <a:r>
              <a:rPr lang="en-MY" dirty="0"/>
              <a:t> </a:t>
            </a:r>
            <a:r>
              <a:rPr lang="en-MY" dirty="0" err="1"/>
              <a:t>serta</a:t>
            </a:r>
            <a:r>
              <a:rPr lang="en-MY" dirty="0"/>
              <a:t> </a:t>
            </a:r>
            <a:r>
              <a:rPr lang="en-MY" dirty="0" err="1"/>
              <a:t>mempraktikkan</a:t>
            </a:r>
            <a:r>
              <a:rPr lang="en-MY" dirty="0"/>
              <a:t> </a:t>
            </a:r>
            <a:r>
              <a:rPr lang="en-MY" dirty="0" err="1"/>
              <a:t>cara</a:t>
            </a:r>
            <a:r>
              <a:rPr lang="en-MY" dirty="0"/>
              <a:t> </a:t>
            </a:r>
            <a:r>
              <a:rPr lang="en-MY" dirty="0" err="1"/>
              <a:t>hidup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dicontohi</a:t>
            </a:r>
            <a:r>
              <a:rPr lang="en-MY" dirty="0"/>
              <a:t> oleh </a:t>
            </a:r>
            <a:r>
              <a:rPr lang="en-MY" dirty="0" err="1"/>
              <a:t>pelajar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81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543DCF-31E4-4E17-B8D4-1AC812A1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685800"/>
          </a:xfrm>
        </p:spPr>
        <p:txBody>
          <a:bodyPr/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98699C-EE09-4717-8DB1-5E3AD9FB7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325881"/>
            <a:ext cx="9861470" cy="5013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pemajuan</a:t>
            </a:r>
            <a:r>
              <a:rPr lang="en-MY" dirty="0"/>
              <a:t> </a:t>
            </a:r>
            <a:r>
              <a:rPr lang="en-MY" dirty="0" err="1"/>
              <a:t>daya</a:t>
            </a:r>
            <a:r>
              <a:rPr lang="en-MY" dirty="0"/>
              <a:t> </a:t>
            </a:r>
            <a:r>
              <a:rPr lang="en-MY" dirty="0" err="1"/>
              <a:t>upaya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Mengaplikasi</a:t>
            </a:r>
            <a:r>
              <a:rPr lang="en-MY" dirty="0"/>
              <a:t> </a:t>
            </a:r>
            <a:r>
              <a:rPr lang="en-MY" dirty="0" err="1"/>
              <a:t>kepakaran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melakukan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, </a:t>
            </a:r>
            <a:r>
              <a:rPr lang="en-MY" dirty="0" err="1"/>
              <a:t>menatarkan</a:t>
            </a:r>
            <a:r>
              <a:rPr lang="en-MY" dirty="0"/>
              <a:t> </a:t>
            </a:r>
            <a:r>
              <a:rPr lang="en-MY" dirty="0" err="1"/>
              <a:t>hasil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penulisan</a:t>
            </a:r>
            <a:r>
              <a:rPr lang="en-MY" dirty="0"/>
              <a:t> dan </a:t>
            </a:r>
            <a:r>
              <a:rPr lang="en-MY" dirty="0" err="1"/>
              <a:t>pembentangan</a:t>
            </a:r>
            <a:r>
              <a:rPr lang="en-MY" dirty="0"/>
              <a:t>, dan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perkhidmatan</a:t>
            </a:r>
            <a:r>
              <a:rPr lang="en-MY" dirty="0"/>
              <a:t> </a:t>
            </a:r>
            <a:r>
              <a:rPr lang="en-MY" dirty="0" err="1"/>
              <a:t>perundingan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Menyumbang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melibatkan</a:t>
            </a:r>
            <a:r>
              <a:rPr lang="en-MY" dirty="0"/>
              <a:t> </a:t>
            </a:r>
            <a:r>
              <a:rPr lang="en-MY" dirty="0" err="1"/>
              <a:t>diri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  </a:t>
            </a:r>
            <a:r>
              <a:rPr lang="en-MY" dirty="0" err="1"/>
              <a:t>usaha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dan </a:t>
            </a:r>
            <a:r>
              <a:rPr lang="en-MY" dirty="0" err="1"/>
              <a:t>pengemaskinian</a:t>
            </a:r>
            <a:r>
              <a:rPr lang="en-MY" dirty="0"/>
              <a:t> </a:t>
            </a:r>
            <a:r>
              <a:rPr lang="en-MY" dirty="0" err="1"/>
              <a:t>kurikulum</a:t>
            </a:r>
            <a:r>
              <a:rPr lang="en-MY" dirty="0"/>
              <a:t>, </a:t>
            </a:r>
            <a:r>
              <a:rPr lang="en-MY" dirty="0" err="1"/>
              <a:t>mengambil</a:t>
            </a:r>
            <a:r>
              <a:rPr lang="en-MY" dirty="0"/>
              <a:t> </a:t>
            </a:r>
            <a:r>
              <a:rPr lang="en-MY" dirty="0" err="1"/>
              <a:t>bahagian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</a:t>
            </a:r>
            <a:r>
              <a:rPr lang="en-MY" dirty="0" err="1"/>
              <a:t>bahan</a:t>
            </a:r>
            <a:r>
              <a:rPr lang="en-MY" dirty="0"/>
              <a:t> </a:t>
            </a:r>
            <a:r>
              <a:rPr lang="en-MY" dirty="0" err="1"/>
              <a:t>pengajaran</a:t>
            </a:r>
            <a:r>
              <a:rPr lang="en-MY" dirty="0"/>
              <a:t> dan </a:t>
            </a:r>
            <a:r>
              <a:rPr lang="en-MY" dirty="0" err="1"/>
              <a:t>instrumen</a:t>
            </a:r>
            <a:r>
              <a:rPr lang="en-MY" dirty="0"/>
              <a:t> </a:t>
            </a:r>
            <a:r>
              <a:rPr lang="en-MY" dirty="0" err="1"/>
              <a:t>pentaksiran</a:t>
            </a:r>
            <a:r>
              <a:rPr lang="en-MY" dirty="0"/>
              <a:t>, dan </a:t>
            </a:r>
            <a:r>
              <a:rPr lang="en-MY" dirty="0" err="1"/>
              <a:t>menyertai</a:t>
            </a:r>
            <a:r>
              <a:rPr lang="en-MY" dirty="0"/>
              <a:t> </a:t>
            </a:r>
            <a:r>
              <a:rPr lang="en-MY" dirty="0" err="1"/>
              <a:t>pasukan</a:t>
            </a:r>
            <a:r>
              <a:rPr lang="en-MY" dirty="0"/>
              <a:t> </a:t>
            </a:r>
            <a:r>
              <a:rPr lang="en-MY" dirty="0" err="1"/>
              <a:t>petugas</a:t>
            </a:r>
            <a:r>
              <a:rPr lang="en-MY" dirty="0"/>
              <a:t>, </a:t>
            </a:r>
            <a:r>
              <a:rPr lang="en-MY" dirty="0" err="1"/>
              <a:t>jawatankuasa</a:t>
            </a:r>
            <a:r>
              <a:rPr lang="en-MY" dirty="0"/>
              <a:t> dan </a:t>
            </a:r>
            <a:r>
              <a:rPr lang="en-MY" dirty="0" err="1"/>
              <a:t>aktiviti</a:t>
            </a:r>
            <a:r>
              <a:rPr lang="en-MY" dirty="0"/>
              <a:t> </a:t>
            </a:r>
            <a:r>
              <a:rPr lang="en-MY" dirty="0" err="1"/>
              <a:t>peringkat</a:t>
            </a:r>
            <a:r>
              <a:rPr lang="en-MY" dirty="0"/>
              <a:t> </a:t>
            </a:r>
            <a:r>
              <a:rPr lang="en-MY" dirty="0" err="1"/>
              <a:t>institusi</a:t>
            </a:r>
            <a:r>
              <a:rPr lang="en-MY" dirty="0"/>
              <a:t> dan </a:t>
            </a:r>
            <a:r>
              <a:rPr lang="en-MY" dirty="0" err="1"/>
              <a:t>ibu</a:t>
            </a:r>
            <a:r>
              <a:rPr lang="en-MY" dirty="0"/>
              <a:t> </a:t>
            </a:r>
            <a:r>
              <a:rPr lang="en-MY" dirty="0" err="1"/>
              <a:t>pejabat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Mewujudkan</a:t>
            </a:r>
            <a:r>
              <a:rPr lang="en-MY" dirty="0"/>
              <a:t> </a:t>
            </a:r>
            <a:r>
              <a:rPr lang="en-MY" dirty="0" err="1"/>
              <a:t>jaringan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membina</a:t>
            </a:r>
            <a:r>
              <a:rPr lang="en-MY" dirty="0"/>
              <a:t> </a:t>
            </a:r>
            <a:r>
              <a:rPr lang="en-MY" dirty="0" err="1"/>
              <a:t>hubungan</a:t>
            </a:r>
            <a:r>
              <a:rPr lang="en-MY" dirty="0"/>
              <a:t> </a:t>
            </a:r>
            <a:r>
              <a:rPr lang="en-MY" dirty="0" err="1"/>
              <a:t>dengan</a:t>
            </a:r>
            <a:r>
              <a:rPr lang="en-MY" dirty="0"/>
              <a:t> </a:t>
            </a:r>
            <a:r>
              <a:rPr lang="en-MY" dirty="0" err="1"/>
              <a:t>rakan</a:t>
            </a:r>
            <a:r>
              <a:rPr lang="en-MY" dirty="0"/>
              <a:t> </a:t>
            </a:r>
            <a:r>
              <a:rPr lang="en-MY" dirty="0" err="1"/>
              <a:t>sejawat</a:t>
            </a:r>
            <a:r>
              <a:rPr lang="en-MY" dirty="0"/>
              <a:t>, </a:t>
            </a:r>
            <a:r>
              <a:rPr lang="en-MY" dirty="0" err="1"/>
              <a:t>pihak</a:t>
            </a:r>
            <a:r>
              <a:rPr lang="en-MY" dirty="0"/>
              <a:t> </a:t>
            </a:r>
            <a:r>
              <a:rPr lang="en-MY" dirty="0" err="1"/>
              <a:t>berkepentingan,pihak</a:t>
            </a:r>
            <a:r>
              <a:rPr lang="en-MY" dirty="0"/>
              <a:t> </a:t>
            </a:r>
            <a:r>
              <a:rPr lang="en-MY" dirty="0" err="1"/>
              <a:t>industri</a:t>
            </a:r>
            <a:r>
              <a:rPr lang="en-MY" dirty="0"/>
              <a:t>, badan </a:t>
            </a:r>
            <a:r>
              <a:rPr lang="en-MY" dirty="0" err="1"/>
              <a:t>profesional</a:t>
            </a:r>
            <a:r>
              <a:rPr lang="en-MY" dirty="0"/>
              <a:t> dan </a:t>
            </a:r>
            <a:r>
              <a:rPr lang="en-MY" dirty="0" err="1"/>
              <a:t>penggerak</a:t>
            </a:r>
            <a:r>
              <a:rPr lang="en-MY" dirty="0"/>
              <a:t> </a:t>
            </a:r>
            <a:r>
              <a:rPr lang="en-MY" dirty="0" err="1"/>
              <a:t>komuniti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664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12A6195-4D29-4884-AB26-EF3B6F68E139}"/>
              </a:ext>
            </a:extLst>
          </p:cNvPr>
          <p:cNvSpPr txBox="1">
            <a:spLocks/>
          </p:cNvSpPr>
          <p:nvPr/>
        </p:nvSpPr>
        <p:spPr>
          <a:xfrm>
            <a:off x="1370410" y="2124075"/>
            <a:ext cx="9146383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ctr"/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 I -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  </a:t>
            </a:r>
            <a:endParaRPr lang="en-MY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10B310B4-8DA0-4DDF-B810-200CD2C3F983}"/>
              </a:ext>
            </a:extLst>
          </p:cNvPr>
          <p:cNvSpPr txBox="1">
            <a:spLocks/>
          </p:cNvSpPr>
          <p:nvPr/>
        </p:nvSpPr>
        <p:spPr>
          <a:xfrm>
            <a:off x="1456135" y="3324225"/>
            <a:ext cx="9136770" cy="2000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MY" sz="4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/>
            </a:r>
            <a:br>
              <a:rPr lang="en-MY" sz="4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r>
              <a:rPr lang="en-MY" sz="48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DH33/34, DH31/32 &amp; DH29</a:t>
            </a:r>
          </a:p>
        </p:txBody>
      </p:sp>
    </p:spTree>
    <p:extLst>
      <p:ext uri="{BB962C8B-B14F-4D97-AF65-F5344CB8AC3E}">
        <p14:creationId xmlns:p14="http://schemas.microsoft.com/office/powerpoint/2010/main" val="336341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Custom 18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1C015E-2B6B-4186-AA19-D3C2878D41E9}">
  <ds:schemaRefs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16c05727-aa75-4e4a-9b5f-8a80a1165891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3214C86-EE31-4BD9-A8DA-4E7809549F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BE4635-D1B4-4307-892D-6B7970BB73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Slate design</Template>
  <TotalTime>0</TotalTime>
  <Words>487</Words>
  <Application>Microsoft Office PowerPoint</Application>
  <PresentationFormat>Widescreen</PresentationFormat>
  <Paragraphs>113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Bahnschrift Condensed</vt:lpstr>
      <vt:lpstr>Calibri</vt:lpstr>
      <vt:lpstr>Calisto MT</vt:lpstr>
      <vt:lpstr>Corbel</vt:lpstr>
      <vt:lpstr>Trebuchet MS</vt:lpstr>
      <vt:lpstr>Wingdings 2</vt:lpstr>
      <vt:lpstr>Slate</vt:lpstr>
      <vt:lpstr>Digital Blue Tunnel 16x9</vt:lpstr>
      <vt:lpstr>Skop Tugas &amp; Tanggungjawab PPPT</vt:lpstr>
      <vt:lpstr>PowerPoint Presentation</vt:lpstr>
      <vt:lpstr>PowerPoint Presentation</vt:lpstr>
      <vt:lpstr>PowerPoint Presentation</vt:lpstr>
      <vt:lpstr>PENGENALAN</vt:lpstr>
      <vt:lpstr>TUGAS PROFESIONAL</vt:lpstr>
      <vt:lpstr>Tugas Hakiki</vt:lpstr>
      <vt:lpstr>Tugas Kecemerlangan</vt:lpstr>
      <vt:lpstr>PowerPoint Presentation</vt:lpstr>
      <vt:lpstr>Kategori I - Tenaga Pengajar (Pensyarah DH33/34, DH31/32 &amp; DH29)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2020-10-10T09:28:25Z</dcterms:created>
  <dcterms:modified xsi:type="dcterms:W3CDTF">2020-10-15T06:52:15Z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