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  <p:sldMasterId id="2147483860" r:id="rId5"/>
  </p:sldMasterIdLst>
  <p:notesMasterIdLst>
    <p:notesMasterId r:id="rId28"/>
  </p:notesMasterIdLst>
  <p:sldIdLst>
    <p:sldId id="260" r:id="rId6"/>
    <p:sldId id="265" r:id="rId7"/>
    <p:sldId id="352" r:id="rId8"/>
    <p:sldId id="353" r:id="rId9"/>
    <p:sldId id="268" r:id="rId10"/>
    <p:sldId id="269" r:id="rId11"/>
    <p:sldId id="270" r:id="rId12"/>
    <p:sldId id="271" r:id="rId13"/>
    <p:sldId id="286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7444A-D1A1-4853-B881-F8F8A2B672AA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B90E-A225-4324-8C33-43B9106088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FCA80-3149-4E77-8A10-61897EDA3B46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13711-36CD-49B6-9950-F52DFEABB444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09F87-2F65-4022-A223-5773581A346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28A6-DFEA-4DEB-902A-5CD45AEC92C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E4CA-5AE3-4870-BD9C-5EEB663715A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1FB8-B5F3-49D0-BC3B-869D3A8CDBA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ADFF6-C930-49C8-94FB-8F6FD2363FA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E9CD1-1044-4815-9F42-749864AB9AF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1573-514C-4F42-BCAD-23F0FC3E15F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52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4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9C9D3-68C8-4C7B-8900-91931799374E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7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2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8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5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3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37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8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2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B228F-8597-4214-9AEE-4076FD5CA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F8CC-B120-4B42-BEE7-63A5350889A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58E9-5596-48C3-B804-C76A65717270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7C53-E53C-41B3-812A-684A050FC71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D1511-E534-4630-A1C6-AD2AF8D54CE5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89630-DBCB-471E-ABE0-D32F6A692637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631A-C749-4F96-9D50-34B67FA138E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2B52B98-6AEB-475D-82BB-A785B0B1CD5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9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778260"/>
              </p:ext>
            </p:extLst>
          </p:nvPr>
        </p:nvGraphicFramePr>
        <p:xfrm>
          <a:off x="268378" y="1397726"/>
          <a:ext cx="11655244" cy="337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/>
                        <a:t>Ahli </a:t>
                      </a:r>
                      <a:r>
                        <a:rPr lang="en-MY" dirty="0" err="1"/>
                        <a:t>pengkaedahan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metodologi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pedagogi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masing‐masing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/>
                        <a:t>Peningkatan skor dalam soal selidik maklum balas pelajar.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  <a:endParaRPr lang="en-MY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Kursus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pengkhususan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Skor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pencerapan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PdP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20716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048599"/>
              </p:ext>
            </p:extLst>
          </p:nvPr>
        </p:nvGraphicFramePr>
        <p:xfrm>
          <a:off x="268378" y="1397726"/>
          <a:ext cx="11655244" cy="3837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147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6057900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4257177545"/>
                    </a:ext>
                  </a:extLst>
                </a:gridCol>
                <a:gridCol w="3141572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80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Menyampai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sebagaimana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merangkumi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berikut</a:t>
                      </a:r>
                      <a:r>
                        <a:rPr lang="en-MY" dirty="0"/>
                        <a:t>: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 </a:t>
                      </a:r>
                      <a:r>
                        <a:rPr lang="en-MY" dirty="0" err="1"/>
                        <a:t>i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Mentafsir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kurikulum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ii)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 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iii) </a:t>
                      </a:r>
                      <a:r>
                        <a:rPr lang="en-MY" dirty="0" err="1"/>
                        <a:t>Menyediakan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iv) </a:t>
                      </a:r>
                      <a:r>
                        <a:rPr lang="en-MY" dirty="0" err="1"/>
                        <a:t>Menyampaikan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teori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amali</a:t>
                      </a:r>
                      <a:r>
                        <a:rPr lang="en-MY" dirty="0"/>
                        <a:t>).</a:t>
                      </a:r>
                    </a:p>
                    <a:p>
                      <a:pPr marL="457200" lvl="1" indent="0">
                        <a:buFont typeface="+mj-lt"/>
                        <a:buNone/>
                      </a:pPr>
                      <a:r>
                        <a:rPr lang="en-MY" dirty="0"/>
                        <a:t>v) </a:t>
                      </a: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penilaian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prestasi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16 jam </a:t>
                      </a:r>
                      <a:r>
                        <a:rPr lang="en-MY" dirty="0" err="1"/>
                        <a:t>seminggu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err="1"/>
                        <a:t>Jumlah</a:t>
                      </a:r>
                      <a:r>
                        <a:rPr lang="en-US" dirty="0"/>
                        <a:t> jam </a:t>
                      </a:r>
                      <a:r>
                        <a:rPr lang="en-US" dirty="0" err="1"/>
                        <a:t>mengajar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seminggu</a:t>
                      </a:r>
                      <a:r>
                        <a:rPr lang="en-US" dirty="0"/>
                        <a:t> 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kursus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terlibat</a:t>
                      </a:r>
                      <a:r>
                        <a:rPr lang="en-US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19972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846734"/>
              </p:ext>
            </p:extLst>
          </p:nvPr>
        </p:nvGraphicFramePr>
        <p:xfrm>
          <a:off x="268378" y="1397726"/>
          <a:ext cx="11655244" cy="388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147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143500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076450">
                  <a:extLst>
                    <a:ext uri="{9D8B030D-6E8A-4147-A177-3AD203B41FA5}">
                      <a16:colId xmlns="" xmlns:a16="http://schemas.microsoft.com/office/drawing/2014/main" val="2137565614"/>
                    </a:ext>
                  </a:extLst>
                </a:gridCol>
                <a:gridCol w="393214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389183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808000">
                <a:tc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kejurulatihan.*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*</a:t>
                      </a:r>
                      <a:r>
                        <a:rPr lang="en-MY" dirty="0" err="1"/>
                        <a:t>Pensyarah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DH43/44 </a:t>
                      </a:r>
                      <a:r>
                        <a:rPr lang="en-MY" dirty="0" err="1"/>
                        <a:t>sahaja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Nisbah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jurulatih‐pelatih</a:t>
                      </a:r>
                      <a:r>
                        <a:rPr lang="en-MY" dirty="0"/>
                        <a:t>: 1:3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Nama program </a:t>
                      </a:r>
                      <a:r>
                        <a:rPr lang="en-US" dirty="0" err="1"/>
                        <a:t>kejurulatihan</a:t>
                      </a:r>
                      <a:r>
                        <a:rPr lang="en-US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 err="1"/>
                        <a:t>Senarai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pelatih</a:t>
                      </a:r>
                      <a:r>
                        <a:rPr lang="en-US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1.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2.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US" dirty="0"/>
                        <a:t>3.</a:t>
                      </a:r>
                      <a:endParaRPr lang="en-MY" dirty="0"/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14836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764955"/>
              </p:ext>
            </p:extLst>
          </p:nvPr>
        </p:nvGraphicFramePr>
        <p:xfrm>
          <a:off x="268378" y="1397726"/>
          <a:ext cx="11655244" cy="494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40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Menulis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laporan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berkenaan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usaha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kreatif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Dua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laporan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daya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usaha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kreatif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dihasilkan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2.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 </a:t>
                      </a:r>
                    </a:p>
                    <a:p>
                      <a:pPr algn="l"/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dinasihati</a:t>
                      </a:r>
                      <a:r>
                        <a:rPr lang="en-MY" dirty="0"/>
                        <a:t>: 10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kelas</a:t>
                      </a:r>
                      <a:r>
                        <a:rPr lang="en-MY" dirty="0"/>
                        <a:t> 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dinasihati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736625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122122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082136"/>
              </p:ext>
            </p:extLst>
          </p:nvPr>
        </p:nvGraphicFramePr>
        <p:xfrm>
          <a:off x="268378" y="1397726"/>
          <a:ext cx="11655244" cy="3362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(</a:t>
                      </a:r>
                      <a:r>
                        <a:rPr lang="sv-SE" dirty="0"/>
                        <a:t>Pensyarah bidang pengkhususan masing‐masing.)</a:t>
                      </a: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340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6"/>
                      </a:pPr>
                      <a:r>
                        <a:rPr lang="sv-SE" dirty="0"/>
                        <a:t>Menguruskan kemudahan peralatan, aset dan ICT yang berkaitan dengan bidang tugas.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Memastikan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kemudahan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bagi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tahap</a:t>
                      </a:r>
                      <a:r>
                        <a:rPr lang="en-MY" dirty="0"/>
                        <a:t> optimum dan </a:t>
                      </a:r>
                      <a:r>
                        <a:rPr lang="en-MY" dirty="0" err="1"/>
                        <a:t>selamat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digunakan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2375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415223"/>
              </p:ext>
            </p:extLst>
          </p:nvPr>
        </p:nvGraphicFramePr>
        <p:xfrm>
          <a:off x="268378" y="1397726"/>
          <a:ext cx="11655244" cy="4465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46697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88464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penggerak</a:t>
                      </a:r>
                      <a:r>
                        <a:rPr lang="en-MY" dirty="0"/>
                        <a:t> k–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fi-FI" dirty="0"/>
                        <a:t>Melaksanakan inovasi, kajian dan penyelidikan.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/>
                        <a:t>Satu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76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rundingan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kerjasama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sektor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swasta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sektor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swasta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terlibat</a:t>
                      </a:r>
                      <a:r>
                        <a:rPr lang="en-MY" dirty="0"/>
                        <a:t> :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779096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F3E3B8B-B685-4199-BE6E-C03885CDE292}"/>
              </a:ext>
            </a:extLst>
          </p:cNvPr>
          <p:cNvSpPr/>
          <p:nvPr/>
        </p:nvSpPr>
        <p:spPr>
          <a:xfrm>
            <a:off x="268377" y="6149883"/>
            <a:ext cx="1135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K-Komuniti (Knowledge based community) kumpulan yang menggunakan pengetahuan, menggemblengkan idea dan memanfaatkan teknologi dalam melaksanakan tugas dan tanggungjawab.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633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140085"/>
              </p:ext>
            </p:extLst>
          </p:nvPr>
        </p:nvGraphicFramePr>
        <p:xfrm>
          <a:off x="268378" y="1397726"/>
          <a:ext cx="11655244" cy="270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46697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88464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penggerak</a:t>
                      </a:r>
                      <a:r>
                        <a:rPr lang="en-MY" dirty="0"/>
                        <a:t> k–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pt-BR" dirty="0"/>
                        <a:t>Menyelia projek atau program ilmiah pelajar. 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projek</a:t>
                      </a:r>
                      <a:r>
                        <a:rPr lang="en-MY" dirty="0"/>
                        <a:t>/ program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1.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F3E3B8B-B685-4199-BE6E-C03885CDE292}"/>
              </a:ext>
            </a:extLst>
          </p:cNvPr>
          <p:cNvSpPr/>
          <p:nvPr/>
        </p:nvSpPr>
        <p:spPr>
          <a:xfrm>
            <a:off x="268377" y="5892708"/>
            <a:ext cx="11357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K-Komuniti (Knowledge based community) kumpulan yang menggunakan pengetahuan, menggemblengkan idea dan memanfaatkan teknologi dalam melaksanakan tugas dan tanggungjawab.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4166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509190"/>
              </p:ext>
            </p:extLst>
          </p:nvPr>
        </p:nvGraphicFramePr>
        <p:xfrm>
          <a:off x="268378" y="1397726"/>
          <a:ext cx="11655244" cy="4730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Mengerakkan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menyelaras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Memenuhi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keperluan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MY" dirty="0"/>
                        <a:t>1. Nama </a:t>
                      </a:r>
                      <a:r>
                        <a:rPr lang="en-MY" dirty="0" err="1"/>
                        <a:t>buku</a:t>
                      </a:r>
                      <a:r>
                        <a:rPr lang="en-MY" dirty="0"/>
                        <a:t>/ journal yang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248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Menulis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menerbitkan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tempat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/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diterbitkan</a:t>
                      </a:r>
                      <a:r>
                        <a:rPr lang="en-MY" dirty="0"/>
                        <a:t>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3934814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42011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915751"/>
              </p:ext>
            </p:extLst>
          </p:nvPr>
        </p:nvGraphicFramePr>
        <p:xfrm>
          <a:off x="268378" y="1397726"/>
          <a:ext cx="11655244" cy="4131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Mengerakkan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penerbitan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Membentangkan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seminar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persidangan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kebangsaan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antarabangsa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setahun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Tajuk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pembentangan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:</a:t>
                      </a:r>
                    </a:p>
                    <a:p>
                      <a:pPr marL="800100" lvl="1" indent="-342900">
                        <a:buFont typeface="+mj-lt"/>
                        <a:buAutoNum type="alphaLcPeriod"/>
                      </a:pPr>
                      <a:endParaRPr lang="en-MY" dirty="0"/>
                    </a:p>
                    <a:p>
                      <a:pPr marL="457200" lvl="1" indent="0">
                        <a:buFont typeface="+mj-lt"/>
                        <a:buNone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/>
                        <a:t>Nama seminar/ </a:t>
                      </a:r>
                      <a:r>
                        <a:rPr lang="en-MY" dirty="0" err="1"/>
                        <a:t>persidangan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endParaRPr lang="en-MY" dirty="0"/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pembentangan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lvl="0" indent="-342900">
                        <a:buFont typeface="+mj-lt"/>
                        <a:buAutoNum type="arabicPeriod" startAt="2"/>
                      </a:pPr>
                      <a:endParaRPr lang="en-MY" dirty="0"/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30025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840689"/>
              </p:ext>
            </p:extLst>
          </p:nvPr>
        </p:nvGraphicFramePr>
        <p:xfrm>
          <a:off x="268378" y="1397726"/>
          <a:ext cx="11655244" cy="396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66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alphaLcPeriod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 err="1"/>
                        <a:t>Bilangan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9325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26848"/>
              </p:ext>
            </p:extLst>
          </p:nvPr>
        </p:nvGraphicFramePr>
        <p:xfrm>
          <a:off x="268378" y="1397726"/>
          <a:ext cx="11655244" cy="396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66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fi-FI" dirty="0"/>
                        <a:t>Melaksanakan operasi pengurusan sumber manusia peringkat institusi.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kesesuaian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fi-FI" dirty="0"/>
                        <a:t>.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Status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15243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655E0F99-7CE3-427A-9C74-A709EA32BC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084877"/>
              </p:ext>
            </p:extLst>
          </p:nvPr>
        </p:nvGraphicFramePr>
        <p:xfrm>
          <a:off x="268378" y="1397726"/>
          <a:ext cx="11655244" cy="396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183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3657439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676525">
                  <a:extLst>
                    <a:ext uri="{9D8B030D-6E8A-4147-A177-3AD203B41FA5}">
                      <a16:colId xmlns="" xmlns:a16="http://schemas.microsoft.com/office/drawing/2014/main" val="3850610305"/>
                    </a:ext>
                  </a:extLst>
                </a:gridCol>
                <a:gridCol w="4675097">
                  <a:extLst>
                    <a:ext uri="{9D8B030D-6E8A-4147-A177-3AD203B41FA5}">
                      <a16:colId xmlns="" xmlns:a16="http://schemas.microsoft.com/office/drawing/2014/main" val="2520750421"/>
                    </a:ext>
                  </a:extLst>
                </a:gridCol>
              </a:tblGrid>
              <a:tr h="382716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567058">
                <a:tc>
                  <a:txBody>
                    <a:bodyPr/>
                    <a:lstStyle/>
                    <a:p>
                      <a:r>
                        <a:rPr lang="en-MY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2664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ehwal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kewangan</a:t>
                      </a:r>
                      <a:r>
                        <a:rPr lang="en-MY" dirty="0"/>
                        <a:t>, dana, ICT dan </a:t>
                      </a:r>
                      <a:r>
                        <a:rPr lang="en-MY" dirty="0" err="1"/>
                        <a:t>aset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Menepati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arahan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sasaran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Skop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Nama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jawatan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dilantik</a:t>
                      </a:r>
                      <a:r>
                        <a:rPr lang="en-MY" dirty="0"/>
                        <a:t>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MY" dirty="0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MY" dirty="0"/>
                        <a:t>Status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telah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dilaksanakan</a:t>
                      </a:r>
                      <a:r>
                        <a:rPr lang="en-MY" dirty="0"/>
                        <a:t> 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F398CC2-C05F-4C5B-B4B9-21FA50D1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78" y="428194"/>
            <a:ext cx="10400815" cy="609600"/>
          </a:xfrm>
        </p:spPr>
        <p:txBody>
          <a:bodyPr>
            <a:normAutofit fontScale="90000"/>
          </a:bodyPr>
          <a:lstStyle/>
          <a:p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184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B8CBA366-EA76-4573-8D93-C25C9BED3B8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="" xmlns:a16="http://schemas.microsoft.com/office/drawing/2014/main" id="{DDBF5C55-C80E-4D2F-BC6A-C4BFBB4E18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B5EF1C99-9F1C-40ED-890A-D89904217F5D}"/>
              </a:ext>
            </a:extLst>
          </p:cNvPr>
          <p:cNvSpPr txBox="1">
            <a:spLocks/>
          </p:cNvSpPr>
          <p:nvPr/>
        </p:nvSpPr>
        <p:spPr>
          <a:xfrm>
            <a:off x="420778" y="580594"/>
            <a:ext cx="10400815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200" b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DH43/44 &amp; DH41/42)</a:t>
            </a:r>
          </a:p>
        </p:txBody>
      </p:sp>
    </p:spTree>
    <p:extLst>
      <p:ext uri="{BB962C8B-B14F-4D97-AF65-F5344CB8AC3E}">
        <p14:creationId xmlns:p14="http://schemas.microsoft.com/office/powerpoint/2010/main" val="14819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52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77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46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5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81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D59E902-073B-4C9D-9116-4A1793D1249F}"/>
              </a:ext>
            </a:extLst>
          </p:cNvPr>
          <p:cNvSpPr txBox="1">
            <a:spLocks/>
          </p:cNvSpPr>
          <p:nvPr/>
        </p:nvSpPr>
        <p:spPr>
          <a:xfrm>
            <a:off x="1370410" y="2124075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BDEDFD9-F799-4A1A-8FBA-AFBED9D703B1}"/>
              </a:ext>
            </a:extLst>
          </p:cNvPr>
          <p:cNvSpPr txBox="1">
            <a:spLocks/>
          </p:cNvSpPr>
          <p:nvPr/>
        </p:nvSpPr>
        <p:spPr>
          <a:xfrm>
            <a:off x="1456135" y="3324225"/>
            <a:ext cx="9136770" cy="200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48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8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</p:txBody>
      </p:sp>
    </p:spTree>
    <p:extLst>
      <p:ext uri="{BB962C8B-B14F-4D97-AF65-F5344CB8AC3E}">
        <p14:creationId xmlns:p14="http://schemas.microsoft.com/office/powerpoint/2010/main" val="1631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18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214C86-EE31-4BD9-A8DA-4E7809549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1C015E-2B6B-4186-AA19-D3C2878D41E9}">
  <ds:schemaRefs>
    <ds:schemaRef ds:uri="http://schemas.microsoft.com/office/2006/metadata/properties"/>
    <ds:schemaRef ds:uri="http://purl.org/dc/elements/1.1/"/>
    <ds:schemaRef ds:uri="http://purl.org/dc/terms/"/>
    <ds:schemaRef ds:uri="16c05727-aa75-4e4a-9b5f-8a80a1165891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5BE4635-D1B4-4307-892D-6B7970BB73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Slate design</Template>
  <TotalTime>0</TotalTime>
  <Words>1236</Words>
  <Application>Microsoft Office PowerPoint</Application>
  <PresentationFormat>Widescreen</PresentationFormat>
  <Paragraphs>244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Bahnschrift Condensed</vt:lpstr>
      <vt:lpstr>Calibri</vt:lpstr>
      <vt:lpstr>Calisto MT</vt:lpstr>
      <vt:lpstr>Corbel</vt:lpstr>
      <vt:lpstr>Trebuchet MS</vt:lpstr>
      <vt:lpstr>Wingdings 2</vt:lpstr>
      <vt:lpstr>Slate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Kategori I - Tenaga Pengajar (Pensyarah DH43/44 &amp; DH41/42)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2020-10-10T09:28:25Z</dcterms:created>
  <dcterms:modified xsi:type="dcterms:W3CDTF">2020-10-15T06:53:54Z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