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840" r:id="rId4"/>
    <p:sldMasterId id="2147483860" r:id="rId5"/>
  </p:sldMasterIdLst>
  <p:notesMasterIdLst>
    <p:notesMasterId r:id="rId28"/>
  </p:notesMasterIdLst>
  <p:sldIdLst>
    <p:sldId id="260" r:id="rId6"/>
    <p:sldId id="265" r:id="rId7"/>
    <p:sldId id="352" r:id="rId8"/>
    <p:sldId id="353" r:id="rId9"/>
    <p:sldId id="268" r:id="rId10"/>
    <p:sldId id="269" r:id="rId11"/>
    <p:sldId id="270" r:id="rId12"/>
    <p:sldId id="271" r:id="rId13"/>
    <p:sldId id="304" r:id="rId14"/>
    <p:sldId id="322" r:id="rId15"/>
    <p:sldId id="323" r:id="rId16"/>
    <p:sldId id="324" r:id="rId17"/>
    <p:sldId id="325" r:id="rId18"/>
    <p:sldId id="326" r:id="rId19"/>
    <p:sldId id="327" r:id="rId20"/>
    <p:sldId id="328" r:id="rId21"/>
    <p:sldId id="329" r:id="rId22"/>
    <p:sldId id="330" r:id="rId23"/>
    <p:sldId id="331" r:id="rId24"/>
    <p:sldId id="332" r:id="rId25"/>
    <p:sldId id="333" r:id="rId26"/>
    <p:sldId id="334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5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22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1" d="100"/>
        <a:sy n="8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07444A-D1A1-4853-B881-F8F8A2B672AA}" type="datetimeFigureOut">
              <a:rPr lang="en-US" smtClean="0"/>
              <a:t>10/15/2020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0CB90E-A225-4324-8C33-43B9106088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786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FCA80-3149-4E77-8A10-61897EDA3B46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9C9D3-68C8-4C7B-8900-91931799374E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228F-8597-4214-9AEE-4076FD5CA715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7F8CC-B120-4B42-BEE7-63A5350889A2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258E9-5596-48C3-B804-C76A65717270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7C53-E53C-41B3-812A-684A050FC715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D1511-E534-4630-A1C6-AD2AF8D54CE5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89630-DBCB-471E-ABE0-D32F6A692637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1631A-C749-4F96-9D50-34B67FA138ED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13711-36CD-49B6-9950-F52DFEABB444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9F87-2F65-4022-A223-5773581A346C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328A6-DFEA-4DEB-902A-5CD45AEC92CE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1E4CA-5AE3-4870-BD9C-5EEB663715AB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11FB8-B5F3-49D0-BC3B-869D3A8CDBA7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ADFF6-C930-49C8-94FB-8F6FD2363FAD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E9CD1-1044-4815-9F42-749864AB9AF7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21573-514C-4F42-BCAD-23F0FC3E15F0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491" y="1828800"/>
            <a:ext cx="8231744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490" y="4800600"/>
            <a:ext cx="8231744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05210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90462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891" y="2514600"/>
            <a:ext cx="8694663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491" y="5410201"/>
            <a:ext cx="8689596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0957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5174" y="1905001"/>
            <a:ext cx="442075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806" y="1905001"/>
            <a:ext cx="4420751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1975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808" y="1905000"/>
            <a:ext cx="441770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808" y="2743201"/>
            <a:ext cx="441770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51489" y="1905000"/>
            <a:ext cx="441770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51489" y="2743201"/>
            <a:ext cx="441770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6126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4822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69556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879" y="1905000"/>
            <a:ext cx="3597544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491" y="4648200"/>
            <a:ext cx="3582332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2704" y="685800"/>
            <a:ext cx="6402467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40380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879" y="1905000"/>
            <a:ext cx="3597544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491" y="4648200"/>
            <a:ext cx="3582332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952704" y="685800"/>
            <a:ext cx="6402466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10/15/2020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03710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81878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794" y="381001"/>
            <a:ext cx="1524398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809" y="381001"/>
            <a:ext cx="7393324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28207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image" Target="../media/image6.jp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A2B52B98-6AEB-475D-82BB-A785B0B1CD52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2" r:id="rId10"/>
    <p:sldLayoutId id="2147483853" r:id="rId11"/>
    <p:sldLayoutId id="2147483854" r:id="rId12"/>
    <p:sldLayoutId id="2147483855" r:id="rId13"/>
    <p:sldLayoutId id="2147483858" r:id="rId14"/>
    <p:sldLayoutId id="2147483859" r:id="rId15"/>
    <p:sldLayoutId id="2147483850" r:id="rId16"/>
    <p:sldLayoutId id="2147483851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810" y="381000"/>
            <a:ext cx="9146383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810" y="1904999"/>
            <a:ext cx="9136770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810" y="6400800"/>
            <a:ext cx="6554906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8565" y="6400800"/>
            <a:ext cx="1449767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41C87-7AD9-4845-A077-840E4A0F3F06}" type="datetimeFigureOut">
              <a:rPr lang="en-US" smtClean="0"/>
              <a:pPr/>
              <a:t>10/15/2020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30772" y="6400800"/>
            <a:ext cx="83841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7891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39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794E20B4-B38C-431D-97FB-559753C4CD1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 useBgFill="1">
        <p:nvSpPr>
          <p:cNvPr id="15" name="Freeform 5">
            <a:extLst>
              <a:ext uri="{FF2B5EF4-FFF2-40B4-BE49-F238E27FC236}">
                <a16:creationId xmlns="" xmlns:a16="http://schemas.microsoft.com/office/drawing/2014/main" id="{608EAA06-5488-416B-B2B2-E5521301101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 rot="5400000">
            <a:off x="2769538" y="445383"/>
            <a:ext cx="1995577" cy="7534653"/>
          </a:xfrm>
          <a:prstGeom prst="round2SameRect">
            <a:avLst>
              <a:gd name="adj1" fmla="val 9679"/>
              <a:gd name="adj2" fmla="val 400"/>
            </a:avLst>
          </a:pr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9E76074B-C45A-40AF-9F6D-1348D176FE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2835" y="3074023"/>
            <a:ext cx="9130240" cy="1138686"/>
          </a:xfrm>
        </p:spPr>
        <p:txBody>
          <a:bodyPr>
            <a:normAutofit/>
          </a:bodyPr>
          <a:lstStyle/>
          <a:p>
            <a:pPr algn="l"/>
            <a:r>
              <a:rPr lang="en-US" sz="4400" b="1" dirty="0" err="1">
                <a:latin typeface="Bahnschrift Condensed" panose="020B0502040204020203" pitchFamily="34" charset="0"/>
              </a:rPr>
              <a:t>Skop</a:t>
            </a:r>
            <a:r>
              <a:rPr lang="en-US" sz="4400" b="1" dirty="0">
                <a:latin typeface="Bahnschrift Condensed" panose="020B0502040204020203" pitchFamily="34" charset="0"/>
              </a:rPr>
              <a:t> </a:t>
            </a:r>
            <a:r>
              <a:rPr lang="en-US" sz="4400" b="1" dirty="0" err="1">
                <a:latin typeface="Bahnschrift Condensed" panose="020B0502040204020203" pitchFamily="34" charset="0"/>
              </a:rPr>
              <a:t>Tugas</a:t>
            </a:r>
            <a:r>
              <a:rPr lang="en-US" sz="4400" b="1" dirty="0">
                <a:latin typeface="Bahnschrift Condensed" panose="020B0502040204020203" pitchFamily="34" charset="0"/>
              </a:rPr>
              <a:t> &amp; </a:t>
            </a:r>
            <a:r>
              <a:rPr lang="en-US" sz="4400" b="1" dirty="0" err="1">
                <a:latin typeface="Bahnschrift Condensed" panose="020B0502040204020203" pitchFamily="34" charset="0"/>
              </a:rPr>
              <a:t>Tanggungjawab</a:t>
            </a:r>
            <a:r>
              <a:rPr lang="en-US" sz="4400" b="1" dirty="0">
                <a:latin typeface="Bahnschrift Condensed" panose="020B0502040204020203" pitchFamily="34" charset="0"/>
              </a:rPr>
              <a:t> PPPT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6C73FCE9-28D4-427E-BF96-E6B19E59E5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9035" y="4444184"/>
            <a:ext cx="6436104" cy="534838"/>
          </a:xfrm>
        </p:spPr>
        <p:txBody>
          <a:bodyPr>
            <a:normAutofit/>
          </a:bodyPr>
          <a:lstStyle/>
          <a:p>
            <a:pPr algn="l"/>
            <a:r>
              <a:rPr lang="en-US" sz="1800" b="1" dirty="0" err="1">
                <a:solidFill>
                  <a:srgbClr val="FFFF00"/>
                </a:solidFill>
              </a:rPr>
              <a:t>Kamaludin</a:t>
            </a:r>
            <a:r>
              <a:rPr lang="en-US" sz="1800" b="1" dirty="0">
                <a:solidFill>
                  <a:srgbClr val="FFFF00"/>
                </a:solidFill>
              </a:rPr>
              <a:t> Bin </a:t>
            </a:r>
            <a:r>
              <a:rPr lang="en-US" sz="1800" b="1" dirty="0" err="1">
                <a:solidFill>
                  <a:srgbClr val="FFFF00"/>
                </a:solidFill>
              </a:rPr>
              <a:t>Daud</a:t>
            </a:r>
            <a:endParaRPr lang="en-US" sz="1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79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82C88720-AE88-4D77-9DA7-D0BCDF751504}"/>
              </a:ext>
            </a:extLst>
          </p:cNvPr>
          <p:cNvSpPr txBox="1">
            <a:spLocks/>
          </p:cNvSpPr>
          <p:nvPr/>
        </p:nvSpPr>
        <p:spPr>
          <a:xfrm>
            <a:off x="289560" y="624840"/>
            <a:ext cx="11902440" cy="550164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Skop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Tugas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Utama dan </a:t>
            </a: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Tanggungjawab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PPPT :</a:t>
            </a:r>
            <a:b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</a:br>
            <a:endParaRPr lang="en-MY" sz="44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  <a:p>
            <a:pPr marL="742950" indent="-742950">
              <a:buAutoNum type="alphaUcPeriod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</a:t>
            </a:r>
            <a:endParaRPr lang="en-MY" sz="44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  <a:p>
            <a:endParaRPr lang="en-MY" sz="44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Utama DH55/ 54 &amp; DH51/ 52   </a:t>
            </a: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Kanan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DH47/ DH48 </a:t>
            </a: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DH43/ 44 &amp; DH41/ 42 </a:t>
            </a: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DH33/ 34, DH31/ 32 &amp; DH29</a:t>
            </a:r>
            <a:endParaRPr lang="en-US" sz="44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82C88720-AE88-4D77-9DA7-D0BCDF751504}"/>
              </a:ext>
            </a:extLst>
          </p:cNvPr>
          <p:cNvSpPr txBox="1">
            <a:spLocks/>
          </p:cNvSpPr>
          <p:nvPr/>
        </p:nvSpPr>
        <p:spPr>
          <a:xfrm>
            <a:off x="289560" y="624840"/>
            <a:ext cx="11612880" cy="550164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Skop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Utama dan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Tanggungjawab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PPPT :</a:t>
            </a:r>
            <a:b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</a:br>
            <a:endParaRPr kumimoji="0" lang="en-MY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B.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Kategori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II -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tenaga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pengajar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+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tugas‐tugas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pengurusan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Pengarah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DH54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Timbalan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Pengarah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(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Akademik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) DH52 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Ketua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Jabatan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DH48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Ketua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Program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DH44</a:t>
            </a:r>
            <a:endParaRPr kumimoji="0" lang="en-US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25278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82C88720-AE88-4D77-9DA7-D0BCDF751504}"/>
              </a:ext>
            </a:extLst>
          </p:cNvPr>
          <p:cNvSpPr txBox="1">
            <a:spLocks/>
          </p:cNvSpPr>
          <p:nvPr/>
        </p:nvSpPr>
        <p:spPr>
          <a:xfrm>
            <a:off x="289560" y="624840"/>
            <a:ext cx="11612880" cy="550164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52500" lnSpcReduction="2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Skop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Utama dan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Tanggungjawab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PPPT :</a:t>
            </a:r>
            <a:b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</a:br>
            <a:endParaRPr kumimoji="0" lang="en-MY" sz="72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C.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Kategori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III -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tugas‐tugas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pengurusan</a:t>
            </a:r>
            <a:endParaRPr kumimoji="0" lang="en-MY" sz="72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Timbalan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Pengarah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(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Sokongan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Akademik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) DH48</a:t>
            </a: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Ketua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Jabatan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Hal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Ehwal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Pelajar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DH48</a:t>
            </a: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Hal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Ehwal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Pelajar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Peperiksaan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Perhubungan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Industri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Pendidikan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Lanjutan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DH44 </a:t>
            </a: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Hal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Ehwal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Pelajar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Pengambilan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Peperiksaan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Perhubungan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Industri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Pendidikan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Lanjutan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Pengurusan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Kualiti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DH41/42</a:t>
            </a:r>
            <a:endParaRPr kumimoji="0" lang="en-US" sz="52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27710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EBB01F0-9075-4CCE-83EB-696790C94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5130" y="396240"/>
            <a:ext cx="9146383" cy="1371600"/>
          </a:xfrm>
        </p:spPr>
        <p:txBody>
          <a:bodyPr/>
          <a:lstStyle/>
          <a:p>
            <a:r>
              <a:rPr lang="en-MY" dirty="0"/>
              <a:t>PENGENALAN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01DD3FF-343D-4E49-BA72-339752DC2E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40" y="1904999"/>
            <a:ext cx="10850880" cy="4114801"/>
          </a:xfrm>
        </p:spPr>
        <p:txBody>
          <a:bodyPr>
            <a:noAutofit/>
          </a:bodyPr>
          <a:lstStyle/>
          <a:p>
            <a:pPr algn="just"/>
            <a:r>
              <a:rPr lang="en-MY" sz="3200" dirty="0" err="1"/>
              <a:t>Skop</a:t>
            </a:r>
            <a:r>
              <a:rPr lang="en-MY" sz="3200" dirty="0"/>
              <a:t> </a:t>
            </a:r>
            <a:r>
              <a:rPr lang="en-MY" sz="3200" dirty="0" err="1"/>
              <a:t>tugas</a:t>
            </a:r>
            <a:r>
              <a:rPr lang="en-MY" sz="3200" dirty="0"/>
              <a:t> </a:t>
            </a:r>
            <a:r>
              <a:rPr lang="en-MY" sz="3200" dirty="0" err="1"/>
              <a:t>utama</a:t>
            </a:r>
            <a:r>
              <a:rPr lang="en-MY" sz="3200" dirty="0"/>
              <a:t> dan </a:t>
            </a:r>
            <a:r>
              <a:rPr lang="en-MY" sz="3200" dirty="0" err="1"/>
              <a:t>tanggungjawab</a:t>
            </a:r>
            <a:r>
              <a:rPr lang="en-MY" sz="3200" dirty="0"/>
              <a:t> PPPT </a:t>
            </a:r>
            <a:r>
              <a:rPr lang="en-MY" sz="3200" dirty="0" err="1"/>
              <a:t>merupakan</a:t>
            </a:r>
            <a:r>
              <a:rPr lang="en-MY" sz="3200" dirty="0"/>
              <a:t> </a:t>
            </a:r>
            <a:r>
              <a:rPr lang="en-MY" sz="3200" dirty="0" err="1"/>
              <a:t>indikator</a:t>
            </a:r>
            <a:r>
              <a:rPr lang="en-MY" sz="3200" dirty="0"/>
              <a:t> </a:t>
            </a:r>
            <a:r>
              <a:rPr lang="en-MY" sz="3200" dirty="0" err="1"/>
              <a:t>prestasi</a:t>
            </a:r>
            <a:r>
              <a:rPr lang="en-MY" sz="3200" dirty="0"/>
              <a:t>    yang </a:t>
            </a:r>
            <a:r>
              <a:rPr lang="en-MY" sz="3200" dirty="0" err="1"/>
              <a:t>perlu</a:t>
            </a:r>
            <a:r>
              <a:rPr lang="en-MY" sz="3200" dirty="0"/>
              <a:t> </a:t>
            </a:r>
            <a:r>
              <a:rPr lang="en-MY" sz="3200" dirty="0" err="1"/>
              <a:t>dicapai</a:t>
            </a:r>
            <a:r>
              <a:rPr lang="en-MY" sz="3200" dirty="0"/>
              <a:t> oleh </a:t>
            </a:r>
            <a:r>
              <a:rPr lang="en-MY" sz="3200" dirty="0" err="1"/>
              <a:t>setiap</a:t>
            </a:r>
            <a:r>
              <a:rPr lang="en-MY" sz="3200" dirty="0"/>
              <a:t> PPPT </a:t>
            </a:r>
            <a:r>
              <a:rPr lang="en-MY" sz="3200" dirty="0" err="1"/>
              <a:t>untuk</a:t>
            </a:r>
            <a:r>
              <a:rPr lang="en-MY" sz="3200" dirty="0"/>
              <a:t> </a:t>
            </a:r>
            <a:r>
              <a:rPr lang="en-MY" sz="3200" dirty="0" err="1"/>
              <a:t>meningkatkan</a:t>
            </a:r>
            <a:r>
              <a:rPr lang="en-MY" sz="3200" dirty="0"/>
              <a:t> </a:t>
            </a:r>
            <a:r>
              <a:rPr lang="en-MY" sz="3200" dirty="0" err="1"/>
              <a:t>keberkesanan</a:t>
            </a:r>
            <a:r>
              <a:rPr lang="en-MY" sz="3200" dirty="0"/>
              <a:t> </a:t>
            </a:r>
            <a:r>
              <a:rPr lang="en-MY" sz="3200" dirty="0" err="1"/>
              <a:t>sistem</a:t>
            </a:r>
            <a:r>
              <a:rPr lang="en-MY" sz="3200" dirty="0"/>
              <a:t> </a:t>
            </a:r>
            <a:r>
              <a:rPr lang="en-MY" sz="3200" dirty="0" err="1"/>
              <a:t>penyampaian</a:t>
            </a:r>
            <a:r>
              <a:rPr lang="en-MY" sz="3200" dirty="0"/>
              <a:t> </a:t>
            </a:r>
            <a:r>
              <a:rPr lang="en-MY" sz="3200" dirty="0" err="1"/>
              <a:t>organisasi</a:t>
            </a:r>
            <a:endParaRPr lang="en-MY" sz="3200" dirty="0"/>
          </a:p>
          <a:p>
            <a:pPr algn="just"/>
            <a:r>
              <a:rPr lang="en-MY" sz="3200" dirty="0" err="1"/>
              <a:t>skop</a:t>
            </a:r>
            <a:r>
              <a:rPr lang="en-MY" sz="3200" dirty="0"/>
              <a:t> dan </a:t>
            </a:r>
            <a:r>
              <a:rPr lang="en-MY" sz="3200" dirty="0" err="1"/>
              <a:t>tugas</a:t>
            </a:r>
            <a:r>
              <a:rPr lang="en-MY" sz="3200" dirty="0"/>
              <a:t> </a:t>
            </a:r>
            <a:r>
              <a:rPr lang="en-MY" sz="3200" dirty="0" err="1"/>
              <a:t>pegawai</a:t>
            </a:r>
            <a:r>
              <a:rPr lang="en-MY" sz="3200" dirty="0"/>
              <a:t> </a:t>
            </a:r>
            <a:r>
              <a:rPr lang="en-MY" sz="3200" dirty="0" err="1"/>
              <a:t>dalam</a:t>
            </a:r>
            <a:r>
              <a:rPr lang="en-MY" sz="3200" dirty="0"/>
              <a:t> </a:t>
            </a:r>
            <a:r>
              <a:rPr lang="en-MY" sz="3200" dirty="0" err="1"/>
              <a:t>setiap</a:t>
            </a:r>
            <a:r>
              <a:rPr lang="en-MY" sz="3200" dirty="0"/>
              <a:t> </a:t>
            </a:r>
            <a:r>
              <a:rPr lang="en-MY" sz="3200" dirty="0" err="1"/>
              <a:t>kategori</a:t>
            </a:r>
            <a:r>
              <a:rPr lang="en-MY" sz="3200" dirty="0"/>
              <a:t> </a:t>
            </a:r>
            <a:r>
              <a:rPr lang="en-MY" sz="3200" dirty="0" err="1"/>
              <a:t>diperhalusi</a:t>
            </a:r>
            <a:r>
              <a:rPr lang="en-MY" sz="3200" dirty="0"/>
              <a:t> dan </a:t>
            </a:r>
            <a:r>
              <a:rPr lang="en-MY" sz="3200" dirty="0" err="1"/>
              <a:t>diperincikan</a:t>
            </a:r>
            <a:r>
              <a:rPr lang="en-MY" sz="3200" dirty="0"/>
              <a:t> </a:t>
            </a:r>
            <a:r>
              <a:rPr lang="en-MY" sz="3200" dirty="0" err="1"/>
              <a:t>daripada</a:t>
            </a:r>
            <a:r>
              <a:rPr lang="en-MY" sz="3200" dirty="0"/>
              <a:t> </a:t>
            </a:r>
            <a:r>
              <a:rPr lang="en-MY" sz="3200" dirty="0" err="1"/>
              <a:t>sudut</a:t>
            </a:r>
            <a:r>
              <a:rPr lang="en-MY" sz="3200" dirty="0"/>
              <a:t> </a:t>
            </a:r>
            <a:r>
              <a:rPr lang="en-MY" sz="3200" dirty="0" err="1"/>
              <a:t>kriteria</a:t>
            </a:r>
            <a:r>
              <a:rPr lang="en-MY" sz="3200" dirty="0"/>
              <a:t> </a:t>
            </a:r>
            <a:r>
              <a:rPr lang="en-MY" sz="3200" dirty="0" err="1"/>
              <a:t>kecemerlangan</a:t>
            </a:r>
            <a:r>
              <a:rPr lang="en-MY" sz="3200" dirty="0"/>
              <a:t>.</a:t>
            </a:r>
          </a:p>
          <a:p>
            <a:pPr algn="just"/>
            <a:r>
              <a:rPr lang="en-MY" sz="3200" dirty="0" err="1"/>
              <a:t>prestasi</a:t>
            </a:r>
            <a:r>
              <a:rPr lang="en-MY" sz="3200" dirty="0"/>
              <a:t> </a:t>
            </a:r>
            <a:r>
              <a:rPr lang="en-MY" sz="3200" dirty="0" err="1"/>
              <a:t>setiap</a:t>
            </a:r>
            <a:r>
              <a:rPr lang="en-MY" sz="3200" dirty="0"/>
              <a:t> </a:t>
            </a:r>
            <a:r>
              <a:rPr lang="en-MY" sz="3200" dirty="0" err="1"/>
              <a:t>pegawai</a:t>
            </a:r>
            <a:r>
              <a:rPr lang="en-MY" sz="3200" dirty="0"/>
              <a:t> </a:t>
            </a:r>
            <a:r>
              <a:rPr lang="en-MY" sz="3200" dirty="0" err="1"/>
              <a:t>dapat</a:t>
            </a:r>
            <a:r>
              <a:rPr lang="en-MY" sz="3200" dirty="0"/>
              <a:t> </a:t>
            </a:r>
            <a:r>
              <a:rPr lang="en-MY" sz="3200" dirty="0" err="1"/>
              <a:t>dinilai</a:t>
            </a:r>
            <a:r>
              <a:rPr lang="en-MY" sz="3200" dirty="0"/>
              <a:t> </a:t>
            </a:r>
            <a:r>
              <a:rPr lang="en-MY" sz="3200" dirty="0" err="1"/>
              <a:t>dengan</a:t>
            </a:r>
            <a:r>
              <a:rPr lang="en-MY" sz="3200" dirty="0"/>
              <a:t> </a:t>
            </a:r>
            <a:r>
              <a:rPr lang="en-MY" sz="3200" dirty="0" err="1"/>
              <a:t>saksama</a:t>
            </a:r>
            <a:r>
              <a:rPr lang="en-MY" sz="3200" dirty="0"/>
              <a:t> </a:t>
            </a:r>
            <a:r>
              <a:rPr lang="en-MY" sz="3200" dirty="0" err="1"/>
              <a:t>supaya</a:t>
            </a:r>
            <a:r>
              <a:rPr lang="en-MY" sz="3200" dirty="0"/>
              <a:t> </a:t>
            </a:r>
            <a:r>
              <a:rPr lang="en-MY" sz="3200" dirty="0" err="1"/>
              <a:t>mereka</a:t>
            </a:r>
            <a:r>
              <a:rPr lang="en-MY" sz="3200" dirty="0"/>
              <a:t> </a:t>
            </a:r>
            <a:r>
              <a:rPr lang="en-MY" sz="3200" dirty="0" err="1"/>
              <a:t>mempunyai</a:t>
            </a:r>
            <a:r>
              <a:rPr lang="en-MY" sz="3200" dirty="0"/>
              <a:t> </a:t>
            </a:r>
            <a:r>
              <a:rPr lang="en-MY" sz="3200" dirty="0" err="1"/>
              <a:t>peluang</a:t>
            </a:r>
            <a:r>
              <a:rPr lang="en-MY" sz="3200" dirty="0"/>
              <a:t> yang </a:t>
            </a:r>
            <a:r>
              <a:rPr lang="en-MY" sz="3200" dirty="0" err="1"/>
              <a:t>sama</a:t>
            </a:r>
            <a:r>
              <a:rPr lang="en-MY" sz="3200" dirty="0"/>
              <a:t> </a:t>
            </a:r>
            <a:r>
              <a:rPr lang="en-MY" sz="3200" dirty="0" err="1"/>
              <a:t>untuk</a:t>
            </a:r>
            <a:r>
              <a:rPr lang="en-MY" sz="3200" dirty="0"/>
              <a:t> </a:t>
            </a:r>
            <a:r>
              <a:rPr lang="en-MY" sz="3200" dirty="0" err="1"/>
              <a:t>pertimbangan</a:t>
            </a:r>
            <a:r>
              <a:rPr lang="en-MY" sz="3200" dirty="0"/>
              <a:t> </a:t>
            </a:r>
            <a:r>
              <a:rPr lang="en-MY" sz="3200" dirty="0" err="1"/>
              <a:t>kenaikan</a:t>
            </a:r>
            <a:r>
              <a:rPr lang="en-MY" sz="3200" dirty="0"/>
              <a:t> </a:t>
            </a:r>
            <a:r>
              <a:rPr lang="en-MY" sz="3200" dirty="0" err="1"/>
              <a:t>pangkat</a:t>
            </a:r>
            <a:r>
              <a:rPr lang="en-MY" sz="3200" dirty="0"/>
              <a:t>.  </a:t>
            </a:r>
          </a:p>
        </p:txBody>
      </p:sp>
    </p:spTree>
    <p:extLst>
      <p:ext uri="{BB962C8B-B14F-4D97-AF65-F5344CB8AC3E}">
        <p14:creationId xmlns:p14="http://schemas.microsoft.com/office/powerpoint/2010/main" val="146734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68715B6-ACD0-4394-A6F6-1DA314A61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808" y="695325"/>
            <a:ext cx="9146383" cy="1371600"/>
          </a:xfrm>
        </p:spPr>
        <p:txBody>
          <a:bodyPr/>
          <a:lstStyle/>
          <a:p>
            <a:r>
              <a:rPr lang="en-MY" dirty="0"/>
              <a:t>TUGAS PROFESIONAL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40FB387-5FC4-405D-9613-2C6D7C585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8110" y="2333625"/>
            <a:ext cx="9136770" cy="2962276"/>
          </a:xfrm>
        </p:spPr>
        <p:txBody>
          <a:bodyPr>
            <a:normAutofit/>
          </a:bodyPr>
          <a:lstStyle/>
          <a:p>
            <a:r>
              <a:rPr lang="en-MY" sz="4000" dirty="0" err="1"/>
              <a:t>Tugas</a:t>
            </a:r>
            <a:r>
              <a:rPr lang="en-MY" sz="4000" dirty="0"/>
              <a:t> </a:t>
            </a:r>
            <a:r>
              <a:rPr lang="en-MY" sz="4000" dirty="0" err="1"/>
              <a:t>profesional</a:t>
            </a:r>
            <a:r>
              <a:rPr lang="en-MY" sz="4000" dirty="0"/>
              <a:t> </a:t>
            </a:r>
            <a:r>
              <a:rPr lang="en-MY" sz="4000" dirty="0" err="1"/>
              <a:t>pensyarah</a:t>
            </a:r>
            <a:r>
              <a:rPr lang="en-MY" sz="4000" dirty="0"/>
              <a:t> </a:t>
            </a:r>
            <a:r>
              <a:rPr lang="en-MY" sz="4000" dirty="0" err="1"/>
              <a:t>terbahagi</a:t>
            </a:r>
            <a:r>
              <a:rPr lang="en-MY" sz="4000" dirty="0"/>
              <a:t> </a:t>
            </a:r>
            <a:r>
              <a:rPr lang="en-MY" sz="4000" dirty="0" err="1"/>
              <a:t>kepada</a:t>
            </a:r>
            <a:r>
              <a:rPr lang="en-MY" sz="4000" dirty="0"/>
              <a:t>;</a:t>
            </a:r>
          </a:p>
          <a:p>
            <a:pPr marL="696912" lvl="1" indent="-457200">
              <a:buFont typeface="+mj-lt"/>
              <a:buAutoNum type="arabicPeriod"/>
            </a:pPr>
            <a:r>
              <a:rPr lang="en-MY" sz="4000" dirty="0" err="1"/>
              <a:t>tugas</a:t>
            </a:r>
            <a:r>
              <a:rPr lang="en-MY" sz="4000" dirty="0"/>
              <a:t> </a:t>
            </a:r>
            <a:r>
              <a:rPr lang="en-MY" sz="4000" dirty="0" err="1"/>
              <a:t>hakiki</a:t>
            </a:r>
            <a:r>
              <a:rPr lang="en-MY" sz="4000" dirty="0"/>
              <a:t>, dan </a:t>
            </a:r>
          </a:p>
          <a:p>
            <a:pPr marL="696912" lvl="1" indent="-457200">
              <a:buFont typeface="+mj-lt"/>
              <a:buAutoNum type="arabicPeriod"/>
            </a:pPr>
            <a:r>
              <a:rPr lang="en-MY" sz="4000" dirty="0" err="1"/>
              <a:t>tugas</a:t>
            </a:r>
            <a:r>
              <a:rPr lang="en-MY" sz="4000" dirty="0"/>
              <a:t> </a:t>
            </a:r>
            <a:r>
              <a:rPr lang="en-MY" sz="4000" dirty="0" err="1"/>
              <a:t>kecemerlangan</a:t>
            </a:r>
            <a:r>
              <a:rPr lang="en-MY" sz="4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35529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DFA58F-194F-463C-BB19-627D1FE08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810" y="381000"/>
            <a:ext cx="9146383" cy="792480"/>
          </a:xfrm>
        </p:spPr>
        <p:txBody>
          <a:bodyPr/>
          <a:lstStyle/>
          <a:p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Hakiki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1C78EE9-6E76-4643-8992-BDE7D8DFF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810" y="1295399"/>
            <a:ext cx="9922430" cy="51816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hakiki</a:t>
            </a:r>
            <a:r>
              <a:rPr lang="en-MY" dirty="0"/>
              <a:t> </a:t>
            </a:r>
            <a:r>
              <a:rPr lang="en-MY" dirty="0" err="1"/>
              <a:t>pensyarah</a:t>
            </a:r>
            <a:r>
              <a:rPr lang="en-MY" dirty="0"/>
              <a:t> </a:t>
            </a:r>
            <a:r>
              <a:rPr lang="en-MY" dirty="0" err="1"/>
              <a:t>ialah</a:t>
            </a:r>
            <a:r>
              <a:rPr lang="en-MY" dirty="0"/>
              <a:t> </a:t>
            </a:r>
            <a:r>
              <a:rPr lang="en-MY" dirty="0" err="1"/>
              <a:t>pendidikan</a:t>
            </a:r>
            <a:r>
              <a:rPr lang="en-MY" dirty="0"/>
              <a:t>. </a:t>
            </a:r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ini</a:t>
            </a:r>
            <a:r>
              <a:rPr lang="en-MY" dirty="0"/>
              <a:t>  </a:t>
            </a:r>
            <a:r>
              <a:rPr lang="en-MY" dirty="0" err="1"/>
              <a:t>dilaksanakan</a:t>
            </a:r>
            <a:r>
              <a:rPr lang="en-MY" dirty="0"/>
              <a:t> </a:t>
            </a:r>
            <a:r>
              <a:rPr lang="en-MY" dirty="0" err="1"/>
              <a:t>menerusi</a:t>
            </a:r>
            <a:r>
              <a:rPr lang="en-MY" dirty="0"/>
              <a:t> </a:t>
            </a:r>
            <a:r>
              <a:rPr lang="en-MY" dirty="0" err="1"/>
              <a:t>kegiatan</a:t>
            </a:r>
            <a:r>
              <a:rPr lang="en-MY" dirty="0"/>
              <a:t> </a:t>
            </a:r>
            <a:r>
              <a:rPr lang="en-MY" dirty="0" err="1"/>
              <a:t>berikut</a:t>
            </a:r>
            <a:r>
              <a:rPr lang="en-MY" dirty="0"/>
              <a:t>: 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Mengajar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menyampaikan</a:t>
            </a:r>
            <a:r>
              <a:rPr lang="en-MY" dirty="0"/>
              <a:t> </a:t>
            </a:r>
            <a:r>
              <a:rPr lang="en-MY" dirty="0" err="1"/>
              <a:t>ilmu</a:t>
            </a:r>
            <a:r>
              <a:rPr lang="en-MY" dirty="0"/>
              <a:t>, </a:t>
            </a:r>
            <a:r>
              <a:rPr lang="en-MY" dirty="0" err="1"/>
              <a:t>menurunkan</a:t>
            </a:r>
            <a:r>
              <a:rPr lang="en-MY" dirty="0"/>
              <a:t> </a:t>
            </a:r>
            <a:r>
              <a:rPr lang="en-MY" dirty="0" err="1"/>
              <a:t>kemahiran</a:t>
            </a:r>
            <a:r>
              <a:rPr lang="en-MY" dirty="0"/>
              <a:t>, </a:t>
            </a:r>
            <a:r>
              <a:rPr lang="en-MY" dirty="0" err="1"/>
              <a:t>mengasah</a:t>
            </a:r>
            <a:r>
              <a:rPr lang="en-MY" dirty="0"/>
              <a:t> </a:t>
            </a:r>
            <a:r>
              <a:rPr lang="en-MY" dirty="0" err="1"/>
              <a:t>kebijaksanaan</a:t>
            </a:r>
            <a:r>
              <a:rPr lang="en-MY" dirty="0"/>
              <a:t> dan </a:t>
            </a:r>
            <a:r>
              <a:rPr lang="en-MY" dirty="0" err="1"/>
              <a:t>menerapkan</a:t>
            </a:r>
            <a:r>
              <a:rPr lang="en-MY" dirty="0"/>
              <a:t> </a:t>
            </a:r>
            <a:r>
              <a:rPr lang="en-MY" dirty="0" err="1"/>
              <a:t>nilai</a:t>
            </a:r>
            <a:r>
              <a:rPr lang="en-MY" dirty="0"/>
              <a:t> </a:t>
            </a:r>
            <a:r>
              <a:rPr lang="en-MY" dirty="0" err="1"/>
              <a:t>murni</a:t>
            </a:r>
            <a:r>
              <a:rPr lang="en-MY" dirty="0"/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Membimbing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membentuk</a:t>
            </a:r>
            <a:r>
              <a:rPr lang="en-MY" dirty="0"/>
              <a:t> </a:t>
            </a:r>
            <a:r>
              <a:rPr lang="en-MY" dirty="0" err="1"/>
              <a:t>sahsiah</a:t>
            </a:r>
            <a:r>
              <a:rPr lang="en-MY" dirty="0"/>
              <a:t>, </a:t>
            </a:r>
            <a:r>
              <a:rPr lang="en-MY" dirty="0" err="1"/>
              <a:t>mengembangkan</a:t>
            </a:r>
            <a:r>
              <a:rPr lang="en-MY" dirty="0"/>
              <a:t> </a:t>
            </a:r>
            <a:r>
              <a:rPr lang="en-MY" dirty="0" err="1"/>
              <a:t>kecintaan</a:t>
            </a:r>
            <a:r>
              <a:rPr lang="en-MY" dirty="0"/>
              <a:t> </a:t>
            </a:r>
            <a:r>
              <a:rPr lang="en-MY" dirty="0" err="1"/>
              <a:t>kepada</a:t>
            </a:r>
            <a:r>
              <a:rPr lang="en-MY" dirty="0"/>
              <a:t> </a:t>
            </a:r>
            <a:r>
              <a:rPr lang="en-MY" dirty="0" err="1"/>
              <a:t>ilmu</a:t>
            </a:r>
            <a:r>
              <a:rPr lang="en-MY" dirty="0"/>
              <a:t> dan </a:t>
            </a:r>
            <a:r>
              <a:rPr lang="en-MY" dirty="0" err="1"/>
              <a:t>pengetahuan</a:t>
            </a:r>
            <a:r>
              <a:rPr lang="en-MY" dirty="0"/>
              <a:t>, </a:t>
            </a:r>
            <a:r>
              <a:rPr lang="en-MY" dirty="0" err="1"/>
              <a:t>memberi</a:t>
            </a:r>
            <a:r>
              <a:rPr lang="en-MY" dirty="0"/>
              <a:t> </a:t>
            </a:r>
            <a:r>
              <a:rPr lang="en-MY" dirty="0" err="1"/>
              <a:t>bantuan</a:t>
            </a:r>
            <a:r>
              <a:rPr lang="en-MY" dirty="0"/>
              <a:t> </a:t>
            </a:r>
            <a:r>
              <a:rPr lang="en-MY" dirty="0" err="1"/>
              <a:t>akademik</a:t>
            </a:r>
            <a:r>
              <a:rPr lang="en-MY" dirty="0"/>
              <a:t> dan </a:t>
            </a:r>
            <a:r>
              <a:rPr lang="en-MY" dirty="0" err="1"/>
              <a:t>memotivasi</a:t>
            </a:r>
            <a:r>
              <a:rPr lang="en-MY" dirty="0"/>
              <a:t> </a:t>
            </a:r>
            <a:r>
              <a:rPr lang="en-MY" dirty="0" err="1"/>
              <a:t>ke</a:t>
            </a:r>
            <a:r>
              <a:rPr lang="en-MY" dirty="0"/>
              <a:t> </a:t>
            </a:r>
            <a:r>
              <a:rPr lang="en-MY" dirty="0" err="1"/>
              <a:t>arah</a:t>
            </a:r>
            <a:r>
              <a:rPr lang="en-MY" dirty="0"/>
              <a:t> </a:t>
            </a:r>
            <a:r>
              <a:rPr lang="en-MY" dirty="0" err="1"/>
              <a:t>kecemerlangan</a:t>
            </a:r>
            <a:r>
              <a:rPr lang="en-MY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Mentaksir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mengukur</a:t>
            </a:r>
            <a:r>
              <a:rPr lang="en-MY" dirty="0"/>
              <a:t> </a:t>
            </a:r>
            <a:r>
              <a:rPr lang="en-MY" dirty="0" err="1"/>
              <a:t>tahap</a:t>
            </a:r>
            <a:r>
              <a:rPr lang="en-MY" dirty="0"/>
              <a:t> </a:t>
            </a:r>
            <a:r>
              <a:rPr lang="en-MY" dirty="0" err="1"/>
              <a:t>penguasaan</a:t>
            </a:r>
            <a:r>
              <a:rPr lang="en-MY" dirty="0"/>
              <a:t> </a:t>
            </a:r>
            <a:r>
              <a:rPr lang="en-MY" dirty="0" err="1"/>
              <a:t>ilmu</a:t>
            </a:r>
            <a:r>
              <a:rPr lang="en-MY" dirty="0"/>
              <a:t>, </a:t>
            </a:r>
            <a:r>
              <a:rPr lang="en-MY" dirty="0" err="1"/>
              <a:t>kemahiran</a:t>
            </a:r>
            <a:r>
              <a:rPr lang="en-MY" dirty="0"/>
              <a:t>, </a:t>
            </a:r>
            <a:r>
              <a:rPr lang="en-MY" dirty="0" err="1"/>
              <a:t>kebijaksanaan</a:t>
            </a:r>
            <a:r>
              <a:rPr lang="en-MY" dirty="0"/>
              <a:t> dan </a:t>
            </a:r>
            <a:r>
              <a:rPr lang="en-MY" dirty="0" err="1"/>
              <a:t>nilai</a:t>
            </a:r>
            <a:r>
              <a:rPr lang="en-MY" dirty="0"/>
              <a:t> </a:t>
            </a:r>
            <a:r>
              <a:rPr lang="en-MY" dirty="0" err="1"/>
              <a:t>murni</a:t>
            </a:r>
            <a:r>
              <a:rPr lang="en-MY" dirty="0"/>
              <a:t> </a:t>
            </a:r>
            <a:r>
              <a:rPr lang="en-MY" dirty="0" err="1"/>
              <a:t>pelajar</a:t>
            </a:r>
            <a:r>
              <a:rPr lang="en-MY" dirty="0"/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Meneladani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mempamerkan</a:t>
            </a:r>
            <a:r>
              <a:rPr lang="en-MY" dirty="0"/>
              <a:t> </a:t>
            </a:r>
            <a:r>
              <a:rPr lang="en-MY" dirty="0" err="1"/>
              <a:t>sahsiah</a:t>
            </a:r>
            <a:r>
              <a:rPr lang="en-MY" dirty="0"/>
              <a:t> dan </a:t>
            </a:r>
            <a:r>
              <a:rPr lang="en-MY" dirty="0" err="1"/>
              <a:t>tingkah</a:t>
            </a:r>
            <a:r>
              <a:rPr lang="en-MY" dirty="0"/>
              <a:t> </a:t>
            </a:r>
            <a:r>
              <a:rPr lang="en-MY" dirty="0" err="1"/>
              <a:t>laku</a:t>
            </a:r>
            <a:r>
              <a:rPr lang="en-MY" dirty="0"/>
              <a:t> </a:t>
            </a:r>
            <a:r>
              <a:rPr lang="en-MY" dirty="0" err="1"/>
              <a:t>bertatasusila</a:t>
            </a:r>
            <a:r>
              <a:rPr lang="en-MY" dirty="0"/>
              <a:t> </a:t>
            </a:r>
            <a:r>
              <a:rPr lang="en-MY" dirty="0" err="1"/>
              <a:t>serta</a:t>
            </a:r>
            <a:r>
              <a:rPr lang="en-MY" dirty="0"/>
              <a:t> </a:t>
            </a:r>
            <a:r>
              <a:rPr lang="en-MY" dirty="0" err="1"/>
              <a:t>mempraktikkan</a:t>
            </a:r>
            <a:r>
              <a:rPr lang="en-MY" dirty="0"/>
              <a:t> </a:t>
            </a:r>
            <a:r>
              <a:rPr lang="en-MY" dirty="0" err="1"/>
              <a:t>cara</a:t>
            </a:r>
            <a:r>
              <a:rPr lang="en-MY" dirty="0"/>
              <a:t> </a:t>
            </a:r>
            <a:r>
              <a:rPr lang="en-MY" dirty="0" err="1"/>
              <a:t>hidup</a:t>
            </a:r>
            <a:r>
              <a:rPr lang="en-MY" dirty="0"/>
              <a:t> </a:t>
            </a:r>
            <a:r>
              <a:rPr lang="en-MY" dirty="0" err="1"/>
              <a:t>profesional</a:t>
            </a:r>
            <a:r>
              <a:rPr lang="en-MY" dirty="0"/>
              <a:t> </a:t>
            </a:r>
            <a:r>
              <a:rPr lang="en-MY" dirty="0" err="1"/>
              <a:t>untuk</a:t>
            </a:r>
            <a:r>
              <a:rPr lang="en-MY" dirty="0"/>
              <a:t> </a:t>
            </a:r>
            <a:r>
              <a:rPr lang="en-MY" dirty="0" err="1"/>
              <a:t>dicontohi</a:t>
            </a:r>
            <a:r>
              <a:rPr lang="en-MY" dirty="0"/>
              <a:t> oleh </a:t>
            </a:r>
            <a:r>
              <a:rPr lang="en-MY" dirty="0" err="1"/>
              <a:t>pelajar</a:t>
            </a:r>
            <a:r>
              <a:rPr lang="en-MY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48110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9543DCF-31E4-4E17-B8D4-1AC812A13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810" y="381000"/>
            <a:ext cx="9146383" cy="685800"/>
          </a:xfrm>
        </p:spPr>
        <p:txBody>
          <a:bodyPr/>
          <a:lstStyle/>
          <a:p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Kecemerlangan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198699C-EE09-4717-8DB1-5E3AD9FB7C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810" y="1325881"/>
            <a:ext cx="9861470" cy="50139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kecemerlangan</a:t>
            </a:r>
            <a:r>
              <a:rPr lang="en-MY" dirty="0"/>
              <a:t> </a:t>
            </a:r>
            <a:r>
              <a:rPr lang="en-MY" dirty="0" err="1"/>
              <a:t>pensyarah</a:t>
            </a:r>
            <a:r>
              <a:rPr lang="en-MY" dirty="0"/>
              <a:t> </a:t>
            </a:r>
            <a:r>
              <a:rPr lang="en-MY" dirty="0" err="1"/>
              <a:t>ialah</a:t>
            </a:r>
            <a:r>
              <a:rPr lang="en-MY" dirty="0"/>
              <a:t> </a:t>
            </a:r>
            <a:r>
              <a:rPr lang="en-MY" dirty="0" err="1"/>
              <a:t>pemajuan</a:t>
            </a:r>
            <a:r>
              <a:rPr lang="en-MY" dirty="0"/>
              <a:t> </a:t>
            </a:r>
            <a:r>
              <a:rPr lang="en-MY" dirty="0" err="1"/>
              <a:t>daya</a:t>
            </a:r>
            <a:r>
              <a:rPr lang="en-MY" dirty="0"/>
              <a:t> </a:t>
            </a:r>
            <a:r>
              <a:rPr lang="en-MY" dirty="0" err="1"/>
              <a:t>upaya</a:t>
            </a:r>
            <a:r>
              <a:rPr lang="en-MY" dirty="0"/>
              <a:t> </a:t>
            </a:r>
            <a:r>
              <a:rPr lang="en-MY" dirty="0" err="1"/>
              <a:t>profesional</a:t>
            </a:r>
            <a:r>
              <a:rPr lang="en-MY" dirty="0"/>
              <a:t>. </a:t>
            </a:r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ini</a:t>
            </a:r>
            <a:r>
              <a:rPr lang="en-MY" dirty="0"/>
              <a:t> </a:t>
            </a:r>
            <a:r>
              <a:rPr lang="en-MY" dirty="0" err="1"/>
              <a:t>dilaksanakan</a:t>
            </a:r>
            <a:r>
              <a:rPr lang="en-MY" dirty="0"/>
              <a:t> </a:t>
            </a:r>
            <a:r>
              <a:rPr lang="en-MY" dirty="0" err="1"/>
              <a:t>menerusi</a:t>
            </a:r>
            <a:r>
              <a:rPr lang="en-MY" dirty="0"/>
              <a:t> </a:t>
            </a:r>
            <a:r>
              <a:rPr lang="en-MY" dirty="0" err="1"/>
              <a:t>kegiatan</a:t>
            </a:r>
            <a:r>
              <a:rPr lang="en-MY" dirty="0"/>
              <a:t> </a:t>
            </a:r>
            <a:r>
              <a:rPr lang="en-MY" dirty="0" err="1"/>
              <a:t>berikut</a:t>
            </a:r>
            <a:r>
              <a:rPr lang="en-MY" dirty="0"/>
              <a:t>: 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Mengaplikasi</a:t>
            </a:r>
            <a:r>
              <a:rPr lang="en-MY" dirty="0"/>
              <a:t> </a:t>
            </a:r>
            <a:r>
              <a:rPr lang="en-MY" dirty="0" err="1"/>
              <a:t>kepakaran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melakukan</a:t>
            </a:r>
            <a:r>
              <a:rPr lang="en-MY" dirty="0"/>
              <a:t> </a:t>
            </a:r>
            <a:r>
              <a:rPr lang="en-MY" dirty="0" err="1"/>
              <a:t>penyelidikan</a:t>
            </a:r>
            <a:r>
              <a:rPr lang="en-MY" dirty="0"/>
              <a:t>, </a:t>
            </a:r>
            <a:r>
              <a:rPr lang="en-MY" dirty="0" err="1"/>
              <a:t>menatarkan</a:t>
            </a:r>
            <a:r>
              <a:rPr lang="en-MY" dirty="0"/>
              <a:t> </a:t>
            </a:r>
            <a:r>
              <a:rPr lang="en-MY" dirty="0" err="1"/>
              <a:t>hasil</a:t>
            </a:r>
            <a:r>
              <a:rPr lang="en-MY" dirty="0"/>
              <a:t> </a:t>
            </a:r>
            <a:r>
              <a:rPr lang="en-MY" dirty="0" err="1"/>
              <a:t>penyelidikan</a:t>
            </a:r>
            <a:r>
              <a:rPr lang="en-MY" dirty="0"/>
              <a:t> </a:t>
            </a:r>
            <a:r>
              <a:rPr lang="en-MY" dirty="0" err="1"/>
              <a:t>menerusi</a:t>
            </a:r>
            <a:r>
              <a:rPr lang="en-MY" dirty="0"/>
              <a:t> </a:t>
            </a:r>
            <a:r>
              <a:rPr lang="en-MY" dirty="0" err="1"/>
              <a:t>penulisan</a:t>
            </a:r>
            <a:r>
              <a:rPr lang="en-MY" dirty="0"/>
              <a:t> dan </a:t>
            </a:r>
            <a:r>
              <a:rPr lang="en-MY" dirty="0" err="1"/>
              <a:t>pembentangan</a:t>
            </a:r>
            <a:r>
              <a:rPr lang="en-MY" dirty="0"/>
              <a:t>, dan </a:t>
            </a:r>
            <a:r>
              <a:rPr lang="en-MY" dirty="0" err="1"/>
              <a:t>memberi</a:t>
            </a:r>
            <a:r>
              <a:rPr lang="en-MY" dirty="0"/>
              <a:t> </a:t>
            </a:r>
            <a:r>
              <a:rPr lang="en-MY" dirty="0" err="1"/>
              <a:t>perkhidmatan</a:t>
            </a:r>
            <a:r>
              <a:rPr lang="en-MY" dirty="0"/>
              <a:t> </a:t>
            </a:r>
            <a:r>
              <a:rPr lang="en-MY" dirty="0" err="1"/>
              <a:t>perundingan</a:t>
            </a:r>
            <a:r>
              <a:rPr lang="en-MY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Menyumbang</a:t>
            </a:r>
            <a:r>
              <a:rPr lang="en-MY" dirty="0"/>
              <a:t> </a:t>
            </a:r>
            <a:r>
              <a:rPr lang="en-MY" dirty="0" err="1"/>
              <a:t>kemahiran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melibatkan</a:t>
            </a:r>
            <a:r>
              <a:rPr lang="en-MY" dirty="0"/>
              <a:t> </a:t>
            </a:r>
            <a:r>
              <a:rPr lang="en-MY" dirty="0" err="1"/>
              <a:t>diri</a:t>
            </a:r>
            <a:r>
              <a:rPr lang="en-MY" dirty="0"/>
              <a:t> </a:t>
            </a:r>
            <a:r>
              <a:rPr lang="en-MY" dirty="0" err="1"/>
              <a:t>dalam</a:t>
            </a:r>
            <a:r>
              <a:rPr lang="en-MY" dirty="0"/>
              <a:t>  </a:t>
            </a:r>
            <a:r>
              <a:rPr lang="en-MY" dirty="0" err="1"/>
              <a:t>usaha</a:t>
            </a:r>
            <a:r>
              <a:rPr lang="en-MY" dirty="0"/>
              <a:t> </a:t>
            </a:r>
            <a:r>
              <a:rPr lang="en-MY" dirty="0" err="1"/>
              <a:t>penyediaan</a:t>
            </a:r>
            <a:r>
              <a:rPr lang="en-MY" dirty="0"/>
              <a:t> dan </a:t>
            </a:r>
            <a:r>
              <a:rPr lang="en-MY" dirty="0" err="1"/>
              <a:t>pengemaskinian</a:t>
            </a:r>
            <a:r>
              <a:rPr lang="en-MY" dirty="0"/>
              <a:t> </a:t>
            </a:r>
            <a:r>
              <a:rPr lang="en-MY" dirty="0" err="1"/>
              <a:t>kurikulum</a:t>
            </a:r>
            <a:r>
              <a:rPr lang="en-MY" dirty="0"/>
              <a:t>, </a:t>
            </a:r>
            <a:r>
              <a:rPr lang="en-MY" dirty="0" err="1"/>
              <a:t>mengambil</a:t>
            </a:r>
            <a:r>
              <a:rPr lang="en-MY" dirty="0"/>
              <a:t> </a:t>
            </a:r>
            <a:r>
              <a:rPr lang="en-MY" dirty="0" err="1"/>
              <a:t>bahagian</a:t>
            </a:r>
            <a:r>
              <a:rPr lang="en-MY" dirty="0"/>
              <a:t> </a:t>
            </a:r>
            <a:r>
              <a:rPr lang="en-MY" dirty="0" err="1"/>
              <a:t>dalam</a:t>
            </a:r>
            <a:r>
              <a:rPr lang="en-MY" dirty="0"/>
              <a:t> </a:t>
            </a:r>
            <a:r>
              <a:rPr lang="en-MY" dirty="0" err="1"/>
              <a:t>penyediaan</a:t>
            </a:r>
            <a:r>
              <a:rPr lang="en-MY" dirty="0"/>
              <a:t> </a:t>
            </a:r>
            <a:r>
              <a:rPr lang="en-MY" dirty="0" err="1"/>
              <a:t>bahan</a:t>
            </a:r>
            <a:r>
              <a:rPr lang="en-MY" dirty="0"/>
              <a:t> </a:t>
            </a:r>
            <a:r>
              <a:rPr lang="en-MY" dirty="0" err="1"/>
              <a:t>pengajaran</a:t>
            </a:r>
            <a:r>
              <a:rPr lang="en-MY" dirty="0"/>
              <a:t> dan </a:t>
            </a:r>
            <a:r>
              <a:rPr lang="en-MY" dirty="0" err="1"/>
              <a:t>instrumen</a:t>
            </a:r>
            <a:r>
              <a:rPr lang="en-MY" dirty="0"/>
              <a:t> </a:t>
            </a:r>
            <a:r>
              <a:rPr lang="en-MY" dirty="0" err="1"/>
              <a:t>pentaksiran</a:t>
            </a:r>
            <a:r>
              <a:rPr lang="en-MY" dirty="0"/>
              <a:t>, dan </a:t>
            </a:r>
            <a:r>
              <a:rPr lang="en-MY" dirty="0" err="1"/>
              <a:t>menyertai</a:t>
            </a:r>
            <a:r>
              <a:rPr lang="en-MY" dirty="0"/>
              <a:t> </a:t>
            </a:r>
            <a:r>
              <a:rPr lang="en-MY" dirty="0" err="1"/>
              <a:t>pasukan</a:t>
            </a:r>
            <a:r>
              <a:rPr lang="en-MY" dirty="0"/>
              <a:t> </a:t>
            </a:r>
            <a:r>
              <a:rPr lang="en-MY" dirty="0" err="1"/>
              <a:t>petugas</a:t>
            </a:r>
            <a:r>
              <a:rPr lang="en-MY" dirty="0"/>
              <a:t>, </a:t>
            </a:r>
            <a:r>
              <a:rPr lang="en-MY" dirty="0" err="1"/>
              <a:t>jawatankuasa</a:t>
            </a:r>
            <a:r>
              <a:rPr lang="en-MY" dirty="0"/>
              <a:t> dan </a:t>
            </a:r>
            <a:r>
              <a:rPr lang="en-MY" dirty="0" err="1"/>
              <a:t>aktiviti</a:t>
            </a:r>
            <a:r>
              <a:rPr lang="en-MY" dirty="0"/>
              <a:t> </a:t>
            </a:r>
            <a:r>
              <a:rPr lang="en-MY" dirty="0" err="1"/>
              <a:t>peringkat</a:t>
            </a:r>
            <a:r>
              <a:rPr lang="en-MY" dirty="0"/>
              <a:t> </a:t>
            </a:r>
            <a:r>
              <a:rPr lang="en-MY" dirty="0" err="1"/>
              <a:t>institusi</a:t>
            </a:r>
            <a:r>
              <a:rPr lang="en-MY" dirty="0"/>
              <a:t> dan </a:t>
            </a:r>
            <a:r>
              <a:rPr lang="en-MY" dirty="0" err="1"/>
              <a:t>ibu</a:t>
            </a:r>
            <a:r>
              <a:rPr lang="en-MY" dirty="0"/>
              <a:t> </a:t>
            </a:r>
            <a:r>
              <a:rPr lang="en-MY" dirty="0" err="1"/>
              <a:t>pejabat</a:t>
            </a:r>
            <a:r>
              <a:rPr lang="en-MY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Mewujudkan</a:t>
            </a:r>
            <a:r>
              <a:rPr lang="en-MY" dirty="0"/>
              <a:t> </a:t>
            </a:r>
            <a:r>
              <a:rPr lang="en-MY" dirty="0" err="1"/>
              <a:t>jaringan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membina</a:t>
            </a:r>
            <a:r>
              <a:rPr lang="en-MY" dirty="0"/>
              <a:t> </a:t>
            </a:r>
            <a:r>
              <a:rPr lang="en-MY" dirty="0" err="1"/>
              <a:t>hubungan</a:t>
            </a:r>
            <a:r>
              <a:rPr lang="en-MY" dirty="0"/>
              <a:t> </a:t>
            </a:r>
            <a:r>
              <a:rPr lang="en-MY" dirty="0" err="1"/>
              <a:t>dengan</a:t>
            </a:r>
            <a:r>
              <a:rPr lang="en-MY" dirty="0"/>
              <a:t> </a:t>
            </a:r>
            <a:r>
              <a:rPr lang="en-MY" dirty="0" err="1"/>
              <a:t>rakan</a:t>
            </a:r>
            <a:r>
              <a:rPr lang="en-MY" dirty="0"/>
              <a:t> </a:t>
            </a:r>
            <a:r>
              <a:rPr lang="en-MY" dirty="0" err="1"/>
              <a:t>sejawat</a:t>
            </a:r>
            <a:r>
              <a:rPr lang="en-MY" dirty="0"/>
              <a:t>, </a:t>
            </a:r>
            <a:r>
              <a:rPr lang="en-MY" dirty="0" err="1"/>
              <a:t>pihak</a:t>
            </a:r>
            <a:r>
              <a:rPr lang="en-MY" dirty="0"/>
              <a:t> </a:t>
            </a:r>
            <a:r>
              <a:rPr lang="en-MY" dirty="0" err="1"/>
              <a:t>berkepentingan,pihak</a:t>
            </a:r>
            <a:r>
              <a:rPr lang="en-MY" dirty="0"/>
              <a:t> </a:t>
            </a:r>
            <a:r>
              <a:rPr lang="en-MY" dirty="0" err="1"/>
              <a:t>industri</a:t>
            </a:r>
            <a:r>
              <a:rPr lang="en-MY" dirty="0"/>
              <a:t>, badan </a:t>
            </a:r>
            <a:r>
              <a:rPr lang="en-MY" dirty="0" err="1"/>
              <a:t>profesional</a:t>
            </a:r>
            <a:r>
              <a:rPr lang="en-MY" dirty="0"/>
              <a:t> dan </a:t>
            </a:r>
            <a:r>
              <a:rPr lang="en-MY" dirty="0" err="1"/>
              <a:t>penggerak</a:t>
            </a:r>
            <a:r>
              <a:rPr lang="en-MY" dirty="0"/>
              <a:t> </a:t>
            </a:r>
            <a:r>
              <a:rPr lang="en-MY" dirty="0" err="1"/>
              <a:t>komuniti</a:t>
            </a:r>
            <a:r>
              <a:rPr lang="en-MY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16646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5D7EB10-B3B4-4568-9424-F7F8876AE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0410" y="2124075"/>
            <a:ext cx="9146383" cy="1371600"/>
          </a:xfrm>
        </p:spPr>
        <p:txBody>
          <a:bodyPr>
            <a:normAutofit/>
          </a:bodyPr>
          <a:lstStyle/>
          <a:p>
            <a:pPr marL="742950" indent="-742950" algn="ctr"/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 I - </a:t>
            </a:r>
            <a:r>
              <a:rPr lang="sv-SE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</a:t>
            </a:r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  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742C59E-DA6C-411A-95E0-837D7A8E65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6135" y="3324225"/>
            <a:ext cx="9136770" cy="200025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MY" sz="48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/>
            </a:r>
            <a:br>
              <a:rPr lang="en-MY" sz="48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</a:br>
            <a:r>
              <a:rPr lang="en-MY" sz="48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48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48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Kanan</a:t>
            </a:r>
            <a:r>
              <a:rPr lang="en-MY" sz="48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DH47/ DH48 </a:t>
            </a:r>
          </a:p>
        </p:txBody>
      </p:sp>
    </p:spTree>
    <p:extLst>
      <p:ext uri="{BB962C8B-B14F-4D97-AF65-F5344CB8AC3E}">
        <p14:creationId xmlns:p14="http://schemas.microsoft.com/office/powerpoint/2010/main" val="2836474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="" xmlns:a16="http://schemas.microsoft.com/office/drawing/2014/main" id="{655E0F99-7CE3-427A-9C74-A709EA32BC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6929440"/>
              </p:ext>
            </p:extLst>
          </p:nvPr>
        </p:nvGraphicFramePr>
        <p:xfrm>
          <a:off x="268378" y="1397726"/>
          <a:ext cx="11655244" cy="511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6183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3657439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2676525">
                  <a:extLst>
                    <a:ext uri="{9D8B030D-6E8A-4147-A177-3AD203B41FA5}">
                      <a16:colId xmlns="" xmlns:a16="http://schemas.microsoft.com/office/drawing/2014/main" val="3850610305"/>
                    </a:ext>
                  </a:extLst>
                </a:gridCol>
                <a:gridCol w="4675097">
                  <a:extLst>
                    <a:ext uri="{9D8B030D-6E8A-4147-A177-3AD203B41FA5}">
                      <a16:colId xmlns="" xmlns:a16="http://schemas.microsoft.com/office/drawing/2014/main" val="2520750421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389183">
                <a:tc>
                  <a:txBody>
                    <a:bodyPr/>
                    <a:lstStyle/>
                    <a:p>
                      <a:r>
                        <a:rPr lang="en-MY" dirty="0"/>
                        <a:t>1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Pembelajaran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pengajaran</a:t>
                      </a:r>
                      <a:r>
                        <a:rPr lang="en-MY" dirty="0"/>
                        <a:t> (</a:t>
                      </a:r>
                      <a:r>
                        <a:rPr lang="sv-SE" dirty="0"/>
                        <a:t>Pakar dalam bidang pengkhususan masing‐masing.)</a:t>
                      </a:r>
                      <a:endParaRPr lang="en-MY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2304000">
                <a:tc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00050" indent="-400050">
                        <a:buFont typeface="+mj-lt"/>
                        <a:buAutoNum type="alphaLcPeriod"/>
                      </a:pPr>
                      <a:r>
                        <a:rPr lang="en-MY" dirty="0" err="1"/>
                        <a:t>Menganggotai</a:t>
                      </a:r>
                      <a:r>
                        <a:rPr lang="en-MY" dirty="0"/>
                        <a:t> panel </a:t>
                      </a:r>
                      <a:r>
                        <a:rPr lang="en-MY" dirty="0" err="1"/>
                        <a:t>pakar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bidang</a:t>
                      </a:r>
                      <a:r>
                        <a:rPr lang="en-MY" dirty="0"/>
                        <a:t> (subject matter expert) </a:t>
                      </a:r>
                      <a:r>
                        <a:rPr lang="en-MY" dirty="0" err="1"/>
                        <a:t>dalam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bidang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masing‐masing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/>
                        <a:t>Satu </a:t>
                      </a:r>
                      <a:r>
                        <a:rPr lang="en-MY" dirty="0" err="1"/>
                        <a:t>bahan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pengajaran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dalam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gred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semasa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sasaran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Skop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;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/>
                        <a:t>1. Nama </a:t>
                      </a:r>
                      <a:r>
                        <a:rPr lang="en-MY" dirty="0" err="1"/>
                        <a:t>Jawatankuasa</a:t>
                      </a:r>
                      <a:r>
                        <a:rPr lang="en-MY" dirty="0"/>
                        <a:t> panel </a:t>
                      </a:r>
                      <a:r>
                        <a:rPr lang="en-MY" dirty="0" err="1"/>
                        <a:t>pakar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bidang</a:t>
                      </a:r>
                      <a:r>
                        <a:rPr lang="en-MY" dirty="0"/>
                        <a:t> :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MY" dirty="0"/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/>
                        <a:t>2. </a:t>
                      </a:r>
                      <a:r>
                        <a:rPr lang="en-MY" dirty="0" err="1"/>
                        <a:t>Pakar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dalam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bidang</a:t>
                      </a:r>
                      <a:r>
                        <a:rPr lang="en-MY" dirty="0"/>
                        <a:t> :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MY" dirty="0"/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2"/>
                      </a:pPr>
                      <a:r>
                        <a:rPr lang="en-MY" dirty="0" err="1"/>
                        <a:t>Pakar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pengkaedahan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metodologi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pedagogi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bidang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masing‐masing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sv-SE" dirty="0"/>
                        <a:t>Peningkatan skor dalam soal selidik maklum balas pelajar.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sasaran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Skop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;</a:t>
                      </a:r>
                      <a:endParaRPr lang="en-MY" dirty="0"/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/>
                        <a:t>Master trainer </a:t>
                      </a:r>
                      <a:r>
                        <a:rPr lang="en-MY" dirty="0" err="1"/>
                        <a:t>bidang</a:t>
                      </a:r>
                      <a:r>
                        <a:rPr lang="en-MY" dirty="0"/>
                        <a:t> :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MY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MY" dirty="0" err="1"/>
                        <a:t>Skor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pencerapan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PdP</a:t>
                      </a:r>
                      <a:r>
                        <a:rPr lang="en-MY" dirty="0"/>
                        <a:t> :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="" xmlns:a16="http://schemas.microsoft.com/office/drawing/2014/main" id="{6F398CC2-C05F-4C5B-B4B9-21FA50D17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78" y="428194"/>
            <a:ext cx="10400815" cy="609600"/>
          </a:xfrm>
        </p:spPr>
        <p:txBody>
          <a:bodyPr>
            <a:normAutofit fontScale="90000"/>
          </a:bodyPr>
          <a:lstStyle/>
          <a:p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Kanan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DH47/ DH48)</a:t>
            </a:r>
          </a:p>
        </p:txBody>
      </p:sp>
    </p:spTree>
    <p:extLst>
      <p:ext uri="{BB962C8B-B14F-4D97-AF65-F5344CB8AC3E}">
        <p14:creationId xmlns:p14="http://schemas.microsoft.com/office/powerpoint/2010/main" val="2556875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="" xmlns:a16="http://schemas.microsoft.com/office/drawing/2014/main" id="{655E0F99-7CE3-427A-9C74-A709EA32BC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4714645"/>
              </p:ext>
            </p:extLst>
          </p:nvPr>
        </p:nvGraphicFramePr>
        <p:xfrm>
          <a:off x="268378" y="1397726"/>
          <a:ext cx="11655244" cy="41972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6183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6533989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552575">
                  <a:extLst>
                    <a:ext uri="{9D8B030D-6E8A-4147-A177-3AD203B41FA5}">
                      <a16:colId xmlns="" xmlns:a16="http://schemas.microsoft.com/office/drawing/2014/main" val="2751767000"/>
                    </a:ext>
                  </a:extLst>
                </a:gridCol>
                <a:gridCol w="2922497">
                  <a:extLst>
                    <a:ext uri="{9D8B030D-6E8A-4147-A177-3AD203B41FA5}">
                      <a16:colId xmlns="" xmlns:a16="http://schemas.microsoft.com/office/drawing/2014/main" val="2520750421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389183">
                <a:tc>
                  <a:txBody>
                    <a:bodyPr/>
                    <a:lstStyle/>
                    <a:p>
                      <a:r>
                        <a:rPr lang="en-MY" dirty="0"/>
                        <a:t>1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Pembelajaran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pengajaran</a:t>
                      </a:r>
                      <a:r>
                        <a:rPr lang="en-MY" dirty="0"/>
                        <a:t> (</a:t>
                      </a:r>
                      <a:r>
                        <a:rPr lang="sv-SE" dirty="0"/>
                        <a:t>Pakar dalam bidang pengkhususan masing‐masing.)</a:t>
                      </a:r>
                      <a:endParaRPr lang="en-MY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3168000">
                <a:tc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3"/>
                      </a:pPr>
                      <a:r>
                        <a:rPr lang="en-MY" dirty="0" err="1"/>
                        <a:t>Menyampai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pembelajaran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pengajaran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sebagaimana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ditetapkan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ketua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jabatan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merangkumi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aspek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berikut</a:t>
                      </a:r>
                      <a:r>
                        <a:rPr lang="en-MY" dirty="0"/>
                        <a:t>:</a:t>
                      </a:r>
                    </a:p>
                    <a:p>
                      <a:pPr marL="457200" lvl="1" indent="0">
                        <a:buFont typeface="+mj-lt"/>
                        <a:buNone/>
                      </a:pPr>
                      <a:r>
                        <a:rPr lang="en-MY" dirty="0"/>
                        <a:t> </a:t>
                      </a:r>
                      <a:r>
                        <a:rPr lang="en-MY" dirty="0" err="1"/>
                        <a:t>i</a:t>
                      </a:r>
                      <a:r>
                        <a:rPr lang="en-MY" dirty="0"/>
                        <a:t>) </a:t>
                      </a:r>
                      <a:r>
                        <a:rPr lang="en-MY" dirty="0" err="1"/>
                        <a:t>Mentafsir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melaksanakan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kurikulum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ditetapkan</a:t>
                      </a:r>
                      <a:r>
                        <a:rPr lang="en-MY" dirty="0"/>
                        <a:t>. </a:t>
                      </a:r>
                    </a:p>
                    <a:p>
                      <a:pPr marL="457200" lvl="1" indent="0">
                        <a:buFont typeface="+mj-lt"/>
                        <a:buNone/>
                      </a:pPr>
                      <a:r>
                        <a:rPr lang="en-MY" dirty="0"/>
                        <a:t>ii) </a:t>
                      </a:r>
                      <a:r>
                        <a:rPr lang="en-MY" dirty="0" err="1"/>
                        <a:t>Merancang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aktiviti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pembelajaran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pengajaran</a:t>
                      </a:r>
                      <a:r>
                        <a:rPr lang="en-MY" dirty="0"/>
                        <a:t>. </a:t>
                      </a:r>
                    </a:p>
                    <a:p>
                      <a:pPr marL="457200" lvl="1" indent="0">
                        <a:buFont typeface="+mj-lt"/>
                        <a:buNone/>
                      </a:pPr>
                      <a:r>
                        <a:rPr lang="en-MY" dirty="0"/>
                        <a:t>iii) </a:t>
                      </a:r>
                      <a:r>
                        <a:rPr lang="en-MY" dirty="0" err="1"/>
                        <a:t>Menyediakan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bahan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pembelajaran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pengajaran</a:t>
                      </a:r>
                      <a:r>
                        <a:rPr lang="en-MY" dirty="0"/>
                        <a:t>.</a:t>
                      </a:r>
                    </a:p>
                    <a:p>
                      <a:pPr marL="457200" lvl="1" indent="0">
                        <a:buFont typeface="+mj-lt"/>
                        <a:buNone/>
                      </a:pPr>
                      <a:r>
                        <a:rPr lang="en-MY" dirty="0"/>
                        <a:t>iv) </a:t>
                      </a:r>
                      <a:r>
                        <a:rPr lang="en-MY" dirty="0" err="1"/>
                        <a:t>Menyampaikan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pembelajaran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pengajaran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teori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amali</a:t>
                      </a:r>
                      <a:r>
                        <a:rPr lang="en-MY" dirty="0"/>
                        <a:t>).</a:t>
                      </a:r>
                    </a:p>
                    <a:p>
                      <a:pPr marL="457200" lvl="1" indent="0">
                        <a:buFont typeface="+mj-lt"/>
                        <a:buNone/>
                      </a:pPr>
                      <a:r>
                        <a:rPr lang="en-MY" dirty="0"/>
                        <a:t>v) </a:t>
                      </a:r>
                      <a:r>
                        <a:rPr lang="en-MY" dirty="0" err="1"/>
                        <a:t>Melaksanakan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penilaian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prestasi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pelajar</a:t>
                      </a:r>
                      <a:r>
                        <a:rPr lang="en-MY" dirty="0"/>
                        <a:t>.</a:t>
                      </a:r>
                    </a:p>
                    <a:p>
                      <a:pPr marL="457200" lvl="1" indent="0">
                        <a:buFont typeface="+mj-lt"/>
                        <a:buNone/>
                      </a:pPr>
                      <a:r>
                        <a:rPr lang="es-ES" dirty="0"/>
                        <a:t>vi) </a:t>
                      </a:r>
                      <a:r>
                        <a:rPr lang="es-ES" dirty="0" err="1"/>
                        <a:t>Menambah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baik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proses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pembelajaran</a:t>
                      </a:r>
                      <a:r>
                        <a:rPr lang="es-ES" dirty="0"/>
                        <a:t> dan </a:t>
                      </a:r>
                      <a:r>
                        <a:rPr lang="es-ES" dirty="0" err="1"/>
                        <a:t>pengajaran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dari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semasa</a:t>
                      </a:r>
                      <a:r>
                        <a:rPr lang="es-ES" dirty="0"/>
                        <a:t> ke </a:t>
                      </a:r>
                      <a:r>
                        <a:rPr lang="es-ES" dirty="0" err="1"/>
                        <a:t>semasa</a:t>
                      </a:r>
                      <a:r>
                        <a:rPr lang="es-ES" dirty="0"/>
                        <a:t>.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/>
                        <a:t>16 jam </a:t>
                      </a:r>
                      <a:r>
                        <a:rPr lang="en-MY" dirty="0" err="1"/>
                        <a:t>seminggu</a:t>
                      </a:r>
                      <a:r>
                        <a:rPr lang="en-MY" dirty="0"/>
                        <a:t>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sasaran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Skop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;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dirty="0" err="1"/>
                        <a:t>Jumlah</a:t>
                      </a:r>
                      <a:r>
                        <a:rPr lang="en-US" dirty="0"/>
                        <a:t> jam </a:t>
                      </a:r>
                      <a:r>
                        <a:rPr lang="en-US" dirty="0" err="1"/>
                        <a:t>mengajar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seminggu</a:t>
                      </a:r>
                      <a:r>
                        <a:rPr lang="en-US" dirty="0"/>
                        <a:t> :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endParaRPr lang="en-US" dirty="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kursus</a:t>
                      </a:r>
                      <a:r>
                        <a:rPr lang="en-US" dirty="0"/>
                        <a:t> yang </a:t>
                      </a:r>
                      <a:r>
                        <a:rPr lang="en-US" dirty="0" err="1"/>
                        <a:t>terlibat</a:t>
                      </a:r>
                      <a:r>
                        <a:rPr lang="en-US" dirty="0"/>
                        <a:t> 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="" xmlns:a16="http://schemas.microsoft.com/office/drawing/2014/main" id="{6F398CC2-C05F-4C5B-B4B9-21FA50D17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78" y="428194"/>
            <a:ext cx="10400815" cy="609600"/>
          </a:xfrm>
        </p:spPr>
        <p:txBody>
          <a:bodyPr>
            <a:normAutofit fontScale="90000"/>
          </a:bodyPr>
          <a:lstStyle/>
          <a:p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Kanan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DH47/ DH48)</a:t>
            </a:r>
          </a:p>
        </p:txBody>
      </p:sp>
    </p:spTree>
    <p:extLst>
      <p:ext uri="{BB962C8B-B14F-4D97-AF65-F5344CB8AC3E}">
        <p14:creationId xmlns:p14="http://schemas.microsoft.com/office/powerpoint/2010/main" val="853555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="" xmlns:a16="http://schemas.microsoft.com/office/drawing/2014/main" id="{655E0F99-7CE3-427A-9C74-A709EA32BC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2438381"/>
              </p:ext>
            </p:extLst>
          </p:nvPr>
        </p:nvGraphicFramePr>
        <p:xfrm>
          <a:off x="268378" y="1397726"/>
          <a:ext cx="11655244" cy="390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6183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3657439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2676525">
                  <a:extLst>
                    <a:ext uri="{9D8B030D-6E8A-4147-A177-3AD203B41FA5}">
                      <a16:colId xmlns="" xmlns:a16="http://schemas.microsoft.com/office/drawing/2014/main" val="3850610305"/>
                    </a:ext>
                  </a:extLst>
                </a:gridCol>
                <a:gridCol w="4675097">
                  <a:extLst>
                    <a:ext uri="{9D8B030D-6E8A-4147-A177-3AD203B41FA5}">
                      <a16:colId xmlns="" xmlns:a16="http://schemas.microsoft.com/office/drawing/2014/main" val="2520750421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389183">
                <a:tc>
                  <a:txBody>
                    <a:bodyPr/>
                    <a:lstStyle/>
                    <a:p>
                      <a:r>
                        <a:rPr lang="en-MY" dirty="0"/>
                        <a:t>1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Pembelajaran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pengajaran</a:t>
                      </a:r>
                      <a:r>
                        <a:rPr lang="en-MY" dirty="0"/>
                        <a:t> (</a:t>
                      </a:r>
                      <a:r>
                        <a:rPr lang="sv-SE" dirty="0"/>
                        <a:t>Pakar dalam bidang pengkhususan masing‐masing.)</a:t>
                      </a:r>
                      <a:endParaRPr lang="en-MY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2304000">
                <a:tc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00050" indent="-400050">
                        <a:buFont typeface="+mj-lt"/>
                        <a:buAutoNum type="alphaLcPeriod" startAt="4"/>
                      </a:pPr>
                      <a:r>
                        <a:rPr lang="en-MY" dirty="0" err="1"/>
                        <a:t>Kejurulatihan</a:t>
                      </a:r>
                      <a:r>
                        <a:rPr lang="en-MY" dirty="0"/>
                        <a:t> : </a:t>
                      </a:r>
                    </a:p>
                    <a:p>
                      <a:pPr marL="857250" lvl="1" indent="-400050">
                        <a:buFont typeface="+mj-lt"/>
                        <a:buAutoNum type="romanLcParenR"/>
                      </a:pPr>
                      <a:r>
                        <a:rPr lang="en-MY" dirty="0" err="1"/>
                        <a:t>Mengetuai</a:t>
                      </a:r>
                      <a:r>
                        <a:rPr lang="en-MY" dirty="0"/>
                        <a:t> program </a:t>
                      </a:r>
                      <a:r>
                        <a:rPr lang="en-MY" dirty="0" err="1"/>
                        <a:t>kejurulatihan</a:t>
                      </a:r>
                      <a:r>
                        <a:rPr lang="en-MY" dirty="0"/>
                        <a:t> </a:t>
                      </a:r>
                    </a:p>
                    <a:p>
                      <a:pPr marL="857250" lvl="1" indent="-400050">
                        <a:buFont typeface="+mj-lt"/>
                        <a:buAutoNum type="romanLcParenR"/>
                      </a:pPr>
                      <a:r>
                        <a:rPr lang="en-MY" dirty="0" err="1"/>
                        <a:t>Melaksanakan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kejurulatihan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/>
                        <a:t>Nisbah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jurulatih‐pelatih</a:t>
                      </a:r>
                      <a:r>
                        <a:rPr lang="en-MY" dirty="0"/>
                        <a:t>: 1:5</a:t>
                      </a:r>
                      <a:r>
                        <a:rPr lang="sv-SE" dirty="0"/>
                        <a:t> 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sasaran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Skop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;</a:t>
                      </a:r>
                    </a:p>
                    <a:p>
                      <a:pPr marL="0" lvl="0" indent="0">
                        <a:buFont typeface="+mj-lt"/>
                        <a:buNone/>
                      </a:pPr>
                      <a:r>
                        <a:rPr lang="en-US" dirty="0"/>
                        <a:t>Nama program </a:t>
                      </a:r>
                      <a:r>
                        <a:rPr lang="en-US" dirty="0" err="1"/>
                        <a:t>kejurulatihan</a:t>
                      </a:r>
                      <a:r>
                        <a:rPr lang="en-US" dirty="0"/>
                        <a:t>:</a:t>
                      </a:r>
                    </a:p>
                    <a:p>
                      <a:pPr marL="0" lvl="0" indent="0">
                        <a:buFont typeface="+mj-lt"/>
                        <a:buNone/>
                      </a:pPr>
                      <a:r>
                        <a:rPr lang="en-US" dirty="0" err="1"/>
                        <a:t>Senarai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pelatih</a:t>
                      </a:r>
                      <a:r>
                        <a:rPr lang="en-US" dirty="0"/>
                        <a:t>:</a:t>
                      </a:r>
                    </a:p>
                    <a:p>
                      <a:pPr marL="0" lvl="0" indent="0">
                        <a:buFont typeface="+mj-lt"/>
                        <a:buNone/>
                      </a:pPr>
                      <a:r>
                        <a:rPr lang="en-US" dirty="0"/>
                        <a:t>1.</a:t>
                      </a:r>
                    </a:p>
                    <a:p>
                      <a:pPr marL="0" lvl="0" indent="0">
                        <a:buFont typeface="+mj-lt"/>
                        <a:buNone/>
                      </a:pPr>
                      <a:r>
                        <a:rPr lang="en-US" dirty="0"/>
                        <a:t>2.</a:t>
                      </a:r>
                    </a:p>
                    <a:p>
                      <a:pPr marL="0" lvl="0" indent="0">
                        <a:buFont typeface="+mj-lt"/>
                        <a:buNone/>
                      </a:pPr>
                      <a:r>
                        <a:rPr lang="en-US" dirty="0"/>
                        <a:t>3.</a:t>
                      </a:r>
                    </a:p>
                    <a:p>
                      <a:pPr marL="0" lvl="0" indent="0">
                        <a:buFont typeface="+mj-lt"/>
                        <a:buNone/>
                      </a:pPr>
                      <a:r>
                        <a:rPr lang="en-US" dirty="0"/>
                        <a:t>4.</a:t>
                      </a:r>
                    </a:p>
                    <a:p>
                      <a:pPr marL="0" lvl="0" indent="0">
                        <a:buFont typeface="+mj-lt"/>
                        <a:buNone/>
                      </a:pPr>
                      <a:r>
                        <a:rPr lang="en-US" dirty="0"/>
                        <a:t>5.</a:t>
                      </a:r>
                      <a:endParaRPr lang="en-MY" dirty="0"/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="" xmlns:a16="http://schemas.microsoft.com/office/drawing/2014/main" id="{6F398CC2-C05F-4C5B-B4B9-21FA50D17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78" y="428194"/>
            <a:ext cx="10400815" cy="609600"/>
          </a:xfrm>
        </p:spPr>
        <p:txBody>
          <a:bodyPr>
            <a:normAutofit fontScale="90000"/>
          </a:bodyPr>
          <a:lstStyle/>
          <a:p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Kanan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DH47/ DH48)</a:t>
            </a:r>
          </a:p>
        </p:txBody>
      </p:sp>
    </p:spTree>
    <p:extLst>
      <p:ext uri="{BB962C8B-B14F-4D97-AF65-F5344CB8AC3E}">
        <p14:creationId xmlns:p14="http://schemas.microsoft.com/office/powerpoint/2010/main" val="4011768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="" xmlns:a16="http://schemas.microsoft.com/office/drawing/2014/main" id="{655E0F99-7CE3-427A-9C74-A709EA32BC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3235302"/>
              </p:ext>
            </p:extLst>
          </p:nvPr>
        </p:nvGraphicFramePr>
        <p:xfrm>
          <a:off x="268378" y="1397726"/>
          <a:ext cx="11655244" cy="511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6183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3657439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2676525">
                  <a:extLst>
                    <a:ext uri="{9D8B030D-6E8A-4147-A177-3AD203B41FA5}">
                      <a16:colId xmlns="" xmlns:a16="http://schemas.microsoft.com/office/drawing/2014/main" val="3850610305"/>
                    </a:ext>
                  </a:extLst>
                </a:gridCol>
                <a:gridCol w="4675097">
                  <a:extLst>
                    <a:ext uri="{9D8B030D-6E8A-4147-A177-3AD203B41FA5}">
                      <a16:colId xmlns="" xmlns:a16="http://schemas.microsoft.com/office/drawing/2014/main" val="2520750421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389183">
                <a:tc>
                  <a:txBody>
                    <a:bodyPr/>
                    <a:lstStyle/>
                    <a:p>
                      <a:r>
                        <a:rPr lang="en-MY" dirty="0"/>
                        <a:t>1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Pembelajaran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pengajaran</a:t>
                      </a:r>
                      <a:r>
                        <a:rPr lang="en-MY" dirty="0"/>
                        <a:t> (</a:t>
                      </a:r>
                      <a:r>
                        <a:rPr lang="sv-SE" dirty="0"/>
                        <a:t>Pakar dalam bidang pengkhususan masing‐masing.)</a:t>
                      </a:r>
                      <a:endParaRPr lang="en-MY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2304000">
                <a:tc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5"/>
                      </a:pPr>
                      <a:r>
                        <a:rPr lang="en-MY" dirty="0" err="1"/>
                        <a:t>Melaksanakan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selaku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Pensyarah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Rujukan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Bidang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dalam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satu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bidang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pengkhususan</a:t>
                      </a:r>
                      <a:r>
                        <a:rPr lang="en-MY" dirty="0"/>
                        <a:t>. (</a:t>
                      </a:r>
                      <a:r>
                        <a:rPr lang="en-MY" dirty="0" err="1"/>
                        <a:t>sekiranya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berkaitan</a:t>
                      </a:r>
                      <a:r>
                        <a:rPr lang="en-MY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i-FI" dirty="0"/>
                        <a:t>Memenuhi piawaian jaminan kualiti semasa.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sasaran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Skop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;</a:t>
                      </a:r>
                    </a:p>
                    <a:p>
                      <a:pPr marL="0" lvl="0" indent="0">
                        <a:buFont typeface="+mj-lt"/>
                        <a:buNone/>
                      </a:pPr>
                      <a:r>
                        <a:rPr lang="en-US" dirty="0"/>
                        <a:t>Nama </a:t>
                      </a:r>
                      <a:r>
                        <a:rPr lang="en-US" dirty="0" err="1"/>
                        <a:t>bidang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rujukan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tersebut</a:t>
                      </a:r>
                      <a:r>
                        <a:rPr lang="en-US" dirty="0"/>
                        <a:t>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6"/>
                      </a:pPr>
                      <a:r>
                        <a:rPr lang="en-MY" dirty="0" err="1"/>
                        <a:t>Menghasilkan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inovasi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dalam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pembelajaran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pengajaran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 err="1"/>
                        <a:t>Menghasilkan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dua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projek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dalam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tempoh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setahun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mengikut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kesesuaian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sasaran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Skop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;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 err="1"/>
                        <a:t>Tajuk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inovasi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dihasilkan</a:t>
                      </a:r>
                      <a:r>
                        <a:rPr lang="en-MY" dirty="0"/>
                        <a:t> :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/>
                        <a:t>1.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/>
                        <a:t>2.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="" xmlns:a16="http://schemas.microsoft.com/office/drawing/2014/main" id="{6F398CC2-C05F-4C5B-B4B9-21FA50D17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78" y="428194"/>
            <a:ext cx="10400815" cy="609600"/>
          </a:xfrm>
        </p:spPr>
        <p:txBody>
          <a:bodyPr>
            <a:normAutofit fontScale="90000"/>
          </a:bodyPr>
          <a:lstStyle/>
          <a:p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Kanan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DH47/ DH48)</a:t>
            </a:r>
          </a:p>
        </p:txBody>
      </p:sp>
    </p:spTree>
    <p:extLst>
      <p:ext uri="{BB962C8B-B14F-4D97-AF65-F5344CB8AC3E}">
        <p14:creationId xmlns:p14="http://schemas.microsoft.com/office/powerpoint/2010/main" val="2945092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="" xmlns:a16="http://schemas.microsoft.com/office/drawing/2014/main" id="{655E0F99-7CE3-427A-9C74-A709EA32BC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0708495"/>
              </p:ext>
            </p:extLst>
          </p:nvPr>
        </p:nvGraphicFramePr>
        <p:xfrm>
          <a:off x="268378" y="1397726"/>
          <a:ext cx="11655244" cy="511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6183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3657439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2676525">
                  <a:extLst>
                    <a:ext uri="{9D8B030D-6E8A-4147-A177-3AD203B41FA5}">
                      <a16:colId xmlns="" xmlns:a16="http://schemas.microsoft.com/office/drawing/2014/main" val="3850610305"/>
                    </a:ext>
                  </a:extLst>
                </a:gridCol>
                <a:gridCol w="4675097">
                  <a:extLst>
                    <a:ext uri="{9D8B030D-6E8A-4147-A177-3AD203B41FA5}">
                      <a16:colId xmlns="" xmlns:a16="http://schemas.microsoft.com/office/drawing/2014/main" val="2520750421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389183">
                <a:tc>
                  <a:txBody>
                    <a:bodyPr/>
                    <a:lstStyle/>
                    <a:p>
                      <a:r>
                        <a:rPr lang="en-MY" dirty="0"/>
                        <a:t>1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Pembelajaran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pengajaran</a:t>
                      </a:r>
                      <a:r>
                        <a:rPr lang="en-MY" dirty="0"/>
                        <a:t> (</a:t>
                      </a:r>
                      <a:r>
                        <a:rPr lang="sv-SE" dirty="0"/>
                        <a:t>Pakar dalam bidang pengkhususan masing‐masing.)</a:t>
                      </a:r>
                      <a:endParaRPr lang="en-MY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2304000">
                <a:tc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00050" indent="-400050">
                        <a:buFont typeface="+mj-lt"/>
                        <a:buAutoNum type="alphaLcPeriod" startAt="7"/>
                      </a:pPr>
                      <a:r>
                        <a:rPr lang="en-MY" dirty="0" err="1"/>
                        <a:t>Penasihat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akademik</a:t>
                      </a:r>
                      <a:r>
                        <a:rPr lang="en-MY" dirty="0"/>
                        <a:t>: </a:t>
                      </a:r>
                    </a:p>
                    <a:p>
                      <a:pPr marL="857250" lvl="1" indent="-400050">
                        <a:buFont typeface="+mj-lt"/>
                        <a:buAutoNum type="romanLcParenR"/>
                      </a:pPr>
                      <a:r>
                        <a:rPr lang="en-MY" dirty="0" err="1"/>
                        <a:t>Melaksanakan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penasihat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akademik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/>
                        <a:t>Mengikut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kesesuaian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</a:t>
                      </a:r>
                      <a:r>
                        <a:rPr lang="en-MY" dirty="0"/>
                        <a:t>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/>
                        <a:t>Bilangan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pelajar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dinasihati</a:t>
                      </a:r>
                      <a:r>
                        <a:rPr lang="en-MY" dirty="0"/>
                        <a:t>: 10 </a:t>
                      </a:r>
                      <a:r>
                        <a:rPr lang="en-MY" dirty="0" err="1"/>
                        <a:t>pelajar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sasaran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Skop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;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MY" dirty="0"/>
                        <a:t>Nama </a:t>
                      </a:r>
                      <a:r>
                        <a:rPr lang="en-MY" dirty="0" err="1"/>
                        <a:t>kelas</a:t>
                      </a:r>
                      <a:r>
                        <a:rPr lang="en-MY" dirty="0"/>
                        <a:t> :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MY" dirty="0" err="1"/>
                        <a:t>Bilangan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pelajar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dinasihati</a:t>
                      </a:r>
                      <a:r>
                        <a:rPr lang="en-MY" dirty="0"/>
                        <a:t> 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8"/>
                      </a:pPr>
                      <a:r>
                        <a:rPr lang="en-MY" dirty="0" err="1"/>
                        <a:t>Projek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program </a:t>
                      </a:r>
                      <a:r>
                        <a:rPr lang="en-MY" dirty="0" err="1"/>
                        <a:t>ilmiah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pelajar</a:t>
                      </a:r>
                      <a:r>
                        <a:rPr lang="en-MY" dirty="0"/>
                        <a:t>: </a:t>
                      </a:r>
                    </a:p>
                    <a:p>
                      <a:pPr marL="857250" lvl="1" indent="-400050">
                        <a:buFont typeface="+mj-lt"/>
                        <a:buAutoNum type="romanLcParenR"/>
                      </a:pPr>
                      <a:r>
                        <a:rPr lang="en-MY" dirty="0" err="1"/>
                        <a:t>Menyelia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projek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program </a:t>
                      </a:r>
                      <a:r>
                        <a:rPr lang="en-MY" dirty="0" err="1"/>
                        <a:t>ilmiah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pelajar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 err="1"/>
                        <a:t>Dua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projek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program </a:t>
                      </a:r>
                      <a:r>
                        <a:rPr lang="en-MY" dirty="0" err="1"/>
                        <a:t>ilmiah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pelajar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dalam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setahun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sasaran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Skop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;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/>
                        <a:t>Nama </a:t>
                      </a:r>
                      <a:r>
                        <a:rPr lang="en-MY" dirty="0" err="1"/>
                        <a:t>projek</a:t>
                      </a:r>
                      <a:r>
                        <a:rPr lang="en-MY" dirty="0"/>
                        <a:t>/ program </a:t>
                      </a:r>
                      <a:r>
                        <a:rPr lang="en-MY" dirty="0" err="1"/>
                        <a:t>ilmuan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pelajar</a:t>
                      </a:r>
                      <a:r>
                        <a:rPr lang="en-MY" dirty="0"/>
                        <a:t> :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/>
                        <a:t>1.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/>
                        <a:t>2.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="" xmlns:a16="http://schemas.microsoft.com/office/drawing/2014/main" id="{6F398CC2-C05F-4C5B-B4B9-21FA50D17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78" y="428194"/>
            <a:ext cx="10400815" cy="609600"/>
          </a:xfrm>
        </p:spPr>
        <p:txBody>
          <a:bodyPr>
            <a:normAutofit fontScale="90000"/>
          </a:bodyPr>
          <a:lstStyle/>
          <a:p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Kanan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DH47/ DH48)</a:t>
            </a:r>
          </a:p>
        </p:txBody>
      </p:sp>
    </p:spTree>
    <p:extLst>
      <p:ext uri="{BB962C8B-B14F-4D97-AF65-F5344CB8AC3E}">
        <p14:creationId xmlns:p14="http://schemas.microsoft.com/office/powerpoint/2010/main" val="2966963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="" xmlns:a16="http://schemas.microsoft.com/office/drawing/2014/main" id="{655E0F99-7CE3-427A-9C74-A709EA32BC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5294763"/>
              </p:ext>
            </p:extLst>
          </p:nvPr>
        </p:nvGraphicFramePr>
        <p:xfrm>
          <a:off x="268378" y="1397726"/>
          <a:ext cx="11655244" cy="365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6183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3657439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2676525">
                  <a:extLst>
                    <a:ext uri="{9D8B030D-6E8A-4147-A177-3AD203B41FA5}">
                      <a16:colId xmlns="" xmlns:a16="http://schemas.microsoft.com/office/drawing/2014/main" val="3850610305"/>
                    </a:ext>
                  </a:extLst>
                </a:gridCol>
                <a:gridCol w="4675097">
                  <a:extLst>
                    <a:ext uri="{9D8B030D-6E8A-4147-A177-3AD203B41FA5}">
                      <a16:colId xmlns="" xmlns:a16="http://schemas.microsoft.com/office/drawing/2014/main" val="2520750421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389183">
                <a:tc>
                  <a:txBody>
                    <a:bodyPr/>
                    <a:lstStyle/>
                    <a:p>
                      <a:r>
                        <a:rPr lang="en-MY" dirty="0"/>
                        <a:t>2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Penyelidikan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pembangunan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serta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jaringan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kolaborasi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Ketua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penyelidikan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peringkat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agen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penggerak</a:t>
                      </a:r>
                      <a:r>
                        <a:rPr lang="en-MY" dirty="0"/>
                        <a:t> k– </a:t>
                      </a:r>
                      <a:r>
                        <a:rPr lang="en-MY" dirty="0" err="1"/>
                        <a:t>komuniti</a:t>
                      </a:r>
                      <a:r>
                        <a:rPr lang="en-MY" dirty="0"/>
                        <a:t>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2304000">
                <a:tc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00050" indent="-400050">
                        <a:buFont typeface="+mj-lt"/>
                        <a:buAutoNum type="alphaLcPeriod"/>
                      </a:pPr>
                      <a:r>
                        <a:rPr lang="en-MY" dirty="0" err="1"/>
                        <a:t>Penyelidikan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pembangunan</a:t>
                      </a:r>
                      <a:r>
                        <a:rPr lang="en-MY" dirty="0"/>
                        <a:t>.</a:t>
                      </a:r>
                    </a:p>
                    <a:p>
                      <a:pPr marL="457200" lvl="1" indent="0">
                        <a:buFont typeface="+mj-lt"/>
                        <a:buNone/>
                      </a:pPr>
                      <a:r>
                        <a:rPr lang="en-MY" dirty="0" err="1"/>
                        <a:t>i</a:t>
                      </a:r>
                      <a:r>
                        <a:rPr lang="en-MY" dirty="0"/>
                        <a:t>) </a:t>
                      </a:r>
                      <a:r>
                        <a:rPr lang="en-MY" dirty="0" err="1"/>
                        <a:t>Melaksanakan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inovasi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kajian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penyelidikan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lvl="1" indent="0">
                        <a:buFont typeface="+mj-lt"/>
                        <a:buNone/>
                      </a:pPr>
                      <a:r>
                        <a:rPr lang="en-MY" dirty="0"/>
                        <a:t>Satu </a:t>
                      </a:r>
                      <a:r>
                        <a:rPr lang="en-MY" dirty="0" err="1"/>
                        <a:t>projek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dalam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setahun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sasaran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Skop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;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/>
                        <a:t>Nama </a:t>
                      </a:r>
                      <a:r>
                        <a:rPr lang="en-MY" dirty="0" err="1"/>
                        <a:t>projek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inovasi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kajian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penyelidikan</a:t>
                      </a:r>
                      <a:r>
                        <a:rPr lang="en-MY" dirty="0"/>
                        <a:t>: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/>
                        <a:t>1.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="" xmlns:a16="http://schemas.microsoft.com/office/drawing/2014/main" id="{6F398CC2-C05F-4C5B-B4B9-21FA50D17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78" y="428194"/>
            <a:ext cx="10400815" cy="609600"/>
          </a:xfrm>
        </p:spPr>
        <p:txBody>
          <a:bodyPr>
            <a:normAutofit fontScale="90000"/>
          </a:bodyPr>
          <a:lstStyle/>
          <a:p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Kanan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DH47/ DH48)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12B2D505-B30E-4614-B376-7195C9D89DBD}"/>
              </a:ext>
            </a:extLst>
          </p:cNvPr>
          <p:cNvSpPr/>
          <p:nvPr/>
        </p:nvSpPr>
        <p:spPr>
          <a:xfrm>
            <a:off x="268377" y="5826033"/>
            <a:ext cx="113575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dirty="0"/>
              <a:t>K-Komuniti (Knowledge based community) kumpulan yang menggunakan pengetahuan, menggemblengkan idea dan memanfaatkan teknologi dalam melaksanakan tugas dan tanggungjawab.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057107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="" xmlns:a16="http://schemas.microsoft.com/office/drawing/2014/main" id="{655E0F99-7CE3-427A-9C74-A709EA32BC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1350790"/>
              </p:ext>
            </p:extLst>
          </p:nvPr>
        </p:nvGraphicFramePr>
        <p:xfrm>
          <a:off x="268378" y="1397726"/>
          <a:ext cx="11655244" cy="422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6183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3657439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2676525">
                  <a:extLst>
                    <a:ext uri="{9D8B030D-6E8A-4147-A177-3AD203B41FA5}">
                      <a16:colId xmlns="" xmlns:a16="http://schemas.microsoft.com/office/drawing/2014/main" val="3850610305"/>
                    </a:ext>
                  </a:extLst>
                </a:gridCol>
                <a:gridCol w="4675097">
                  <a:extLst>
                    <a:ext uri="{9D8B030D-6E8A-4147-A177-3AD203B41FA5}">
                      <a16:colId xmlns="" xmlns:a16="http://schemas.microsoft.com/office/drawing/2014/main" val="2520750421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389183">
                <a:tc>
                  <a:txBody>
                    <a:bodyPr/>
                    <a:lstStyle/>
                    <a:p>
                      <a:r>
                        <a:rPr lang="en-MY" dirty="0"/>
                        <a:t>2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Penyelidikan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pembangunan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serta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jaringan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kolaborasi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Ketua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penyelidikan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peringkat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agen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penggerak</a:t>
                      </a:r>
                      <a:r>
                        <a:rPr lang="en-MY" dirty="0"/>
                        <a:t> k– </a:t>
                      </a:r>
                      <a:r>
                        <a:rPr lang="en-MY" dirty="0" err="1"/>
                        <a:t>komuniti</a:t>
                      </a:r>
                      <a:r>
                        <a:rPr lang="en-MY" dirty="0"/>
                        <a:t>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2880000">
                <a:tc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2"/>
                      </a:pPr>
                      <a:r>
                        <a:rPr lang="en-MY" dirty="0" err="1"/>
                        <a:t>Jaringan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kolaborasi</a:t>
                      </a:r>
                      <a:r>
                        <a:rPr lang="en-MY" dirty="0"/>
                        <a:t>.</a:t>
                      </a:r>
                    </a:p>
                    <a:p>
                      <a:pPr marL="457200" lvl="1" indent="0">
                        <a:buFont typeface="+mj-lt"/>
                        <a:buNone/>
                      </a:pPr>
                      <a:r>
                        <a:rPr lang="en-MY" dirty="0"/>
                        <a:t> </a:t>
                      </a:r>
                      <a:r>
                        <a:rPr lang="en-MY" dirty="0" err="1"/>
                        <a:t>i</a:t>
                      </a:r>
                      <a:r>
                        <a:rPr lang="en-MY" dirty="0"/>
                        <a:t>) </a:t>
                      </a:r>
                      <a:r>
                        <a:rPr lang="en-MY" dirty="0" err="1"/>
                        <a:t>Merancang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mengurus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aktiviti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khidmat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rundingan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kerjasama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khidmat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nasihat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bersama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kepada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sektor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awam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swasta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industri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 err="1"/>
                        <a:t>Kerjasama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dua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hala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dengan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luar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dalam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bidang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penyelidikan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pendidikan</a:t>
                      </a:r>
                      <a:r>
                        <a:rPr lang="en-MY" dirty="0"/>
                        <a:t>. </a:t>
                      </a:r>
                    </a:p>
                    <a:p>
                      <a:pPr algn="l"/>
                      <a:r>
                        <a:rPr lang="en-MY" dirty="0" err="1"/>
                        <a:t>Khidmat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nasihat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perundingan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latihan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kepada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industri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luar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sasaran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Skop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;</a:t>
                      </a:r>
                    </a:p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lang="en-MY" dirty="0"/>
                        <a:t>Nama </a:t>
                      </a:r>
                      <a:r>
                        <a:rPr lang="en-MY" dirty="0" err="1"/>
                        <a:t>industri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sektor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awam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swasta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terlibat</a:t>
                      </a:r>
                      <a:r>
                        <a:rPr lang="en-MY" dirty="0"/>
                        <a:t> :</a:t>
                      </a:r>
                    </a:p>
                    <a:p>
                      <a:pPr marL="342900" lvl="0" indent="-342900">
                        <a:buFont typeface="+mj-lt"/>
                        <a:buAutoNum type="arabicPeriod"/>
                      </a:pPr>
                      <a:endParaRPr lang="en-MY" dirty="0"/>
                    </a:p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lang="en-MY" dirty="0" err="1"/>
                        <a:t>Aktiviti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dilaksanakan</a:t>
                      </a:r>
                      <a:r>
                        <a:rPr lang="en-MY" dirty="0"/>
                        <a:t>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="" xmlns:a16="http://schemas.microsoft.com/office/drawing/2014/main" id="{6F398CC2-C05F-4C5B-B4B9-21FA50D17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78" y="428194"/>
            <a:ext cx="10400815" cy="609600"/>
          </a:xfrm>
        </p:spPr>
        <p:txBody>
          <a:bodyPr>
            <a:normAutofit fontScale="90000"/>
          </a:bodyPr>
          <a:lstStyle/>
          <a:p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Kanan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DH47/ DH48)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12B2D505-B30E-4614-B376-7195C9D89DBD}"/>
              </a:ext>
            </a:extLst>
          </p:cNvPr>
          <p:cNvSpPr/>
          <p:nvPr/>
        </p:nvSpPr>
        <p:spPr>
          <a:xfrm>
            <a:off x="268377" y="5826033"/>
            <a:ext cx="113575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dirty="0"/>
              <a:t>K-Komuniti (Knowledge based community) kumpulan yang menggunakan pengetahuan, menggemblengkan idea dan memanfaatkan teknologi dalam melaksanakan tugas dan tanggungjawab.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508064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="" xmlns:a16="http://schemas.microsoft.com/office/drawing/2014/main" id="{655E0F99-7CE3-427A-9C74-A709EA32BC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890806"/>
              </p:ext>
            </p:extLst>
          </p:nvPr>
        </p:nvGraphicFramePr>
        <p:xfrm>
          <a:off x="268378" y="1397726"/>
          <a:ext cx="11655244" cy="517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6183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3657439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2676525">
                  <a:extLst>
                    <a:ext uri="{9D8B030D-6E8A-4147-A177-3AD203B41FA5}">
                      <a16:colId xmlns="" xmlns:a16="http://schemas.microsoft.com/office/drawing/2014/main" val="3850610305"/>
                    </a:ext>
                  </a:extLst>
                </a:gridCol>
                <a:gridCol w="4675097">
                  <a:extLst>
                    <a:ext uri="{9D8B030D-6E8A-4147-A177-3AD203B41FA5}">
                      <a16:colId xmlns="" xmlns:a16="http://schemas.microsoft.com/office/drawing/2014/main" val="2520750421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389183">
                <a:tc>
                  <a:txBody>
                    <a:bodyPr/>
                    <a:lstStyle/>
                    <a:p>
                      <a:r>
                        <a:rPr lang="en-MY" dirty="0"/>
                        <a:t>3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Penerbitan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penulisan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Mengerakkan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jawatankuasa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penerbitan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penulisan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bahan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ilmiah</a:t>
                      </a:r>
                      <a:r>
                        <a:rPr lang="en-MY" dirty="0"/>
                        <a:t>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620000">
                <a:tc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00050" indent="-400050">
                        <a:buFont typeface="+mj-lt"/>
                        <a:buAutoNum type="alphaLcPeriod"/>
                      </a:pPr>
                      <a:r>
                        <a:rPr lang="en-MY" dirty="0" err="1"/>
                        <a:t>Menyelaras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membantu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menyelaras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aktiviti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penerbitan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penulisan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bahan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ilmiah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/>
                        <a:t>Memenuhi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keperluan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sasaran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Skop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;</a:t>
                      </a:r>
                    </a:p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lang="en-MY" dirty="0"/>
                        <a:t>Nama </a:t>
                      </a:r>
                      <a:r>
                        <a:rPr lang="en-MY" dirty="0" err="1"/>
                        <a:t>buku</a:t>
                      </a:r>
                      <a:r>
                        <a:rPr lang="en-MY" dirty="0"/>
                        <a:t>/ journal yang </a:t>
                      </a:r>
                      <a:r>
                        <a:rPr lang="en-MY" dirty="0" err="1"/>
                        <a:t>diterbitkan</a:t>
                      </a:r>
                      <a:r>
                        <a:rPr lang="en-MY" dirty="0"/>
                        <a:t>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2484000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2"/>
                      </a:pPr>
                      <a:r>
                        <a:rPr lang="en-MY" dirty="0" err="1"/>
                        <a:t>Menulis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menerbitkan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kertas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kerja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hasil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kajian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penyelidikan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sama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ada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berbentuk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ilmiah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pendidikan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kepakaran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/>
                        <a:t>Satu </a:t>
                      </a:r>
                      <a:r>
                        <a:rPr lang="en-MY" dirty="0" err="1"/>
                        <a:t>wacana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setahun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sasaran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Skop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;</a:t>
                      </a:r>
                    </a:p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lang="en-MY" dirty="0" err="1"/>
                        <a:t>Tajuk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penulisan</a:t>
                      </a:r>
                      <a:r>
                        <a:rPr lang="en-MY" dirty="0"/>
                        <a:t>/ </a:t>
                      </a:r>
                      <a:r>
                        <a:rPr lang="en-MY" dirty="0" err="1"/>
                        <a:t>hasil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kajian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penyelidikan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diterbitkan</a:t>
                      </a:r>
                      <a:r>
                        <a:rPr lang="en-MY" dirty="0"/>
                        <a:t>:</a:t>
                      </a:r>
                    </a:p>
                    <a:p>
                      <a:pPr marL="0" lvl="0" indent="0">
                        <a:buFont typeface="+mj-lt"/>
                        <a:buNone/>
                      </a:pPr>
                      <a:endParaRPr lang="en-MY" dirty="0"/>
                    </a:p>
                    <a:p>
                      <a:pPr marL="342900" lvl="0" indent="-342900">
                        <a:buFont typeface="+mj-lt"/>
                        <a:buAutoNum type="arabicPeriod" startAt="2"/>
                      </a:pPr>
                      <a:r>
                        <a:rPr lang="en-MY" dirty="0"/>
                        <a:t>Nama </a:t>
                      </a:r>
                      <a:r>
                        <a:rPr lang="en-MY" dirty="0" err="1"/>
                        <a:t>wacana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tempat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penulisan</a:t>
                      </a:r>
                      <a:r>
                        <a:rPr lang="en-MY" dirty="0"/>
                        <a:t>/ </a:t>
                      </a:r>
                      <a:r>
                        <a:rPr lang="en-MY" dirty="0" err="1"/>
                        <a:t>hasil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kajian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penyelidikan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diterbitkan</a:t>
                      </a:r>
                      <a:r>
                        <a:rPr lang="en-MY" dirty="0"/>
                        <a:t>: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="" xmlns:a16="http://schemas.microsoft.com/office/drawing/2014/main" id="{6F398CC2-C05F-4C5B-B4B9-21FA50D17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78" y="428194"/>
            <a:ext cx="10400815" cy="609600"/>
          </a:xfrm>
        </p:spPr>
        <p:txBody>
          <a:bodyPr>
            <a:normAutofit fontScale="90000"/>
          </a:bodyPr>
          <a:lstStyle/>
          <a:p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Kanan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DH47/ DH48)</a:t>
            </a:r>
          </a:p>
        </p:txBody>
      </p:sp>
    </p:spTree>
    <p:extLst>
      <p:ext uri="{BB962C8B-B14F-4D97-AF65-F5344CB8AC3E}">
        <p14:creationId xmlns:p14="http://schemas.microsoft.com/office/powerpoint/2010/main" val="823655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="" xmlns:a16="http://schemas.microsoft.com/office/drawing/2014/main" id="{655E0F99-7CE3-427A-9C74-A709EA32BC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8994293"/>
              </p:ext>
            </p:extLst>
          </p:nvPr>
        </p:nvGraphicFramePr>
        <p:xfrm>
          <a:off x="268378" y="1397726"/>
          <a:ext cx="11655244" cy="370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6183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3657439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2676525">
                  <a:extLst>
                    <a:ext uri="{9D8B030D-6E8A-4147-A177-3AD203B41FA5}">
                      <a16:colId xmlns="" xmlns:a16="http://schemas.microsoft.com/office/drawing/2014/main" val="3850610305"/>
                    </a:ext>
                  </a:extLst>
                </a:gridCol>
                <a:gridCol w="4675097">
                  <a:extLst>
                    <a:ext uri="{9D8B030D-6E8A-4147-A177-3AD203B41FA5}">
                      <a16:colId xmlns="" xmlns:a16="http://schemas.microsoft.com/office/drawing/2014/main" val="2520750421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389183">
                <a:tc>
                  <a:txBody>
                    <a:bodyPr/>
                    <a:lstStyle/>
                    <a:p>
                      <a:r>
                        <a:rPr lang="en-MY" dirty="0"/>
                        <a:t>3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Penerbitan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penulisan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Mengerakkan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jawatankuasa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penerbitan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penulisan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bahan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ilmiah</a:t>
                      </a:r>
                      <a:r>
                        <a:rPr lang="en-MY" dirty="0"/>
                        <a:t>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2628000">
                <a:tc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3"/>
                      </a:pPr>
                      <a:r>
                        <a:rPr lang="en-MY" dirty="0" err="1"/>
                        <a:t>Membentangkan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kertas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kerja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dalam</a:t>
                      </a:r>
                      <a:r>
                        <a:rPr lang="en-MY" dirty="0"/>
                        <a:t> seminar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persidangan</a:t>
                      </a:r>
                      <a:r>
                        <a:rPr lang="en-MY" dirty="0"/>
                        <a:t> pada </a:t>
                      </a:r>
                      <a:r>
                        <a:rPr lang="en-MY" dirty="0" err="1"/>
                        <a:t>peringkat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zon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kebangsaan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antarabangsa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/>
                        <a:t>Satu </a:t>
                      </a:r>
                      <a:r>
                        <a:rPr lang="en-MY" dirty="0" err="1"/>
                        <a:t>wacana</a:t>
                      </a:r>
                      <a:r>
                        <a:rPr lang="en-MY" dirty="0"/>
                        <a:t> pada </a:t>
                      </a:r>
                      <a:r>
                        <a:rPr lang="en-MY" dirty="0" err="1"/>
                        <a:t>peringkat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zon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satu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wacana</a:t>
                      </a:r>
                      <a:r>
                        <a:rPr lang="en-MY" dirty="0"/>
                        <a:t> pada </a:t>
                      </a:r>
                      <a:r>
                        <a:rPr lang="en-MY" dirty="0" err="1"/>
                        <a:t>peringkat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kebangsaan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setahun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sasaran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Skop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;</a:t>
                      </a:r>
                    </a:p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lang="en-MY" dirty="0" err="1"/>
                        <a:t>Tajuk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pembentangan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kertas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kerja</a:t>
                      </a:r>
                      <a:r>
                        <a:rPr lang="en-MY" dirty="0"/>
                        <a:t>:</a:t>
                      </a:r>
                    </a:p>
                    <a:p>
                      <a:pPr marL="0" lvl="0" indent="0">
                        <a:buFont typeface="+mj-lt"/>
                        <a:buNone/>
                      </a:pPr>
                      <a:endParaRPr lang="en-MY" dirty="0"/>
                    </a:p>
                    <a:p>
                      <a:pPr marL="342900" lvl="0" indent="-342900">
                        <a:buFont typeface="+mj-lt"/>
                        <a:buAutoNum type="arabicPeriod" startAt="2"/>
                      </a:pPr>
                      <a:r>
                        <a:rPr lang="en-MY" dirty="0"/>
                        <a:t>Nama seminar/ </a:t>
                      </a:r>
                      <a:r>
                        <a:rPr lang="en-MY" dirty="0" err="1"/>
                        <a:t>persidangan</a:t>
                      </a:r>
                      <a:r>
                        <a:rPr lang="en-MY" dirty="0"/>
                        <a:t>:</a:t>
                      </a:r>
                    </a:p>
                    <a:p>
                      <a:pPr marL="342900" lvl="0" indent="-342900">
                        <a:buFont typeface="+mj-lt"/>
                        <a:buAutoNum type="arabicPeriod" startAt="2"/>
                      </a:pPr>
                      <a:endParaRPr lang="en-MY" dirty="0"/>
                    </a:p>
                    <a:p>
                      <a:pPr marL="342900" lvl="0" indent="-342900">
                        <a:buFont typeface="+mj-lt"/>
                        <a:buAutoNum type="arabicPeriod" startAt="2"/>
                      </a:pPr>
                      <a:r>
                        <a:rPr lang="en-MY" dirty="0" err="1"/>
                        <a:t>Peringkat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pembentangan</a:t>
                      </a:r>
                      <a:r>
                        <a:rPr lang="en-MY" dirty="0"/>
                        <a:t>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="" xmlns:a16="http://schemas.microsoft.com/office/drawing/2014/main" id="{6F398CC2-C05F-4C5B-B4B9-21FA50D17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78" y="428194"/>
            <a:ext cx="10400815" cy="609600"/>
          </a:xfrm>
        </p:spPr>
        <p:txBody>
          <a:bodyPr>
            <a:normAutofit fontScale="90000"/>
          </a:bodyPr>
          <a:lstStyle/>
          <a:p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Kanan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DH47/ DH48)</a:t>
            </a:r>
          </a:p>
        </p:txBody>
      </p:sp>
    </p:spTree>
    <p:extLst>
      <p:ext uri="{BB962C8B-B14F-4D97-AF65-F5344CB8AC3E}">
        <p14:creationId xmlns:p14="http://schemas.microsoft.com/office/powerpoint/2010/main" val="100917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="" xmlns:a16="http://schemas.microsoft.com/office/drawing/2014/main" id="{655E0F99-7CE3-427A-9C74-A709EA32BC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7198054"/>
              </p:ext>
            </p:extLst>
          </p:nvPr>
        </p:nvGraphicFramePr>
        <p:xfrm>
          <a:off x="268378" y="1397726"/>
          <a:ext cx="11655244" cy="397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6183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3657439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2676525">
                  <a:extLst>
                    <a:ext uri="{9D8B030D-6E8A-4147-A177-3AD203B41FA5}">
                      <a16:colId xmlns="" xmlns:a16="http://schemas.microsoft.com/office/drawing/2014/main" val="3850610305"/>
                    </a:ext>
                  </a:extLst>
                </a:gridCol>
                <a:gridCol w="4675097">
                  <a:extLst>
                    <a:ext uri="{9D8B030D-6E8A-4147-A177-3AD203B41FA5}">
                      <a16:colId xmlns="" xmlns:a16="http://schemas.microsoft.com/office/drawing/2014/main" val="2520750421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389183">
                <a:tc>
                  <a:txBody>
                    <a:bodyPr/>
                    <a:lstStyle/>
                    <a:p>
                      <a:r>
                        <a:rPr lang="en-MY" dirty="0"/>
                        <a:t>4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dasar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sumber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manusia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Mengetuai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membantu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jawatankuasa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dasar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sumber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manusia</a:t>
                      </a:r>
                      <a:r>
                        <a:rPr lang="en-MY" dirty="0"/>
                        <a:t>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2628000">
                <a:tc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00050" indent="-400050">
                        <a:buFont typeface="+mj-lt"/>
                        <a:buAutoNum type="alphaLcPeriod"/>
                      </a:pPr>
                      <a:r>
                        <a:rPr lang="en-MY" dirty="0" err="1"/>
                        <a:t>Merancang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menilai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mengurus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pelaksanaan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dasar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ditetapkan</a:t>
                      </a:r>
                      <a:r>
                        <a:rPr lang="en-MY" dirty="0"/>
                        <a:t> oleh </a:t>
                      </a:r>
                      <a:r>
                        <a:rPr lang="en-MY" dirty="0" err="1"/>
                        <a:t>ketua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jabatan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/>
                        <a:t>Mengikut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kesesuaian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sasaran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Skop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;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MY" dirty="0"/>
                        <a:t>Nama </a:t>
                      </a:r>
                      <a:r>
                        <a:rPr lang="en-MY" dirty="0" err="1"/>
                        <a:t>jawatankuasa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jawatan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dilantik</a:t>
                      </a:r>
                      <a:r>
                        <a:rPr lang="en-MY" dirty="0"/>
                        <a:t>: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endParaRPr lang="en-MY" dirty="0"/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MY" dirty="0" err="1"/>
                        <a:t>Bilangan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perancangan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telah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dilaksanakan</a:t>
                      </a:r>
                      <a:r>
                        <a:rPr lang="en-MY" dirty="0"/>
                        <a:t> 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="" xmlns:a16="http://schemas.microsoft.com/office/drawing/2014/main" id="{6F398CC2-C05F-4C5B-B4B9-21FA50D17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78" y="428194"/>
            <a:ext cx="10400815" cy="609600"/>
          </a:xfrm>
        </p:spPr>
        <p:txBody>
          <a:bodyPr>
            <a:normAutofit fontScale="90000"/>
          </a:bodyPr>
          <a:lstStyle/>
          <a:p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Kanan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DH47/ DH48)</a:t>
            </a:r>
          </a:p>
        </p:txBody>
      </p:sp>
    </p:spTree>
    <p:extLst>
      <p:ext uri="{BB962C8B-B14F-4D97-AF65-F5344CB8AC3E}">
        <p14:creationId xmlns:p14="http://schemas.microsoft.com/office/powerpoint/2010/main" val="2935835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="" xmlns:a16="http://schemas.microsoft.com/office/drawing/2014/main" id="{655E0F99-7CE3-427A-9C74-A709EA32BC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5928888"/>
              </p:ext>
            </p:extLst>
          </p:nvPr>
        </p:nvGraphicFramePr>
        <p:xfrm>
          <a:off x="268378" y="1397726"/>
          <a:ext cx="11655244" cy="397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6183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3657439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2676525">
                  <a:extLst>
                    <a:ext uri="{9D8B030D-6E8A-4147-A177-3AD203B41FA5}">
                      <a16:colId xmlns="" xmlns:a16="http://schemas.microsoft.com/office/drawing/2014/main" val="3850610305"/>
                    </a:ext>
                  </a:extLst>
                </a:gridCol>
                <a:gridCol w="4675097">
                  <a:extLst>
                    <a:ext uri="{9D8B030D-6E8A-4147-A177-3AD203B41FA5}">
                      <a16:colId xmlns="" xmlns:a16="http://schemas.microsoft.com/office/drawing/2014/main" val="2520750421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389183">
                <a:tc>
                  <a:txBody>
                    <a:bodyPr/>
                    <a:lstStyle/>
                    <a:p>
                      <a:r>
                        <a:rPr lang="en-MY" dirty="0"/>
                        <a:t>4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dasar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sumber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manusia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Mengetuai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membantu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jawatankuasa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dasar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sumber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manusia</a:t>
                      </a:r>
                      <a:r>
                        <a:rPr lang="en-MY" dirty="0"/>
                        <a:t>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2628000">
                <a:tc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2"/>
                      </a:pPr>
                      <a:r>
                        <a:rPr lang="fi-FI" dirty="0"/>
                        <a:t>Melaksanakan operasi pengurusan sumber manusia peringkat institusi.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 err="1"/>
                        <a:t>Mengikut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kesesuaian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</a:t>
                      </a:r>
                      <a:r>
                        <a:rPr lang="fi-FI" dirty="0"/>
                        <a:t>.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sasaran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Skop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;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MY" dirty="0"/>
                        <a:t>Nama </a:t>
                      </a:r>
                      <a:r>
                        <a:rPr lang="en-MY" dirty="0" err="1"/>
                        <a:t>jawatankuasa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jawatan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dilantik</a:t>
                      </a:r>
                      <a:r>
                        <a:rPr lang="en-MY" dirty="0"/>
                        <a:t>: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endParaRPr lang="en-MY" dirty="0"/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MY" dirty="0"/>
                        <a:t>Status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sumber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manusia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telah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dilaksanakan</a:t>
                      </a:r>
                      <a:r>
                        <a:rPr lang="en-MY" dirty="0"/>
                        <a:t> 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="" xmlns:a16="http://schemas.microsoft.com/office/drawing/2014/main" id="{6F398CC2-C05F-4C5B-B4B9-21FA50D17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78" y="428194"/>
            <a:ext cx="10400815" cy="609600"/>
          </a:xfrm>
        </p:spPr>
        <p:txBody>
          <a:bodyPr>
            <a:normAutofit fontScale="90000"/>
          </a:bodyPr>
          <a:lstStyle/>
          <a:p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Kanan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DH47/ DH48)</a:t>
            </a:r>
          </a:p>
        </p:txBody>
      </p:sp>
    </p:spTree>
    <p:extLst>
      <p:ext uri="{BB962C8B-B14F-4D97-AF65-F5344CB8AC3E}">
        <p14:creationId xmlns:p14="http://schemas.microsoft.com/office/powerpoint/2010/main" val="298507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="" xmlns:a16="http://schemas.microsoft.com/office/drawing/2014/main" id="{655E0F99-7CE3-427A-9C74-A709EA32BC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5707308"/>
              </p:ext>
            </p:extLst>
          </p:nvPr>
        </p:nvGraphicFramePr>
        <p:xfrm>
          <a:off x="268378" y="1397726"/>
          <a:ext cx="11655244" cy="397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6183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3657439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2676525">
                  <a:extLst>
                    <a:ext uri="{9D8B030D-6E8A-4147-A177-3AD203B41FA5}">
                      <a16:colId xmlns="" xmlns:a16="http://schemas.microsoft.com/office/drawing/2014/main" val="3850610305"/>
                    </a:ext>
                  </a:extLst>
                </a:gridCol>
                <a:gridCol w="4675097">
                  <a:extLst>
                    <a:ext uri="{9D8B030D-6E8A-4147-A177-3AD203B41FA5}">
                      <a16:colId xmlns="" xmlns:a16="http://schemas.microsoft.com/office/drawing/2014/main" val="2520750421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389183">
                <a:tc>
                  <a:txBody>
                    <a:bodyPr/>
                    <a:lstStyle/>
                    <a:p>
                      <a:r>
                        <a:rPr lang="en-MY" dirty="0"/>
                        <a:t>4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dasar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sumber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manusia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Mengetuai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membantu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jawatankuasa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dasar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sumber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manusia</a:t>
                      </a:r>
                      <a:r>
                        <a:rPr lang="en-MY" dirty="0"/>
                        <a:t>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2628000">
                <a:tc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3"/>
                      </a:pPr>
                      <a:r>
                        <a:rPr lang="en-MY" dirty="0" err="1"/>
                        <a:t>Merancang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mengurus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dalam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hal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ehwal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kewangan</a:t>
                      </a:r>
                      <a:r>
                        <a:rPr lang="en-MY" dirty="0"/>
                        <a:t>, dana, ICT dan </a:t>
                      </a:r>
                      <a:r>
                        <a:rPr lang="en-MY" dirty="0" err="1"/>
                        <a:t>aset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berkaitan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dengan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 err="1"/>
                        <a:t>Menepati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arahan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semasa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pekeliling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berkuat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kuasa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sasaran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Skop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;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MY" dirty="0"/>
                        <a:t>Nama </a:t>
                      </a:r>
                      <a:r>
                        <a:rPr lang="en-MY" dirty="0" err="1"/>
                        <a:t>jawatankuasa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jawatan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dilantik</a:t>
                      </a:r>
                      <a:r>
                        <a:rPr lang="en-MY" dirty="0"/>
                        <a:t>: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endParaRPr lang="en-MY" dirty="0"/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MY" dirty="0"/>
                        <a:t>Status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sumber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manusia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telah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dilaksanakan</a:t>
                      </a:r>
                      <a:r>
                        <a:rPr lang="en-MY" dirty="0"/>
                        <a:t> 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="" xmlns:a16="http://schemas.microsoft.com/office/drawing/2014/main" id="{6F398CC2-C05F-4C5B-B4B9-21FA50D17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78" y="428194"/>
            <a:ext cx="10400815" cy="609600"/>
          </a:xfrm>
        </p:spPr>
        <p:txBody>
          <a:bodyPr>
            <a:normAutofit fontScale="90000"/>
          </a:bodyPr>
          <a:lstStyle/>
          <a:p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Kanan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DH47/ DH48)</a:t>
            </a:r>
          </a:p>
        </p:txBody>
      </p:sp>
    </p:spTree>
    <p:extLst>
      <p:ext uri="{BB962C8B-B14F-4D97-AF65-F5344CB8AC3E}">
        <p14:creationId xmlns:p14="http://schemas.microsoft.com/office/powerpoint/2010/main" val="152183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>
            <a:extLst>
              <a:ext uri="{FF2B5EF4-FFF2-40B4-BE49-F238E27FC236}">
                <a16:creationId xmlns="" xmlns:a16="http://schemas.microsoft.com/office/drawing/2014/main" id="{B8CBA366-EA76-4573-8D93-C25C9BED3B86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268378" y="1526176"/>
          <a:ext cx="11357565" cy="50950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3251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8088862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2795452">
                  <a:extLst>
                    <a:ext uri="{9D8B030D-6E8A-4147-A177-3AD203B41FA5}">
                      <a16:colId xmlns="" xmlns:a16="http://schemas.microsoft.com/office/drawing/2014/main" val="2570768899"/>
                    </a:ext>
                  </a:extLst>
                </a:gridCol>
              </a:tblGrid>
              <a:tr h="415022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r>
                        <a:rPr lang="en-MY" dirty="0"/>
                        <a:t>5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 err="1"/>
                        <a:t>Melaksanakan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tugas‐tugas</a:t>
                      </a:r>
                      <a:r>
                        <a:rPr lang="en-MY" dirty="0"/>
                        <a:t> lain yang </a:t>
                      </a:r>
                      <a:r>
                        <a:rPr lang="en-MY" dirty="0" err="1"/>
                        <a:t>diarahkan</a:t>
                      </a:r>
                      <a:r>
                        <a:rPr lang="en-MY" dirty="0"/>
                        <a:t> oleh </a:t>
                      </a:r>
                      <a:r>
                        <a:rPr lang="en-MY" dirty="0" err="1"/>
                        <a:t>ketua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jabatan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pegawai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dari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semasa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semasa</a:t>
                      </a:r>
                      <a:r>
                        <a:rPr lang="en-MY" dirty="0"/>
                        <a:t>.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/>
                      <a:endParaRPr lang="en-MY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487904310"/>
                  </a:ext>
                </a:extLst>
              </a:tr>
              <a:tr h="4068000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pencapaian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-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lain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beserta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jawatan</a:t>
                      </a:r>
                      <a:r>
                        <a:rPr lang="en-US" dirty="0"/>
                        <a:t> yang </a:t>
                      </a:r>
                      <a:r>
                        <a:rPr lang="en-US" dirty="0" err="1"/>
                        <a:t>disandang</a:t>
                      </a:r>
                      <a:r>
                        <a:rPr lang="en-US" dirty="0"/>
                        <a:t>;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MY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en-MY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531164854"/>
                  </a:ext>
                </a:extLst>
              </a:tr>
            </a:tbl>
          </a:graphicData>
        </a:graphic>
      </p:graphicFrame>
      <p:graphicFrame>
        <p:nvGraphicFramePr>
          <p:cNvPr id="8" name="Table 6">
            <a:extLst>
              <a:ext uri="{FF2B5EF4-FFF2-40B4-BE49-F238E27FC236}">
                <a16:creationId xmlns="" xmlns:a16="http://schemas.microsoft.com/office/drawing/2014/main" id="{DDBF5C55-C80E-4D2F-BC6A-C4BFBB4E18F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48110" y="3106784"/>
          <a:ext cx="101981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6481">
                  <a:extLst>
                    <a:ext uri="{9D8B030D-6E8A-4147-A177-3AD203B41FA5}">
                      <a16:colId xmlns="" xmlns:a16="http://schemas.microsoft.com/office/drawing/2014/main" val="2423374461"/>
                    </a:ext>
                  </a:extLst>
                </a:gridCol>
                <a:gridCol w="2350269">
                  <a:extLst>
                    <a:ext uri="{9D8B030D-6E8A-4147-A177-3AD203B41FA5}">
                      <a16:colId xmlns="" xmlns:a16="http://schemas.microsoft.com/office/drawing/2014/main" val="2918998768"/>
                    </a:ext>
                  </a:extLst>
                </a:gridCol>
                <a:gridCol w="1962150">
                  <a:extLst>
                    <a:ext uri="{9D8B030D-6E8A-4147-A177-3AD203B41FA5}">
                      <a16:colId xmlns="" xmlns:a16="http://schemas.microsoft.com/office/drawing/2014/main" val="1312066756"/>
                    </a:ext>
                  </a:extLst>
                </a:gridCol>
                <a:gridCol w="5029200">
                  <a:extLst>
                    <a:ext uri="{9D8B030D-6E8A-4147-A177-3AD203B41FA5}">
                      <a16:colId xmlns="" xmlns:a16="http://schemas.microsoft.com/office/drawing/2014/main" val="6609348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Bil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Nama </a:t>
                      </a:r>
                      <a:r>
                        <a:rPr lang="en-US" dirty="0" err="1"/>
                        <a:t>Jawatankuasa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Jawatan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Status </a:t>
                      </a:r>
                      <a:r>
                        <a:rPr lang="en-US" dirty="0" err="1"/>
                        <a:t>pencapaian</a:t>
                      </a: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47730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02719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2833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79243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03246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9788823"/>
                  </a:ext>
                </a:extLst>
              </a:tr>
            </a:tbl>
          </a:graphicData>
        </a:graphic>
      </p:graphicFrame>
      <p:sp>
        <p:nvSpPr>
          <p:cNvPr id="9" name="Title 4">
            <a:extLst>
              <a:ext uri="{FF2B5EF4-FFF2-40B4-BE49-F238E27FC236}">
                <a16:creationId xmlns="" xmlns:a16="http://schemas.microsoft.com/office/drawing/2014/main" id="{4ED4A0DD-F65B-457D-8CF5-B5A69E580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78" y="428194"/>
            <a:ext cx="10400815" cy="609600"/>
          </a:xfrm>
        </p:spPr>
        <p:txBody>
          <a:bodyPr>
            <a:normAutofit fontScale="90000"/>
          </a:bodyPr>
          <a:lstStyle/>
          <a:p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Kanan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DH47/ DH48)</a:t>
            </a:r>
          </a:p>
        </p:txBody>
      </p:sp>
    </p:spTree>
    <p:extLst>
      <p:ext uri="{BB962C8B-B14F-4D97-AF65-F5344CB8AC3E}">
        <p14:creationId xmlns:p14="http://schemas.microsoft.com/office/powerpoint/2010/main" val="384910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Custom 18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Digital Blue Tunnel 16x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895261.potx" id="{4CBF9558-C12D-4F51-9AA3-9D0796951DBC}" vid="{FFC159E6-A134-46E7-B1A0-C306E39FC29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3214C86-EE31-4BD9-A8DA-4E7809549F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21C015E-2B6B-4186-AA19-D3C2878D41E9}">
  <ds:schemaRefs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terms/"/>
    <ds:schemaRef ds:uri="http://purl.org/dc/elements/1.1/"/>
    <ds:schemaRef ds:uri="http://schemas.openxmlformats.org/package/2006/metadata/core-properties"/>
    <ds:schemaRef ds:uri="http://www.w3.org/XML/1998/namespace"/>
    <ds:schemaRef ds:uri="16c05727-aa75-4e4a-9b5f-8a80a1165891"/>
    <ds:schemaRef ds:uri="71af3243-3dd4-4a8d-8c0d-dd76da1f02a5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5BE4635-D1B4-4307-892D-6B7970BB730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Slate design</Template>
  <TotalTime>0</TotalTime>
  <Words>1352</Words>
  <Application>Microsoft Office PowerPoint</Application>
  <PresentationFormat>Widescreen</PresentationFormat>
  <Paragraphs>257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Arial</vt:lpstr>
      <vt:lpstr>Bahnschrift Condensed</vt:lpstr>
      <vt:lpstr>Calibri</vt:lpstr>
      <vt:lpstr>Calisto MT</vt:lpstr>
      <vt:lpstr>Corbel</vt:lpstr>
      <vt:lpstr>Trebuchet MS</vt:lpstr>
      <vt:lpstr>Wingdings 2</vt:lpstr>
      <vt:lpstr>Slate</vt:lpstr>
      <vt:lpstr>Digital Blue Tunnel 16x9</vt:lpstr>
      <vt:lpstr>Skop Tugas &amp; Tanggungjawab PPPT</vt:lpstr>
      <vt:lpstr>PowerPoint Presentation</vt:lpstr>
      <vt:lpstr>PowerPoint Presentation</vt:lpstr>
      <vt:lpstr>PowerPoint Presentation</vt:lpstr>
      <vt:lpstr>PENGENALAN</vt:lpstr>
      <vt:lpstr>TUGAS PROFESIONAL</vt:lpstr>
      <vt:lpstr>Tugas Hakiki</vt:lpstr>
      <vt:lpstr>Tugas Kecemerlangan</vt:lpstr>
      <vt:lpstr>KATEGORI I - TENAGA PENGAJAR  </vt:lpstr>
      <vt:lpstr>Kategori I - Tenaga Pengajar (Pensyarah Kanan DH47/ DH48)</vt:lpstr>
      <vt:lpstr>Kategori I - Tenaga Pengajar (Pensyarah Kanan DH47/ DH48)</vt:lpstr>
      <vt:lpstr>Kategori I - Tenaga Pengajar (Pensyarah Kanan DH47/ DH48)</vt:lpstr>
      <vt:lpstr>Kategori I - Tenaga Pengajar (Pensyarah Kanan DH47/ DH48)</vt:lpstr>
      <vt:lpstr>Kategori I - Tenaga Pengajar (Pensyarah Kanan DH47/ DH48)</vt:lpstr>
      <vt:lpstr>Kategori I - Tenaga Pengajar (Pensyarah Kanan DH47/ DH48)</vt:lpstr>
      <vt:lpstr>Kategori I - Tenaga Pengajar (Pensyarah Kanan DH47/ DH48)</vt:lpstr>
      <vt:lpstr>Kategori I - Tenaga Pengajar (Pensyarah Kanan DH47/ DH48)</vt:lpstr>
      <vt:lpstr>Kategori I - Tenaga Pengajar (Pensyarah Kanan DH47/ DH48)</vt:lpstr>
      <vt:lpstr>Kategori I - Tenaga Pengajar (Pensyarah Kanan DH47/ DH48)</vt:lpstr>
      <vt:lpstr>Kategori I - Tenaga Pengajar (Pensyarah Kanan DH47/ DH48)</vt:lpstr>
      <vt:lpstr>Kategori I - Tenaga Pengajar (Pensyarah Kanan DH47/ DH48)</vt:lpstr>
      <vt:lpstr>Kategori I - Tenaga Pengajar (Pensyarah Kanan DH47/ DH48)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2020-10-10T09:28:25Z</dcterms:created>
  <dcterms:modified xsi:type="dcterms:W3CDTF">2020-10-15T06:54:36Z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