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  <p:sldMasterId id="2147483860" r:id="rId5"/>
  </p:sldMasterIdLst>
  <p:notesMasterIdLst>
    <p:notesMasterId r:id="rId28"/>
  </p:notesMasterIdLst>
  <p:sldIdLst>
    <p:sldId id="260" r:id="rId6"/>
    <p:sldId id="265" r:id="rId7"/>
    <p:sldId id="352" r:id="rId8"/>
    <p:sldId id="353" r:id="rId9"/>
    <p:sldId id="268" r:id="rId10"/>
    <p:sldId id="269" r:id="rId11"/>
    <p:sldId id="270" r:id="rId12"/>
    <p:sldId id="271" r:id="rId13"/>
    <p:sldId id="304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7444A-D1A1-4853-B881-F8F8A2B672AA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B90E-A225-4324-8C33-43B9106088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CA80-3149-4E77-8A10-61897EDA3B46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3711-36CD-49B6-9950-F52DFEABB444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9F87-2F65-4022-A223-5773581A346C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28A6-DFEA-4DEB-902A-5CD45AEC92CE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E4CA-5AE3-4870-BD9C-5EEB663715AB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1FB8-B5F3-49D0-BC3B-869D3A8CDBA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DFF6-C930-49C8-94FB-8F6FD2363FAD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9CD1-1044-4815-9F42-749864AB9AF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1573-514C-4F42-BCAD-23F0FC3E15F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52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4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C9D3-68C8-4C7B-8900-91931799374E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9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7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2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8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5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3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7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8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2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228F-8597-4214-9AEE-4076FD5CA71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F8CC-B120-4B42-BEE7-63A5350889A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58E9-5596-48C3-B804-C76A6571727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7C53-E53C-41B3-812A-684A050FC71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D1511-E534-4630-A1C6-AD2AF8D54CE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89630-DBCB-471E-ABE0-D32F6A69263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631A-C749-4F96-9D50-34B67FA138ED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2B52B98-6AEB-475D-82BB-A785B0B1CD5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9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4E20B4-B38C-431D-97FB-559753C4C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608EAA06-5488-416B-B2B2-E55213011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929440"/>
              </p:ext>
            </p:extLst>
          </p:nvPr>
        </p:nvGraphicFramePr>
        <p:xfrm>
          <a:off x="268378" y="1397726"/>
          <a:ext cx="11655244" cy="511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panel </a:t>
                      </a:r>
                      <a:r>
                        <a:rPr lang="en-MY" dirty="0" err="1"/>
                        <a:t>pakar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(subject matter expert)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masing‐masing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Satu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gred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1. 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panel </a:t>
                      </a:r>
                      <a:r>
                        <a:rPr lang="en-MY" dirty="0" err="1"/>
                        <a:t>pakar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2. </a:t>
                      </a:r>
                      <a:r>
                        <a:rPr lang="en-MY" dirty="0" err="1"/>
                        <a:t>Pakar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Pakar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pengkaedahan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metodologi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pedagogi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masing‐masing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sv-SE" dirty="0"/>
                        <a:t>Peningkatan skor dalam soal selidik maklum balas pelajar.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  <a:endParaRPr lang="en-MY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Master trainer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MY" dirty="0" err="1"/>
                        <a:t>Skor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pencerapan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PdP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25568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714645"/>
              </p:ext>
            </p:extLst>
          </p:nvPr>
        </p:nvGraphicFramePr>
        <p:xfrm>
          <a:off x="268378" y="1397726"/>
          <a:ext cx="11655244" cy="4197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653398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552575">
                  <a:extLst>
                    <a:ext uri="{9D8B030D-6E8A-4147-A177-3AD203B41FA5}">
                      <a16:colId xmlns="" xmlns:a16="http://schemas.microsoft.com/office/drawing/2014/main" val="2751767000"/>
                    </a:ext>
                  </a:extLst>
                </a:gridCol>
                <a:gridCol w="29224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3168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Menyampai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sebagaimana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merangkumi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aspek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berikut</a:t>
                      </a:r>
                      <a:r>
                        <a:rPr lang="en-MY" dirty="0"/>
                        <a:t>: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 </a:t>
                      </a:r>
                      <a:r>
                        <a:rPr lang="en-MY" dirty="0" err="1"/>
                        <a:t>i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Mentafsir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kurikulum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. 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ii)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 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iii) </a:t>
                      </a:r>
                      <a:r>
                        <a:rPr lang="en-MY" dirty="0" err="1"/>
                        <a:t>Menyediakan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iv) </a:t>
                      </a:r>
                      <a:r>
                        <a:rPr lang="en-MY" dirty="0" err="1"/>
                        <a:t>Menyampaikan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teori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amali</a:t>
                      </a:r>
                      <a:r>
                        <a:rPr lang="en-MY" dirty="0"/>
                        <a:t>).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v)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penilaian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prestasi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s-ES" dirty="0"/>
                        <a:t>vi) </a:t>
                      </a:r>
                      <a:r>
                        <a:rPr lang="es-ES" dirty="0" err="1"/>
                        <a:t>Menambah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baik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proses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pembelajaran</a:t>
                      </a:r>
                      <a:r>
                        <a:rPr lang="es-ES" dirty="0"/>
                        <a:t> dan </a:t>
                      </a:r>
                      <a:r>
                        <a:rPr lang="es-ES" dirty="0" err="1"/>
                        <a:t>pengajaran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dari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semasa</a:t>
                      </a:r>
                      <a:r>
                        <a:rPr lang="es-ES" dirty="0"/>
                        <a:t> ke </a:t>
                      </a:r>
                      <a:r>
                        <a:rPr lang="es-ES" dirty="0" err="1"/>
                        <a:t>semasa</a:t>
                      </a:r>
                      <a:r>
                        <a:rPr lang="es-ES" dirty="0"/>
                        <a:t>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16 jam </a:t>
                      </a:r>
                      <a:r>
                        <a:rPr lang="en-MY" dirty="0" err="1"/>
                        <a:t>seminggu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dirty="0" err="1"/>
                        <a:t>Jumlah</a:t>
                      </a:r>
                      <a:r>
                        <a:rPr lang="en-US" dirty="0"/>
                        <a:t> jam </a:t>
                      </a:r>
                      <a:r>
                        <a:rPr lang="en-US" dirty="0" err="1"/>
                        <a:t>mengajar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seminggu</a:t>
                      </a:r>
                      <a:r>
                        <a:rPr lang="en-US" dirty="0"/>
                        <a:t> 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kursus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terlibat</a:t>
                      </a:r>
                      <a:r>
                        <a:rPr lang="en-US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8535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2438381"/>
              </p:ext>
            </p:extLst>
          </p:nvPr>
        </p:nvGraphicFramePr>
        <p:xfrm>
          <a:off x="268378" y="1397726"/>
          <a:ext cx="11655244" cy="390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 startAt="4"/>
                      </a:pP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 : </a:t>
                      </a:r>
                    </a:p>
                    <a:p>
                      <a:pPr marL="857250" lvl="1" indent="-400050">
                        <a:buFont typeface="+mj-lt"/>
                        <a:buAutoNum type="romanLcParenR"/>
                      </a:pP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 </a:t>
                      </a:r>
                    </a:p>
                    <a:p>
                      <a:pPr marL="857250" lvl="1" indent="-400050">
                        <a:buFont typeface="+mj-lt"/>
                        <a:buAutoNum type="romanLcParenR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Nisbah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jurulatih‐pelatih</a:t>
                      </a:r>
                      <a:r>
                        <a:rPr lang="en-MY" dirty="0"/>
                        <a:t>: 1:5</a:t>
                      </a:r>
                      <a:r>
                        <a:rPr lang="sv-SE" dirty="0"/>
                        <a:t> 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Nama program </a:t>
                      </a:r>
                      <a:r>
                        <a:rPr lang="en-US" dirty="0" err="1"/>
                        <a:t>kejurulatihan</a:t>
                      </a:r>
                      <a:r>
                        <a:rPr lang="en-US" dirty="0"/>
                        <a:t>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 err="1"/>
                        <a:t>Senarai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pelatih</a:t>
                      </a:r>
                      <a:r>
                        <a:rPr lang="en-US" dirty="0"/>
                        <a:t>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1.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2.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3.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4.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5.</a:t>
                      </a:r>
                      <a:endParaRPr lang="en-MY" dirty="0"/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40117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235302"/>
              </p:ext>
            </p:extLst>
          </p:nvPr>
        </p:nvGraphicFramePr>
        <p:xfrm>
          <a:off x="268378" y="1397726"/>
          <a:ext cx="11655244" cy="511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5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selaku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Pensyarah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Rujukan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pengkhususan</a:t>
                      </a:r>
                      <a:r>
                        <a:rPr lang="en-MY" dirty="0"/>
                        <a:t>. (</a:t>
                      </a:r>
                      <a:r>
                        <a:rPr lang="en-MY" dirty="0" err="1"/>
                        <a:t>sekiranya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Memenuhi piawaian jaminan kualiti semasa.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Nama </a:t>
                      </a:r>
                      <a:r>
                        <a:rPr lang="en-US" dirty="0" err="1"/>
                        <a:t>bidang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rujukan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tersebut</a:t>
                      </a:r>
                      <a:r>
                        <a:rPr lang="en-US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6"/>
                      </a:pPr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tempoh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Tajuk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dihasilkan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2.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294509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0708495"/>
              </p:ext>
            </p:extLst>
          </p:nvPr>
        </p:nvGraphicFramePr>
        <p:xfrm>
          <a:off x="268378" y="1397726"/>
          <a:ext cx="11655244" cy="511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 startAt="7"/>
                      </a:pPr>
                      <a:r>
                        <a:rPr lang="en-MY" dirty="0" err="1"/>
                        <a:t>Penasihat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: </a:t>
                      </a:r>
                    </a:p>
                    <a:p>
                      <a:pPr marL="857250" lvl="1" indent="-400050">
                        <a:buFont typeface="+mj-lt"/>
                        <a:buAutoNum type="romanLcParenR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dinasihati</a:t>
                      </a:r>
                      <a:r>
                        <a:rPr lang="en-MY" dirty="0"/>
                        <a:t>: 10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kelas</a:t>
                      </a:r>
                      <a:r>
                        <a:rPr lang="en-MY" dirty="0"/>
                        <a:t> 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dinasihati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8"/>
                      </a:pP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: </a:t>
                      </a:r>
                    </a:p>
                    <a:p>
                      <a:pPr marL="857250" lvl="1" indent="-400050">
                        <a:buFont typeface="+mj-lt"/>
                        <a:buAutoNum type="romanLcParenR"/>
                      </a:pP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Dua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/ program </a:t>
                      </a:r>
                      <a:r>
                        <a:rPr lang="en-MY" dirty="0" err="1"/>
                        <a:t>ilmuan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2.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29669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294763"/>
              </p:ext>
            </p:extLst>
          </p:nvPr>
        </p:nvGraphicFramePr>
        <p:xfrm>
          <a:off x="268378" y="1397726"/>
          <a:ext cx="11655244" cy="365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penggerak</a:t>
                      </a:r>
                      <a:r>
                        <a:rPr lang="en-MY" dirty="0"/>
                        <a:t> k– </a:t>
                      </a:r>
                      <a:r>
                        <a:rPr lang="en-MY" dirty="0" err="1"/>
                        <a:t>komuniti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 err="1"/>
                        <a:t>i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Satu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2B2D505-B30E-4614-B376-7195C9D89DBD}"/>
              </a:ext>
            </a:extLst>
          </p:cNvPr>
          <p:cNvSpPr/>
          <p:nvPr/>
        </p:nvSpPr>
        <p:spPr>
          <a:xfrm>
            <a:off x="268377" y="5826033"/>
            <a:ext cx="11357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K-Komuniti (Knowledge based community) kumpulan yang menggunakan pengetahuan, menggemblengkan idea dan memanfaatkan teknologi dalam melaksanakan tugas dan tanggungjawab.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5710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350790"/>
              </p:ext>
            </p:extLst>
          </p:nvPr>
        </p:nvGraphicFramePr>
        <p:xfrm>
          <a:off x="268378" y="1397726"/>
          <a:ext cx="11655244" cy="422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penggerak</a:t>
                      </a:r>
                      <a:r>
                        <a:rPr lang="en-MY" dirty="0"/>
                        <a:t> k– </a:t>
                      </a:r>
                      <a:r>
                        <a:rPr lang="en-MY" dirty="0" err="1"/>
                        <a:t>komuniti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880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 </a:t>
                      </a:r>
                      <a:r>
                        <a:rPr lang="en-MY" dirty="0" err="1"/>
                        <a:t>i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rundingan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kerjasama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sektor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swasta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Kerjasama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hala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luar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. </a:t>
                      </a:r>
                    </a:p>
                    <a:p>
                      <a:pPr algn="l"/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perundingan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latihan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luar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sektor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swasta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terlibat</a:t>
                      </a:r>
                      <a:r>
                        <a:rPr lang="en-MY" dirty="0"/>
                        <a:t> :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2B2D505-B30E-4614-B376-7195C9D89DBD}"/>
              </a:ext>
            </a:extLst>
          </p:cNvPr>
          <p:cNvSpPr/>
          <p:nvPr/>
        </p:nvSpPr>
        <p:spPr>
          <a:xfrm>
            <a:off x="268377" y="5826033"/>
            <a:ext cx="11357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K-Komuniti (Knowledge based community) kumpulan yang menggunakan pengetahuan, menggemblengkan idea dan memanfaatkan teknologi dalam melaksanakan tugas dan tanggungjawab.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5080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890806"/>
              </p:ext>
            </p:extLst>
          </p:nvPr>
        </p:nvGraphicFramePr>
        <p:xfrm>
          <a:off x="268378" y="1397726"/>
          <a:ext cx="11655244" cy="517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Mengerakkan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620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en-MY" dirty="0" err="1"/>
                        <a:t>Menyelaras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menyelaras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Memenuhi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keperluan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buku</a:t>
                      </a:r>
                      <a:r>
                        <a:rPr lang="en-MY" dirty="0"/>
                        <a:t>/ journal yang </a:t>
                      </a:r>
                      <a:r>
                        <a:rPr lang="en-MY" dirty="0" err="1"/>
                        <a:t>diterbitkan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248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Menulis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menerbitkan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berbentuk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kepakaran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Tajuk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/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diterbitkan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tempat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/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diterbitkan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8236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994293"/>
              </p:ext>
            </p:extLst>
          </p:nvPr>
        </p:nvGraphicFramePr>
        <p:xfrm>
          <a:off x="268378" y="1397726"/>
          <a:ext cx="11655244" cy="370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Mengerakkan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628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Membentangkan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seminar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persidangan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zon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kebangsaan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antarabangsa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zon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satu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kebangsaan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Tajuk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pembentangan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r>
                        <a:rPr lang="en-MY" dirty="0"/>
                        <a:t>Nama seminar/ </a:t>
                      </a:r>
                      <a:r>
                        <a:rPr lang="en-MY" dirty="0" err="1"/>
                        <a:t>persidangan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pembentangan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10091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198054"/>
              </p:ext>
            </p:extLst>
          </p:nvPr>
        </p:nvGraphicFramePr>
        <p:xfrm>
          <a:off x="268378" y="1397726"/>
          <a:ext cx="11655244" cy="397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628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menilai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jawatan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dilantik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293583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928888"/>
              </p:ext>
            </p:extLst>
          </p:nvPr>
        </p:nvGraphicFramePr>
        <p:xfrm>
          <a:off x="268378" y="1397726"/>
          <a:ext cx="11655244" cy="397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628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fi-FI" dirty="0"/>
                        <a:t>Melaksanakan operasi pengurusan sumber manusia peringkat institusi.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fi-FI" dirty="0"/>
                        <a:t>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jawatan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dilantik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Status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29850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707308"/>
              </p:ext>
            </p:extLst>
          </p:nvPr>
        </p:nvGraphicFramePr>
        <p:xfrm>
          <a:off x="268378" y="1397726"/>
          <a:ext cx="11655244" cy="397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628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ehwal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kewangan</a:t>
                      </a:r>
                      <a:r>
                        <a:rPr lang="en-MY" dirty="0"/>
                        <a:t>, dana, ICT dan </a:t>
                      </a:r>
                      <a:r>
                        <a:rPr lang="en-MY" dirty="0" err="1"/>
                        <a:t>aset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Menepati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arahan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jawatan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dilantik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Status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15218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B8CBA366-EA76-4573-8D93-C25C9BED3B8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51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="" xmlns:a16="http://schemas.microsoft.com/office/drawing/2014/main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1164854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="" xmlns:a16="http://schemas.microsoft.com/office/drawing/2014/main" id="{DDBF5C55-C80E-4D2F-BC6A-C4BFBB4E18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481">
                  <a:extLst>
                    <a:ext uri="{9D8B030D-6E8A-4147-A177-3AD203B41FA5}">
                      <a16:colId xmlns="" xmlns:a16="http://schemas.microsoft.com/office/drawing/2014/main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="" xmlns:a16="http://schemas.microsoft.com/office/drawing/2014/main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="" xmlns:a16="http://schemas.microsoft.com/office/drawing/2014/main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9788823"/>
                  </a:ext>
                </a:extLst>
              </a:tr>
            </a:tbl>
          </a:graphicData>
        </a:graphic>
      </p:graphicFrame>
      <p:sp>
        <p:nvSpPr>
          <p:cNvPr id="9" name="Title 4">
            <a:extLst>
              <a:ext uri="{FF2B5EF4-FFF2-40B4-BE49-F238E27FC236}">
                <a16:creationId xmlns="" xmlns:a16="http://schemas.microsoft.com/office/drawing/2014/main" id="{4ED4A0DD-F65B-457D-8CF5-B5A69E58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DH48)</a:t>
            </a:r>
          </a:p>
        </p:txBody>
      </p:sp>
    </p:spTree>
    <p:extLst>
      <p:ext uri="{BB962C8B-B14F-4D97-AF65-F5344CB8AC3E}">
        <p14:creationId xmlns:p14="http://schemas.microsoft.com/office/powerpoint/2010/main" val="38491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52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77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467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55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81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6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D7EB10-B3B4-4568-9424-F7F8876A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10" y="2124075"/>
            <a:ext cx="9146383" cy="1371600"/>
          </a:xfrm>
        </p:spPr>
        <p:txBody>
          <a:bodyPr>
            <a:normAutofit/>
          </a:bodyPr>
          <a:lstStyle/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 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42C59E-DA6C-411A-95E0-837D7A8E6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135" y="3324225"/>
            <a:ext cx="9136770" cy="2000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en-MY" sz="48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8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</p:txBody>
      </p:sp>
    </p:spTree>
    <p:extLst>
      <p:ext uri="{BB962C8B-B14F-4D97-AF65-F5344CB8AC3E}">
        <p14:creationId xmlns:p14="http://schemas.microsoft.com/office/powerpoint/2010/main" val="28364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Custom 18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214C86-EE31-4BD9-A8DA-4E7809549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1C015E-2B6B-4186-AA19-D3C2878D41E9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16c05727-aa75-4e4a-9b5f-8a80a1165891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5BE4635-D1B4-4307-892D-6B7970BB73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Slate design</Template>
  <TotalTime>0</TotalTime>
  <Words>1352</Words>
  <Application>Microsoft Office PowerPoint</Application>
  <PresentationFormat>Widescreen</PresentationFormat>
  <Paragraphs>257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Bahnschrift Condensed</vt:lpstr>
      <vt:lpstr>Calibri</vt:lpstr>
      <vt:lpstr>Calisto MT</vt:lpstr>
      <vt:lpstr>Corbel</vt:lpstr>
      <vt:lpstr>Trebuchet MS</vt:lpstr>
      <vt:lpstr>Wingdings 2</vt:lpstr>
      <vt:lpstr>Slate</vt:lpstr>
      <vt:lpstr>Digital Blue Tunnel 16x9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KATEGORI I - TENAGA PENGAJAR  </vt:lpstr>
      <vt:lpstr>Kategori I - Tenaga Pengajar (Pensyarah Kanan DH47/ DH48)</vt:lpstr>
      <vt:lpstr>Kategori I - Tenaga Pengajar (Pensyarah Kanan DH47/ DH48)</vt:lpstr>
      <vt:lpstr>Kategori I - Tenaga Pengajar (Pensyarah Kanan DH47/ DH48)</vt:lpstr>
      <vt:lpstr>Kategori I - Tenaga Pengajar (Pensyarah Kanan DH47/ DH48)</vt:lpstr>
      <vt:lpstr>Kategori I - Tenaga Pengajar (Pensyarah Kanan DH47/ DH48)</vt:lpstr>
      <vt:lpstr>Kategori I - Tenaga Pengajar (Pensyarah Kanan DH47/ DH48)</vt:lpstr>
      <vt:lpstr>Kategori I - Tenaga Pengajar (Pensyarah Kanan DH47/ DH48)</vt:lpstr>
      <vt:lpstr>Kategori I - Tenaga Pengajar (Pensyarah Kanan DH47/ DH48)</vt:lpstr>
      <vt:lpstr>Kategori I - Tenaga Pengajar (Pensyarah Kanan DH47/ DH48)</vt:lpstr>
      <vt:lpstr>Kategori I - Tenaga Pengajar (Pensyarah Kanan DH47/ DH48)</vt:lpstr>
      <vt:lpstr>Kategori I - Tenaga Pengajar (Pensyarah Kanan DH47/ DH48)</vt:lpstr>
      <vt:lpstr>Kategori I - Tenaga Pengajar (Pensyarah Kanan DH47/ DH48)</vt:lpstr>
      <vt:lpstr>Kategori I - Tenaga Pengajar (Pensyarah Kanan DH47/ DH48)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2020-10-10T09:28:25Z</dcterms:created>
  <dcterms:modified xsi:type="dcterms:W3CDTF">2020-10-15T06:54:36Z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