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  <p:sldMasterId id="2147483860" r:id="rId5"/>
  </p:sldMasterIdLst>
  <p:notesMasterIdLst>
    <p:notesMasterId r:id="rId29"/>
  </p:notesMasterIdLst>
  <p:sldIdLst>
    <p:sldId id="260" r:id="rId6"/>
    <p:sldId id="265" r:id="rId7"/>
    <p:sldId id="352" r:id="rId8"/>
    <p:sldId id="353" r:id="rId9"/>
    <p:sldId id="268" r:id="rId10"/>
    <p:sldId id="269" r:id="rId11"/>
    <p:sldId id="270" r:id="rId12"/>
    <p:sldId id="271" r:id="rId13"/>
    <p:sldId id="303" r:id="rId14"/>
    <p:sldId id="272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7444A-D1A1-4853-B881-F8F8A2B672AA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B90E-A225-4324-8C33-43B9106088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CA80-3149-4E77-8A10-61897EDA3B46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3711-36CD-49B6-9950-F52DFEABB444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9F87-2F65-4022-A223-5773581A346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28A6-DFEA-4DEB-902A-5CD45AEC92C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E4CA-5AE3-4870-BD9C-5EEB663715A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1FB8-B5F3-49D0-BC3B-869D3A8CDBA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DFF6-C930-49C8-94FB-8F6FD2363FA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9CD1-1044-4815-9F42-749864AB9AF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1573-514C-4F42-BCAD-23F0FC3E15F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52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C9D3-68C8-4C7B-8900-91931799374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7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2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8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5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7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8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2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228F-8597-4214-9AEE-4076FD5CA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F8CC-B120-4B42-BEE7-63A5350889A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58E9-5596-48C3-B804-C76A6571727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7C53-E53C-41B3-812A-684A050FC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1511-E534-4630-A1C6-AD2AF8D54CE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89630-DBCB-471E-ABE0-D32F6A69263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631A-C749-4F96-9D50-34B67FA138E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2B52B98-6AEB-475D-82BB-A785B0B1CD5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2646409"/>
              </p:ext>
            </p:extLst>
          </p:nvPr>
        </p:nvGraphicFramePr>
        <p:xfrm>
          <a:off x="268378" y="1397726"/>
          <a:ext cx="11655244" cy="511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Mempengerusi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panel </a:t>
                      </a: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(subject matter expert)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masing‐masing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Satu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panel </a:t>
                      </a: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metodologi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pedagogi</a:t>
                      </a:r>
                      <a:r>
                        <a:rPr lang="en-MY" dirty="0"/>
                        <a:t> (master trainer)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masing‐masing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sv-SE" dirty="0"/>
                        <a:t>Peningkatan skor dalam soal selidik maklum balas pelajar.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Master trainer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MY" dirty="0" err="1"/>
                        <a:t>Skor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pencerapan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PdP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692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47489"/>
              </p:ext>
            </p:extLst>
          </p:nvPr>
        </p:nvGraphicFramePr>
        <p:xfrm>
          <a:off x="268378" y="1397726"/>
          <a:ext cx="11655244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862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6690360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203960">
                  <a:extLst>
                    <a:ext uri="{9D8B030D-6E8A-4147-A177-3AD203B41FA5}">
                      <a16:colId xmlns="" xmlns:a16="http://schemas.microsoft.com/office/drawing/2014/main" val="2725678865"/>
                    </a:ext>
                  </a:extLst>
                </a:gridCol>
                <a:gridCol w="3252062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Menyampai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sebagaimana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merangkumi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berikut</a:t>
                      </a:r>
                      <a:r>
                        <a:rPr lang="en-MY" dirty="0"/>
                        <a:t>: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Mentafsir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ii)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iii) </a:t>
                      </a:r>
                      <a:r>
                        <a:rPr lang="en-MY" dirty="0" err="1"/>
                        <a:t>Menyediakan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iv) </a:t>
                      </a:r>
                      <a:r>
                        <a:rPr lang="en-MY" dirty="0" err="1"/>
                        <a:t>Menyampaikan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teori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amali</a:t>
                      </a:r>
                      <a:r>
                        <a:rPr lang="en-MY" dirty="0"/>
                        <a:t>).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v)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penilaian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prestasi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  <a:p>
                      <a:pPr marL="400050" indent="-400050">
                        <a:buFont typeface="+mj-lt"/>
                        <a:buAutoNum type="alphaLcPeriod"/>
                      </a:pP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16 jam </a:t>
                      </a:r>
                      <a:r>
                        <a:rPr lang="en-MY" dirty="0" err="1"/>
                        <a:t>seminggu</a:t>
                      </a:r>
                      <a:endParaRPr lang="en-MY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Jumlah</a:t>
                      </a:r>
                      <a:r>
                        <a:rPr lang="en-US" dirty="0"/>
                        <a:t> jam </a:t>
                      </a:r>
                      <a:r>
                        <a:rPr lang="en-US" dirty="0" err="1"/>
                        <a:t>mengajar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seminggu</a:t>
                      </a:r>
                      <a:r>
                        <a:rPr lang="en-US" dirty="0"/>
                        <a:t> 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/>
                        <a:t>2. </a:t>
                      </a: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kursus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terlibat</a:t>
                      </a:r>
                      <a:r>
                        <a:rPr lang="en-US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483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977708"/>
              </p:ext>
            </p:extLst>
          </p:nvPr>
        </p:nvGraphicFramePr>
        <p:xfrm>
          <a:off x="268378" y="1397726"/>
          <a:ext cx="11655244" cy="445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: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.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Memantau perancangan program kejurulatihan dan pementoran sebanyak dua kali setahun.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Bilangan menti: dua hingga lima PPPT.  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Tarikh </a:t>
                      </a:r>
                      <a:r>
                        <a:rPr lang="en-MY" dirty="0" err="1"/>
                        <a:t>pemantauan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 err="1"/>
                        <a:t>Senarai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menti</a:t>
                      </a:r>
                      <a:r>
                        <a:rPr lang="en-MY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3.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4.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6859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031524"/>
              </p:ext>
            </p:extLst>
          </p:nvPr>
        </p:nvGraphicFramePr>
        <p:xfrm>
          <a:off x="268378" y="1397726"/>
          <a:ext cx="11655244" cy="503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selaku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Pensyarah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Rujukan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pengkhususan</a:t>
                      </a:r>
                      <a:r>
                        <a:rPr lang="en-MY" dirty="0"/>
                        <a:t>. (</a:t>
                      </a:r>
                      <a:r>
                        <a:rPr lang="en-MY" dirty="0" err="1"/>
                        <a:t>sekiranya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Memenuhi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kriteria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2052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6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tempoh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dihasilkan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270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0740744"/>
              </p:ext>
            </p:extLst>
          </p:nvPr>
        </p:nvGraphicFramePr>
        <p:xfrm>
          <a:off x="268378" y="1397726"/>
          <a:ext cx="11655244" cy="418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 startAt="7"/>
                      </a:pP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: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panel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.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penyeliaan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Nama program </a:t>
                      </a:r>
                      <a:r>
                        <a:rPr lang="en-MY" dirty="0" err="1"/>
                        <a:t>penyeliaan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dirancang</a:t>
                      </a:r>
                      <a:r>
                        <a:rPr lang="en-MY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 err="1"/>
                        <a:t>Senarai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penyeliaan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diselia</a:t>
                      </a:r>
                      <a:r>
                        <a:rPr lang="en-MY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9220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9957135"/>
              </p:ext>
            </p:extLst>
          </p:nvPr>
        </p:nvGraphicFramePr>
        <p:xfrm>
          <a:off x="268378" y="1397726"/>
          <a:ext cx="11655244" cy="39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Pakar dalam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91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8"/>
                      </a:pP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: 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  <a:p>
                      <a:pPr marL="857250" lvl="1" indent="-400050">
                        <a:buFont typeface="+mj-lt"/>
                        <a:buAutoNum type="romanLcParenR"/>
                      </a:pPr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panel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sebanyak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kali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 </a:t>
                      </a:r>
                    </a:p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 </a:t>
                      </a: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: 10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Tarikh </a:t>
                      </a:r>
                      <a:r>
                        <a:rPr lang="en-MY" dirty="0" err="1"/>
                        <a:t>pemantauan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kelas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terlibat</a:t>
                      </a:r>
                      <a:r>
                        <a:rPr lang="en-MY" dirty="0"/>
                        <a:t> 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029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260870"/>
              </p:ext>
            </p:extLst>
          </p:nvPr>
        </p:nvGraphicFramePr>
        <p:xfrm>
          <a:off x="268378" y="1397726"/>
          <a:ext cx="11655244" cy="42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penggerak</a:t>
                      </a:r>
                      <a:r>
                        <a:rPr lang="en-MY" dirty="0"/>
                        <a:t> k–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91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Mempertingkatkan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kegiatan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Peningkatan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1, </a:t>
                      </a: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2. </a:t>
                      </a: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3. </a:t>
                      </a: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BF4524E-7C68-4913-A62C-7BD7BB604B57}"/>
              </a:ext>
            </a:extLst>
          </p:cNvPr>
          <p:cNvSpPr/>
          <p:nvPr/>
        </p:nvSpPr>
        <p:spPr>
          <a:xfrm>
            <a:off x="268377" y="5826033"/>
            <a:ext cx="1135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K-Komuniti (Knowledge based community) kumpulan yang menggunakan pengetahuan, menggemblengkan idea dan memanfaatkan teknologi dalam melaksanakan tugas dan tanggungjawab.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021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716366"/>
              </p:ext>
            </p:extLst>
          </p:nvPr>
        </p:nvGraphicFramePr>
        <p:xfrm>
          <a:off x="268378" y="1397726"/>
          <a:ext cx="11655244" cy="42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penggerak</a:t>
                      </a:r>
                      <a:r>
                        <a:rPr lang="en-MY" dirty="0"/>
                        <a:t> k–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91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sektor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swasta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ii)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perundingan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&amp;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. </a:t>
                      </a:r>
                      <a:r>
                        <a:rPr lang="en-MY" dirty="0" err="1"/>
                        <a:t>Pakar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metodologi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pedagogi</a:t>
                      </a:r>
                      <a:r>
                        <a:rPr lang="en-MY" dirty="0"/>
                        <a:t> (master trainer)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masing‐masing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hala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luar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sektor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swasta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terlibat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BF4524E-7C68-4913-A62C-7BD7BB604B57}"/>
              </a:ext>
            </a:extLst>
          </p:cNvPr>
          <p:cNvSpPr/>
          <p:nvPr/>
        </p:nvSpPr>
        <p:spPr>
          <a:xfrm>
            <a:off x="268377" y="5826033"/>
            <a:ext cx="1135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K-Komuniti (Knowledge based community) kumpulan yang menggunakan pengetahuan, menggemblengkan idea dan memanfaatkan teknologi dalam melaksanakan tugas dan tanggungjawab.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054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979731"/>
              </p:ext>
            </p:extLst>
          </p:nvPr>
        </p:nvGraphicFramePr>
        <p:xfrm>
          <a:off x="268378" y="1397726"/>
          <a:ext cx="11655244" cy="521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260273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5637">
                <a:tc>
                  <a:txBody>
                    <a:bodyPr/>
                    <a:lstStyle/>
                    <a:p>
                      <a:r>
                        <a:rPr lang="en-MY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Menyelaras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2700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Menulis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menerbitkan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tempat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986047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182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02712"/>
              </p:ext>
            </p:extLst>
          </p:nvPr>
        </p:nvGraphicFramePr>
        <p:xfrm>
          <a:off x="268378" y="1397726"/>
          <a:ext cx="11655244" cy="374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260273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5637">
                <a:tc>
                  <a:txBody>
                    <a:bodyPr/>
                    <a:lstStyle/>
                    <a:p>
                      <a:r>
                        <a:rPr lang="en-MY" dirty="0"/>
                        <a:t>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73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Membentangkan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seminar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persidangan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kebangsaan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antarabangsa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sebagai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/>
                        <a:t>Nama seminar/ </a:t>
                      </a:r>
                      <a:r>
                        <a:rPr lang="en-MY" dirty="0" err="1"/>
                        <a:t>persidangan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190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941520"/>
              </p:ext>
            </p:extLst>
          </p:nvPr>
        </p:nvGraphicFramePr>
        <p:xfrm>
          <a:off x="268378" y="1397726"/>
          <a:ext cx="11655244" cy="401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260273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5637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73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menilai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732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097488"/>
              </p:ext>
            </p:extLst>
          </p:nvPr>
        </p:nvGraphicFramePr>
        <p:xfrm>
          <a:off x="268378" y="1397726"/>
          <a:ext cx="11655244" cy="401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260273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5637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73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fi-FI" dirty="0"/>
                        <a:t>Melaksanakan operasi pengurusan sumber manusia peringkat institusi.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fi-FI" dirty="0"/>
                        <a:t>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991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812032"/>
              </p:ext>
            </p:extLst>
          </p:nvPr>
        </p:nvGraphicFramePr>
        <p:xfrm>
          <a:off x="268378" y="1397726"/>
          <a:ext cx="11655244" cy="401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260273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5637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Mengetuai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736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ehwal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kewangan</a:t>
                      </a:r>
                      <a:r>
                        <a:rPr lang="en-MY" dirty="0"/>
                        <a:t>, dana, ICT dan </a:t>
                      </a:r>
                      <a:r>
                        <a:rPr lang="en-MY" dirty="0" err="1"/>
                        <a:t>aset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Menepati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293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381000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DH55/54, DH51/52)</a:t>
            </a:r>
            <a:endParaRPr lang="en-MY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B8CBA366-EA76-4573-8D93-C25C9BED3B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069666"/>
              </p:ext>
            </p:extLst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="" xmlns:a16="http://schemas.microsoft.com/office/drawing/2014/main" id="{DDBF5C55-C80E-4D2F-BC6A-C4BFBB4E1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095156"/>
              </p:ext>
            </p:extLst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5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2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7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46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5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1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7EB10-B3B4-4568-9424-F7F8876A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12407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 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42C59E-DA6C-411A-95E0-837D7A8E6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135" y="3324225"/>
            <a:ext cx="9136770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4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</a:t>
            </a:r>
            <a:endParaRPr lang="en-MY" sz="4800" dirty="0"/>
          </a:p>
        </p:txBody>
      </p:sp>
    </p:spTree>
    <p:extLst>
      <p:ext uri="{BB962C8B-B14F-4D97-AF65-F5344CB8AC3E}">
        <p14:creationId xmlns:p14="http://schemas.microsoft.com/office/powerpoint/2010/main" val="21102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1C015E-2B6B-4186-AA19-D3C2878D41E9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6c05727-aa75-4e4a-9b5f-8a80a1165891"/>
    <ds:schemaRef ds:uri="http://www.w3.org/XML/1998/namespace"/>
    <ds:schemaRef ds:uri="http://schemas.microsoft.com/office/2006/documentManagement/type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Slate design</Template>
  <TotalTime>0</TotalTime>
  <Words>1460</Words>
  <Application>Microsoft Office PowerPoint</Application>
  <PresentationFormat>Widescreen</PresentationFormat>
  <Paragraphs>274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Bahnschrift Condensed</vt:lpstr>
      <vt:lpstr>Calibri</vt:lpstr>
      <vt:lpstr>Calisto MT</vt:lpstr>
      <vt:lpstr>Corbel</vt:lpstr>
      <vt:lpstr>Trebuchet MS</vt:lpstr>
      <vt:lpstr>Wingdings 2</vt:lpstr>
      <vt:lpstr>Slate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KATEGORI I - TENAGA PENGAJAR  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  <vt:lpstr>Kategori I - Tenaga Pengajar (Pensyarah Utama DH55/54, DH51/52)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2020-10-10T09:28:25Z</dcterms:created>
  <dcterms:modified xsi:type="dcterms:W3CDTF">2020-10-15T06:55:12Z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