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79" r:id="rId2"/>
    <p:sldId id="380" r:id="rId3"/>
    <p:sldId id="381" r:id="rId4"/>
    <p:sldId id="382" r:id="rId5"/>
    <p:sldId id="383" r:id="rId6"/>
    <p:sldId id="384" r:id="rId7"/>
    <p:sldId id="385" r:id="rId8"/>
    <p:sldId id="386" r:id="rId9"/>
    <p:sldId id="295" r:id="rId10"/>
    <p:sldId id="363" r:id="rId11"/>
    <p:sldId id="364" r:id="rId12"/>
    <p:sldId id="365" r:id="rId13"/>
    <p:sldId id="366" r:id="rId14"/>
    <p:sldId id="367" r:id="rId15"/>
    <p:sldId id="368" r:id="rId16"/>
    <p:sldId id="369" r:id="rId17"/>
    <p:sldId id="370" r:id="rId18"/>
    <p:sldId id="371" r:id="rId19"/>
    <p:sldId id="372" r:id="rId20"/>
    <p:sldId id="373" r:id="rId21"/>
    <p:sldId id="374" r:id="rId22"/>
    <p:sldId id="375" r:id="rId23"/>
    <p:sldId id="376" r:id="rId24"/>
    <p:sldId id="377" r:id="rId25"/>
    <p:sldId id="37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102" y="1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3" d="100"/>
        <a:sy n="73" d="100"/>
      </p:scale>
      <p:origin x="0" y="-1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13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7727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399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901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608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997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2894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631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10/15/2020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68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374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10/15/2020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8354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 smtClean="0"/>
              <a:pPr/>
              <a:t>10/15/2020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1069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94E20B4-B38C-431D-97FB-559753C4CD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 useBgFill="1">
        <p:nvSpPr>
          <p:cNvPr id="15" name="Freeform 5">
            <a:extLst>
              <a:ext uri="{FF2B5EF4-FFF2-40B4-BE49-F238E27FC236}">
                <a16:creationId xmlns:a16="http://schemas.microsoft.com/office/drawing/2014/main" xmlns="" id="{608EAA06-5488-416B-B2B2-E552130110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rot="5400000">
            <a:off x="2769538" y="445383"/>
            <a:ext cx="1995577" cy="7534653"/>
          </a:xfrm>
          <a:prstGeom prst="round2SameRect">
            <a:avLst>
              <a:gd name="adj1" fmla="val 9679"/>
              <a:gd name="adj2" fmla="val 400"/>
            </a:avLst>
          </a:prstGeom>
          <a:ln>
            <a:noFill/>
          </a:ln>
          <a:effectLst>
            <a:outerShdw blurRad="50800" dist="38100" dir="5400000" algn="tl" rotWithShape="0">
              <a:srgbClr val="000000">
                <a:alpha val="43000"/>
              </a:srgbClr>
            </a:outerShdw>
          </a:effectLst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76074B-C45A-40AF-9F6D-1348D176FE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835" y="3074023"/>
            <a:ext cx="9130240" cy="1138686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 dirty="0" err="1">
                <a:latin typeface="Bahnschrift Condensed" panose="020B0502040204020203" pitchFamily="34" charset="0"/>
              </a:rPr>
              <a:t>Skop</a:t>
            </a:r>
            <a:r>
              <a:rPr lang="en-US" sz="4400" b="1" dirty="0">
                <a:latin typeface="Bahnschrift Condensed" panose="020B0502040204020203" pitchFamily="34" charset="0"/>
              </a:rPr>
              <a:t> </a:t>
            </a:r>
            <a:r>
              <a:rPr lang="en-US" sz="4400" b="1" dirty="0" err="1">
                <a:latin typeface="Bahnschrift Condensed" panose="020B0502040204020203" pitchFamily="34" charset="0"/>
              </a:rPr>
              <a:t>Tugas</a:t>
            </a:r>
            <a:r>
              <a:rPr lang="en-US" sz="4400" b="1" dirty="0">
                <a:latin typeface="Bahnschrift Condensed" panose="020B0502040204020203" pitchFamily="34" charset="0"/>
              </a:rPr>
              <a:t> &amp; </a:t>
            </a:r>
            <a:r>
              <a:rPr lang="en-US" sz="4400" b="1" dirty="0" err="1">
                <a:latin typeface="Bahnschrift Condensed" panose="020B0502040204020203" pitchFamily="34" charset="0"/>
              </a:rPr>
              <a:t>Tanggungjawab</a:t>
            </a:r>
            <a:r>
              <a:rPr lang="en-US" sz="4400" b="1" dirty="0">
                <a:latin typeface="Bahnschrift Condensed" panose="020B0502040204020203" pitchFamily="34" charset="0"/>
              </a:rPr>
              <a:t> PPPT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C73FCE9-28D4-427E-BF96-E6B19E59E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9035" y="4444184"/>
            <a:ext cx="6436104" cy="534838"/>
          </a:xfrm>
        </p:spPr>
        <p:txBody>
          <a:bodyPr>
            <a:normAutofit/>
          </a:bodyPr>
          <a:lstStyle/>
          <a:p>
            <a:pPr algn="l"/>
            <a:r>
              <a:rPr lang="en-US" sz="1800" b="1" dirty="0" err="1">
                <a:solidFill>
                  <a:srgbClr val="FFFF00"/>
                </a:solidFill>
              </a:rPr>
              <a:t>Kamaludin</a:t>
            </a:r>
            <a:r>
              <a:rPr lang="en-US" sz="1800" b="1" dirty="0">
                <a:solidFill>
                  <a:srgbClr val="FFFF00"/>
                </a:solidFill>
              </a:rPr>
              <a:t> Bin </a:t>
            </a:r>
            <a:r>
              <a:rPr lang="en-US" sz="1800" b="1" dirty="0" err="1">
                <a:solidFill>
                  <a:srgbClr val="FFFF00"/>
                </a:solidFill>
              </a:rPr>
              <a:t>Daud</a:t>
            </a:r>
            <a:endParaRPr lang="en-US" sz="1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97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90244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Skop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Tugas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dan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Tanggungjawab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PPPT :</a:t>
            </a:r>
            <a:b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742950" indent="-742950">
              <a:buAutoNum type="alphaUcPeriod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 - </a:t>
            </a:r>
            <a:r>
              <a:rPr lang="sv-SE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endParaRPr lang="en-MY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Utama DH55/ 54 &amp; DH51/ 52  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</a:t>
            </a: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Kanan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DH47/ DH48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DH43/ 44 &amp; DH41/ 42 </a:t>
            </a:r>
          </a:p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MY" sz="44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Pensyarah</a:t>
            </a:r>
            <a:r>
              <a:rPr lang="en-MY" sz="44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DH33/ 34, DH31/ 32 &amp; DH29</a:t>
            </a:r>
            <a:endParaRPr lang="en-US" sz="44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60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9054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82C88720-AE88-4D77-9DA7-D0BCDF751504}"/>
              </a:ext>
            </a:extLst>
          </p:cNvPr>
          <p:cNvSpPr txBox="1">
            <a:spLocks/>
          </p:cNvSpPr>
          <p:nvPr/>
        </p:nvSpPr>
        <p:spPr>
          <a:xfrm>
            <a:off x="289560" y="624840"/>
            <a:ext cx="11612880" cy="550164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C.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III -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7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7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endParaRPr kumimoji="0" lang="en-MY" sz="7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Sokongan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 </a:t>
            </a:r>
          </a:p>
          <a:p>
            <a:pPr marL="571500" marR="0" lvl="0" indent="-57150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Hal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Ehwal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Pelajar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Pengambilan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Peperiksaan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Perhubungan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Industri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Latihan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dan Pendidikan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Lanjutan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,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Pegawai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52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Kualiti</a:t>
            </a:r>
            <a:r>
              <a:rPr kumimoji="0" lang="en-MY" sz="52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DH41/42</a:t>
            </a:r>
            <a:endParaRPr kumimoji="0" lang="en-US" sz="52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39630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BB01F0-9075-4CCE-83EB-696790C94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130" y="396240"/>
            <a:ext cx="9146383" cy="1371600"/>
          </a:xfrm>
        </p:spPr>
        <p:txBody>
          <a:bodyPr/>
          <a:lstStyle/>
          <a:p>
            <a:r>
              <a:rPr lang="en-MY" dirty="0"/>
              <a:t>PENGENALAN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01DD3FF-343D-4E49-BA72-339752DC2E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40" y="1904999"/>
            <a:ext cx="10850880" cy="4114801"/>
          </a:xfrm>
        </p:spPr>
        <p:txBody>
          <a:bodyPr>
            <a:noAutofit/>
          </a:bodyPr>
          <a:lstStyle/>
          <a:p>
            <a:pPr algn="just"/>
            <a:r>
              <a:rPr lang="en-MY" sz="3200" dirty="0" err="1"/>
              <a:t>Skop</a:t>
            </a:r>
            <a:r>
              <a:rPr lang="en-MY" sz="3200" dirty="0"/>
              <a:t>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utama</a:t>
            </a:r>
            <a:r>
              <a:rPr lang="en-MY" sz="3200" dirty="0"/>
              <a:t> dan </a:t>
            </a:r>
            <a:r>
              <a:rPr lang="en-MY" sz="3200" dirty="0" err="1"/>
              <a:t>tanggungjawab</a:t>
            </a:r>
            <a:r>
              <a:rPr lang="en-MY" sz="3200" dirty="0"/>
              <a:t> PPPT </a:t>
            </a:r>
            <a:r>
              <a:rPr lang="en-MY" sz="3200" dirty="0" err="1"/>
              <a:t>merupakan</a:t>
            </a:r>
            <a:r>
              <a:rPr lang="en-MY" sz="3200" dirty="0"/>
              <a:t> </a:t>
            </a:r>
            <a:r>
              <a:rPr lang="en-MY" sz="3200" dirty="0" err="1"/>
              <a:t>indikator</a:t>
            </a:r>
            <a:r>
              <a:rPr lang="en-MY" sz="3200" dirty="0"/>
              <a:t> </a:t>
            </a:r>
            <a:r>
              <a:rPr lang="en-MY" sz="3200" dirty="0" err="1"/>
              <a:t>prestasi</a:t>
            </a:r>
            <a:r>
              <a:rPr lang="en-MY" sz="3200" dirty="0"/>
              <a:t>    yang </a:t>
            </a:r>
            <a:r>
              <a:rPr lang="en-MY" sz="3200" dirty="0" err="1"/>
              <a:t>perlu</a:t>
            </a:r>
            <a:r>
              <a:rPr lang="en-MY" sz="3200" dirty="0"/>
              <a:t> </a:t>
            </a:r>
            <a:r>
              <a:rPr lang="en-MY" sz="3200" dirty="0" err="1"/>
              <a:t>dicapai</a:t>
            </a:r>
            <a:r>
              <a:rPr lang="en-MY" sz="3200" dirty="0"/>
              <a:t> oleh </a:t>
            </a:r>
            <a:r>
              <a:rPr lang="en-MY" sz="3200" dirty="0" err="1"/>
              <a:t>setiap</a:t>
            </a:r>
            <a:r>
              <a:rPr lang="en-MY" sz="3200" dirty="0"/>
              <a:t> PPPT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meningkatkan</a:t>
            </a:r>
            <a:r>
              <a:rPr lang="en-MY" sz="3200" dirty="0"/>
              <a:t> </a:t>
            </a:r>
            <a:r>
              <a:rPr lang="en-MY" sz="3200" dirty="0" err="1"/>
              <a:t>keberkesanan</a:t>
            </a:r>
            <a:r>
              <a:rPr lang="en-MY" sz="3200" dirty="0"/>
              <a:t> </a:t>
            </a:r>
            <a:r>
              <a:rPr lang="en-MY" sz="3200" dirty="0" err="1"/>
              <a:t>sistem</a:t>
            </a:r>
            <a:r>
              <a:rPr lang="en-MY" sz="3200" dirty="0"/>
              <a:t> </a:t>
            </a:r>
            <a:r>
              <a:rPr lang="en-MY" sz="3200" dirty="0" err="1"/>
              <a:t>penyampaian</a:t>
            </a:r>
            <a:r>
              <a:rPr lang="en-MY" sz="3200" dirty="0"/>
              <a:t> </a:t>
            </a:r>
            <a:r>
              <a:rPr lang="en-MY" sz="3200" dirty="0" err="1"/>
              <a:t>organisasi</a:t>
            </a:r>
            <a:endParaRPr lang="en-MY" sz="3200" dirty="0"/>
          </a:p>
          <a:p>
            <a:pPr algn="just"/>
            <a:r>
              <a:rPr lang="en-MY" sz="3200" dirty="0" err="1"/>
              <a:t>skop</a:t>
            </a:r>
            <a:r>
              <a:rPr lang="en-MY" sz="3200" dirty="0"/>
              <a:t> dan </a:t>
            </a:r>
            <a:r>
              <a:rPr lang="en-MY" sz="3200" dirty="0" err="1"/>
              <a:t>tugas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dalam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kategori</a:t>
            </a:r>
            <a:r>
              <a:rPr lang="en-MY" sz="3200" dirty="0"/>
              <a:t> </a:t>
            </a:r>
            <a:r>
              <a:rPr lang="en-MY" sz="3200" dirty="0" err="1"/>
              <a:t>diperhalusi</a:t>
            </a:r>
            <a:r>
              <a:rPr lang="en-MY" sz="3200" dirty="0"/>
              <a:t> dan </a:t>
            </a:r>
            <a:r>
              <a:rPr lang="en-MY" sz="3200" dirty="0" err="1"/>
              <a:t>diperincikan</a:t>
            </a:r>
            <a:r>
              <a:rPr lang="en-MY" sz="3200" dirty="0"/>
              <a:t> </a:t>
            </a:r>
            <a:r>
              <a:rPr lang="en-MY" sz="3200" dirty="0" err="1"/>
              <a:t>daripada</a:t>
            </a:r>
            <a:r>
              <a:rPr lang="en-MY" sz="3200" dirty="0"/>
              <a:t> </a:t>
            </a:r>
            <a:r>
              <a:rPr lang="en-MY" sz="3200" dirty="0" err="1"/>
              <a:t>sudut</a:t>
            </a:r>
            <a:r>
              <a:rPr lang="en-MY" sz="3200" dirty="0"/>
              <a:t> </a:t>
            </a:r>
            <a:r>
              <a:rPr lang="en-MY" sz="3200" dirty="0" err="1"/>
              <a:t>kriteria</a:t>
            </a:r>
            <a:r>
              <a:rPr lang="en-MY" sz="3200" dirty="0"/>
              <a:t> </a:t>
            </a:r>
            <a:r>
              <a:rPr lang="en-MY" sz="3200" dirty="0" err="1"/>
              <a:t>kecemerlangan</a:t>
            </a:r>
            <a:r>
              <a:rPr lang="en-MY" sz="3200" dirty="0"/>
              <a:t>.</a:t>
            </a:r>
          </a:p>
          <a:p>
            <a:pPr algn="just"/>
            <a:r>
              <a:rPr lang="en-MY" sz="3200" dirty="0" err="1"/>
              <a:t>prestasi</a:t>
            </a:r>
            <a:r>
              <a:rPr lang="en-MY" sz="3200" dirty="0"/>
              <a:t> </a:t>
            </a:r>
            <a:r>
              <a:rPr lang="en-MY" sz="3200" dirty="0" err="1"/>
              <a:t>setiap</a:t>
            </a:r>
            <a:r>
              <a:rPr lang="en-MY" sz="3200" dirty="0"/>
              <a:t> </a:t>
            </a:r>
            <a:r>
              <a:rPr lang="en-MY" sz="3200" dirty="0" err="1"/>
              <a:t>pegawai</a:t>
            </a:r>
            <a:r>
              <a:rPr lang="en-MY" sz="3200" dirty="0"/>
              <a:t> </a:t>
            </a:r>
            <a:r>
              <a:rPr lang="en-MY" sz="3200" dirty="0" err="1"/>
              <a:t>dapat</a:t>
            </a:r>
            <a:r>
              <a:rPr lang="en-MY" sz="3200" dirty="0"/>
              <a:t> </a:t>
            </a:r>
            <a:r>
              <a:rPr lang="en-MY" sz="3200" dirty="0" err="1"/>
              <a:t>dinilai</a:t>
            </a:r>
            <a:r>
              <a:rPr lang="en-MY" sz="3200" dirty="0"/>
              <a:t> </a:t>
            </a:r>
            <a:r>
              <a:rPr lang="en-MY" sz="3200" dirty="0" err="1"/>
              <a:t>dengan</a:t>
            </a:r>
            <a:r>
              <a:rPr lang="en-MY" sz="3200" dirty="0"/>
              <a:t> </a:t>
            </a:r>
            <a:r>
              <a:rPr lang="en-MY" sz="3200" dirty="0" err="1"/>
              <a:t>saksama</a:t>
            </a:r>
            <a:r>
              <a:rPr lang="en-MY" sz="3200" dirty="0"/>
              <a:t> </a:t>
            </a:r>
            <a:r>
              <a:rPr lang="en-MY" sz="3200" dirty="0" err="1"/>
              <a:t>supaya</a:t>
            </a:r>
            <a:r>
              <a:rPr lang="en-MY" sz="3200" dirty="0"/>
              <a:t> </a:t>
            </a:r>
            <a:r>
              <a:rPr lang="en-MY" sz="3200" dirty="0" err="1"/>
              <a:t>mereka</a:t>
            </a:r>
            <a:r>
              <a:rPr lang="en-MY" sz="3200" dirty="0"/>
              <a:t> </a:t>
            </a:r>
            <a:r>
              <a:rPr lang="en-MY" sz="3200" dirty="0" err="1"/>
              <a:t>mempunyai</a:t>
            </a:r>
            <a:r>
              <a:rPr lang="en-MY" sz="3200" dirty="0"/>
              <a:t> </a:t>
            </a:r>
            <a:r>
              <a:rPr lang="en-MY" sz="3200" dirty="0" err="1"/>
              <a:t>peluang</a:t>
            </a:r>
            <a:r>
              <a:rPr lang="en-MY" sz="3200" dirty="0"/>
              <a:t> yang </a:t>
            </a:r>
            <a:r>
              <a:rPr lang="en-MY" sz="3200" dirty="0" err="1"/>
              <a:t>sama</a:t>
            </a:r>
            <a:r>
              <a:rPr lang="en-MY" sz="3200" dirty="0"/>
              <a:t> </a:t>
            </a:r>
            <a:r>
              <a:rPr lang="en-MY" sz="3200" dirty="0" err="1"/>
              <a:t>untuk</a:t>
            </a:r>
            <a:r>
              <a:rPr lang="en-MY" sz="3200" dirty="0"/>
              <a:t> </a:t>
            </a:r>
            <a:r>
              <a:rPr lang="en-MY" sz="3200" dirty="0" err="1"/>
              <a:t>pertimbangan</a:t>
            </a:r>
            <a:r>
              <a:rPr lang="en-MY" sz="3200" dirty="0"/>
              <a:t> </a:t>
            </a:r>
            <a:r>
              <a:rPr lang="en-MY" sz="3200" dirty="0" err="1"/>
              <a:t>kenaikan</a:t>
            </a:r>
            <a:r>
              <a:rPr lang="en-MY" sz="3200" dirty="0"/>
              <a:t> </a:t>
            </a:r>
            <a:r>
              <a:rPr lang="en-MY" sz="3200" dirty="0" err="1"/>
              <a:t>pangkat</a:t>
            </a:r>
            <a:r>
              <a:rPr lang="en-MY" sz="3200" dirty="0"/>
              <a:t>.  </a:t>
            </a:r>
          </a:p>
        </p:txBody>
      </p:sp>
    </p:spTree>
    <p:extLst>
      <p:ext uri="{BB962C8B-B14F-4D97-AF65-F5344CB8AC3E}">
        <p14:creationId xmlns:p14="http://schemas.microsoft.com/office/powerpoint/2010/main" val="185409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8715B6-ACD0-4394-A6F6-1DA314A61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08" y="695325"/>
            <a:ext cx="9146383" cy="1371600"/>
          </a:xfrm>
        </p:spPr>
        <p:txBody>
          <a:bodyPr/>
          <a:lstStyle/>
          <a:p>
            <a:r>
              <a:rPr lang="en-MY" dirty="0"/>
              <a:t>TUGAS PROFESIONAL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40FB387-5FC4-405D-9613-2C6D7C5859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110" y="2333625"/>
            <a:ext cx="9136770" cy="2962276"/>
          </a:xfrm>
        </p:spPr>
        <p:txBody>
          <a:bodyPr>
            <a:normAutofit/>
          </a:bodyPr>
          <a:lstStyle/>
          <a:p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profesional</a:t>
            </a:r>
            <a:r>
              <a:rPr lang="en-MY" sz="4000" dirty="0"/>
              <a:t> </a:t>
            </a:r>
            <a:r>
              <a:rPr lang="en-MY" sz="4000" dirty="0" err="1"/>
              <a:t>pensyarah</a:t>
            </a:r>
            <a:r>
              <a:rPr lang="en-MY" sz="4000" dirty="0"/>
              <a:t> </a:t>
            </a:r>
            <a:r>
              <a:rPr lang="en-MY" sz="4000" dirty="0" err="1"/>
              <a:t>terbahagi</a:t>
            </a:r>
            <a:r>
              <a:rPr lang="en-MY" sz="4000" dirty="0"/>
              <a:t> </a:t>
            </a:r>
            <a:r>
              <a:rPr lang="en-MY" sz="4000" dirty="0" err="1"/>
              <a:t>kepada</a:t>
            </a:r>
            <a:r>
              <a:rPr lang="en-MY" sz="4000" dirty="0"/>
              <a:t>;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hakiki</a:t>
            </a:r>
            <a:r>
              <a:rPr lang="en-MY" sz="4000" dirty="0"/>
              <a:t>, dan </a:t>
            </a:r>
          </a:p>
          <a:p>
            <a:pPr marL="696912" lvl="1" indent="-457200">
              <a:buFont typeface="+mj-lt"/>
              <a:buAutoNum type="arabicPeriod"/>
            </a:pPr>
            <a:r>
              <a:rPr lang="en-MY" sz="4000" dirty="0" err="1"/>
              <a:t>tugas</a:t>
            </a:r>
            <a:r>
              <a:rPr lang="en-MY" sz="4000" dirty="0"/>
              <a:t> </a:t>
            </a:r>
            <a:r>
              <a:rPr lang="en-MY" sz="4000" dirty="0" err="1"/>
              <a:t>kecemerlangan</a:t>
            </a:r>
            <a:r>
              <a:rPr lang="en-MY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786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DFA58F-194F-463C-BB19-627D1FE08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79248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1C78EE9-6E76-4643-8992-BDE7D8DFF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295399"/>
            <a:ext cx="9922430" cy="5181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hakiki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pendidikan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 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Mengajar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menyampaikan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menurunkan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mengasah</a:t>
            </a:r>
            <a:r>
              <a:rPr lang="en-MY" dirty="0"/>
              <a:t>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menerapkan</a:t>
            </a:r>
            <a:r>
              <a:rPr lang="en-MY" dirty="0"/>
              <a:t>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Membimbing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membentuk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, </a:t>
            </a:r>
            <a:r>
              <a:rPr lang="en-MY" dirty="0" err="1"/>
              <a:t>mengembangkan</a:t>
            </a:r>
            <a:r>
              <a:rPr lang="en-MY" dirty="0"/>
              <a:t> </a:t>
            </a:r>
            <a:r>
              <a:rPr lang="en-MY" dirty="0" err="1"/>
              <a:t>kecintaan</a:t>
            </a:r>
            <a:r>
              <a:rPr lang="en-MY" dirty="0"/>
              <a:t> </a:t>
            </a:r>
            <a:r>
              <a:rPr lang="en-MY" dirty="0" err="1"/>
              <a:t>kepada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 dan </a:t>
            </a:r>
            <a:r>
              <a:rPr lang="en-MY" dirty="0" err="1"/>
              <a:t>pengetahuan</a:t>
            </a:r>
            <a:r>
              <a:rPr lang="en-MY" dirty="0"/>
              <a:t>,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bantuan</a:t>
            </a:r>
            <a:r>
              <a:rPr lang="en-MY" dirty="0"/>
              <a:t> </a:t>
            </a:r>
            <a:r>
              <a:rPr lang="en-MY" dirty="0" err="1"/>
              <a:t>akademik</a:t>
            </a:r>
            <a:r>
              <a:rPr lang="en-MY" dirty="0"/>
              <a:t> dan </a:t>
            </a:r>
            <a:r>
              <a:rPr lang="en-MY" dirty="0" err="1"/>
              <a:t>memotivasi</a:t>
            </a:r>
            <a:r>
              <a:rPr lang="en-MY" dirty="0"/>
              <a:t> </a:t>
            </a:r>
            <a:r>
              <a:rPr lang="en-MY" dirty="0" err="1"/>
              <a:t>ke</a:t>
            </a:r>
            <a:r>
              <a:rPr lang="en-MY" dirty="0"/>
              <a:t> </a:t>
            </a:r>
            <a:r>
              <a:rPr lang="en-MY" dirty="0" err="1"/>
              <a:t>arah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Mentaksir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mengukur</a:t>
            </a:r>
            <a:r>
              <a:rPr lang="en-MY" dirty="0"/>
              <a:t> </a:t>
            </a:r>
            <a:r>
              <a:rPr lang="en-MY" dirty="0" err="1"/>
              <a:t>tahap</a:t>
            </a:r>
            <a:r>
              <a:rPr lang="en-MY" dirty="0"/>
              <a:t> </a:t>
            </a:r>
            <a:r>
              <a:rPr lang="en-MY" dirty="0" err="1"/>
              <a:t>penguasaan</a:t>
            </a:r>
            <a:r>
              <a:rPr lang="en-MY" dirty="0"/>
              <a:t> </a:t>
            </a:r>
            <a:r>
              <a:rPr lang="en-MY" dirty="0" err="1"/>
              <a:t>ilmu</a:t>
            </a:r>
            <a:r>
              <a:rPr lang="en-MY" dirty="0"/>
              <a:t>,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kebijaksanaan</a:t>
            </a:r>
            <a:r>
              <a:rPr lang="en-MY" dirty="0"/>
              <a:t> dan </a:t>
            </a:r>
            <a:r>
              <a:rPr lang="en-MY" dirty="0" err="1"/>
              <a:t>nilai</a:t>
            </a:r>
            <a:r>
              <a:rPr lang="en-MY" dirty="0"/>
              <a:t> </a:t>
            </a:r>
            <a:r>
              <a:rPr lang="en-MY" dirty="0" err="1"/>
              <a:t>murni</a:t>
            </a:r>
            <a:r>
              <a:rPr lang="en-MY" dirty="0"/>
              <a:t> </a:t>
            </a:r>
            <a:r>
              <a:rPr lang="en-MY" dirty="0" err="1"/>
              <a:t>pelajar</a:t>
            </a:r>
            <a:r>
              <a:rPr lang="en-MY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Meneladani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mempamerkan</a:t>
            </a:r>
            <a:r>
              <a:rPr lang="en-MY" dirty="0"/>
              <a:t> </a:t>
            </a:r>
            <a:r>
              <a:rPr lang="en-MY" dirty="0" err="1"/>
              <a:t>sahsiah</a:t>
            </a:r>
            <a:r>
              <a:rPr lang="en-MY" dirty="0"/>
              <a:t> dan </a:t>
            </a:r>
            <a:r>
              <a:rPr lang="en-MY" dirty="0" err="1"/>
              <a:t>tingkah</a:t>
            </a:r>
            <a:r>
              <a:rPr lang="en-MY" dirty="0"/>
              <a:t> </a:t>
            </a:r>
            <a:r>
              <a:rPr lang="en-MY" dirty="0" err="1"/>
              <a:t>laku</a:t>
            </a:r>
            <a:r>
              <a:rPr lang="en-MY" dirty="0"/>
              <a:t> </a:t>
            </a:r>
            <a:r>
              <a:rPr lang="en-MY" dirty="0" err="1"/>
              <a:t>bertatasusila</a:t>
            </a:r>
            <a:r>
              <a:rPr lang="en-MY" dirty="0"/>
              <a:t> </a:t>
            </a:r>
            <a:r>
              <a:rPr lang="en-MY" dirty="0" err="1"/>
              <a:t>serta</a:t>
            </a:r>
            <a:r>
              <a:rPr lang="en-MY" dirty="0"/>
              <a:t> </a:t>
            </a:r>
            <a:r>
              <a:rPr lang="en-MY" dirty="0" err="1"/>
              <a:t>mempraktikkan</a:t>
            </a:r>
            <a:r>
              <a:rPr lang="en-MY" dirty="0"/>
              <a:t> </a:t>
            </a:r>
            <a:r>
              <a:rPr lang="en-MY" dirty="0" err="1"/>
              <a:t>cara</a:t>
            </a:r>
            <a:r>
              <a:rPr lang="en-MY" dirty="0"/>
              <a:t> </a:t>
            </a:r>
            <a:r>
              <a:rPr lang="en-MY" dirty="0" err="1"/>
              <a:t>hidup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 </a:t>
            </a:r>
            <a:r>
              <a:rPr lang="en-MY" dirty="0" err="1"/>
              <a:t>untuk</a:t>
            </a:r>
            <a:r>
              <a:rPr lang="en-MY" dirty="0"/>
              <a:t> </a:t>
            </a:r>
            <a:r>
              <a:rPr lang="en-MY" dirty="0" err="1"/>
              <a:t>dicontohi</a:t>
            </a:r>
            <a:r>
              <a:rPr lang="en-MY" dirty="0"/>
              <a:t> oleh </a:t>
            </a:r>
            <a:r>
              <a:rPr lang="en-MY" dirty="0" err="1"/>
              <a:t>pelajar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739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543DCF-31E4-4E17-B8D4-1AC812A13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85800"/>
          </a:xfrm>
        </p:spPr>
        <p:txBody>
          <a:bodyPr/>
          <a:lstStyle/>
          <a:p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198699C-EE09-4717-8DB1-5E3AD9FB7C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810" y="1325881"/>
            <a:ext cx="9861470" cy="50139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kecemerlangan</a:t>
            </a:r>
            <a:r>
              <a:rPr lang="en-MY" dirty="0"/>
              <a:t> </a:t>
            </a:r>
            <a:r>
              <a:rPr lang="en-MY" dirty="0" err="1"/>
              <a:t>pensyarah</a:t>
            </a:r>
            <a:r>
              <a:rPr lang="en-MY" dirty="0"/>
              <a:t> </a:t>
            </a:r>
            <a:r>
              <a:rPr lang="en-MY" dirty="0" err="1"/>
              <a:t>ialah</a:t>
            </a:r>
            <a:r>
              <a:rPr lang="en-MY" dirty="0"/>
              <a:t> </a:t>
            </a:r>
            <a:r>
              <a:rPr lang="en-MY" dirty="0" err="1"/>
              <a:t>pemajuan</a:t>
            </a:r>
            <a:r>
              <a:rPr lang="en-MY" dirty="0"/>
              <a:t> </a:t>
            </a:r>
            <a:r>
              <a:rPr lang="en-MY" dirty="0" err="1"/>
              <a:t>daya</a:t>
            </a:r>
            <a:r>
              <a:rPr lang="en-MY" dirty="0"/>
              <a:t> </a:t>
            </a:r>
            <a:r>
              <a:rPr lang="en-MY" dirty="0" err="1"/>
              <a:t>upaya</a:t>
            </a:r>
            <a:r>
              <a:rPr lang="en-MY" dirty="0"/>
              <a:t> </a:t>
            </a:r>
            <a:r>
              <a:rPr lang="en-MY" dirty="0" err="1"/>
              <a:t>profesional</a:t>
            </a:r>
            <a:r>
              <a:rPr lang="en-MY" dirty="0"/>
              <a:t>. </a:t>
            </a:r>
            <a:r>
              <a:rPr lang="en-MY" dirty="0" err="1"/>
              <a:t>Tugas</a:t>
            </a:r>
            <a:r>
              <a:rPr lang="en-MY" dirty="0"/>
              <a:t> </a:t>
            </a:r>
            <a:r>
              <a:rPr lang="en-MY" dirty="0" err="1"/>
              <a:t>ini</a:t>
            </a:r>
            <a:r>
              <a:rPr lang="en-MY" dirty="0"/>
              <a:t> </a:t>
            </a:r>
            <a:r>
              <a:rPr lang="en-MY" dirty="0" err="1"/>
              <a:t>dilaksanakan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kegiatan</a:t>
            </a:r>
            <a:r>
              <a:rPr lang="en-MY" dirty="0"/>
              <a:t> </a:t>
            </a:r>
            <a:r>
              <a:rPr lang="en-MY" dirty="0" err="1"/>
              <a:t>berikut</a:t>
            </a:r>
            <a:r>
              <a:rPr lang="en-MY" dirty="0"/>
              <a:t>: 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Mengaplikasi</a:t>
            </a:r>
            <a:r>
              <a:rPr lang="en-MY" dirty="0"/>
              <a:t> </a:t>
            </a:r>
            <a:r>
              <a:rPr lang="en-MY" dirty="0" err="1"/>
              <a:t>kepakaran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melakukan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, </a:t>
            </a:r>
            <a:r>
              <a:rPr lang="en-MY" dirty="0" err="1"/>
              <a:t>menatarkan</a:t>
            </a:r>
            <a:r>
              <a:rPr lang="en-MY" dirty="0"/>
              <a:t> </a:t>
            </a:r>
            <a:r>
              <a:rPr lang="en-MY" dirty="0" err="1"/>
              <a:t>hasil</a:t>
            </a:r>
            <a:r>
              <a:rPr lang="en-MY" dirty="0"/>
              <a:t> </a:t>
            </a:r>
            <a:r>
              <a:rPr lang="en-MY" dirty="0" err="1"/>
              <a:t>penyelidikan</a:t>
            </a:r>
            <a:r>
              <a:rPr lang="en-MY" dirty="0"/>
              <a:t> </a:t>
            </a:r>
            <a:r>
              <a:rPr lang="en-MY" dirty="0" err="1"/>
              <a:t>menerusi</a:t>
            </a:r>
            <a:r>
              <a:rPr lang="en-MY" dirty="0"/>
              <a:t> </a:t>
            </a:r>
            <a:r>
              <a:rPr lang="en-MY" dirty="0" err="1"/>
              <a:t>penulisan</a:t>
            </a:r>
            <a:r>
              <a:rPr lang="en-MY" dirty="0"/>
              <a:t> dan </a:t>
            </a:r>
            <a:r>
              <a:rPr lang="en-MY" dirty="0" err="1"/>
              <a:t>pembentangan</a:t>
            </a:r>
            <a:r>
              <a:rPr lang="en-MY" dirty="0"/>
              <a:t>, dan </a:t>
            </a:r>
            <a:r>
              <a:rPr lang="en-MY" dirty="0" err="1"/>
              <a:t>memberi</a:t>
            </a:r>
            <a:r>
              <a:rPr lang="en-MY" dirty="0"/>
              <a:t> </a:t>
            </a:r>
            <a:r>
              <a:rPr lang="en-MY" dirty="0" err="1"/>
              <a:t>perkhidmatan</a:t>
            </a:r>
            <a:r>
              <a:rPr lang="en-MY" dirty="0"/>
              <a:t> </a:t>
            </a:r>
            <a:r>
              <a:rPr lang="en-MY" dirty="0" err="1"/>
              <a:t>perundingan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Menyumbang</a:t>
            </a:r>
            <a:r>
              <a:rPr lang="en-MY" dirty="0"/>
              <a:t> </a:t>
            </a:r>
            <a:r>
              <a:rPr lang="en-MY" dirty="0" err="1"/>
              <a:t>kemahiran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melibatkan</a:t>
            </a:r>
            <a:r>
              <a:rPr lang="en-MY" dirty="0"/>
              <a:t> </a:t>
            </a:r>
            <a:r>
              <a:rPr lang="en-MY" dirty="0" err="1"/>
              <a:t>diri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  </a:t>
            </a:r>
            <a:r>
              <a:rPr lang="en-MY" dirty="0" err="1"/>
              <a:t>usaha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dan </a:t>
            </a:r>
            <a:r>
              <a:rPr lang="en-MY" dirty="0" err="1"/>
              <a:t>pengemaskinian</a:t>
            </a:r>
            <a:r>
              <a:rPr lang="en-MY" dirty="0"/>
              <a:t> </a:t>
            </a:r>
            <a:r>
              <a:rPr lang="en-MY" dirty="0" err="1"/>
              <a:t>kurikulum</a:t>
            </a:r>
            <a:r>
              <a:rPr lang="en-MY" dirty="0"/>
              <a:t>, </a:t>
            </a:r>
            <a:r>
              <a:rPr lang="en-MY" dirty="0" err="1"/>
              <a:t>mengambil</a:t>
            </a:r>
            <a:r>
              <a:rPr lang="en-MY" dirty="0"/>
              <a:t> </a:t>
            </a:r>
            <a:r>
              <a:rPr lang="en-MY" dirty="0" err="1"/>
              <a:t>bahagian</a:t>
            </a:r>
            <a:r>
              <a:rPr lang="en-MY" dirty="0"/>
              <a:t> </a:t>
            </a:r>
            <a:r>
              <a:rPr lang="en-MY" dirty="0" err="1"/>
              <a:t>dalam</a:t>
            </a:r>
            <a:r>
              <a:rPr lang="en-MY" dirty="0"/>
              <a:t> </a:t>
            </a:r>
            <a:r>
              <a:rPr lang="en-MY" dirty="0" err="1"/>
              <a:t>penyediaan</a:t>
            </a:r>
            <a:r>
              <a:rPr lang="en-MY" dirty="0"/>
              <a:t> </a:t>
            </a:r>
            <a:r>
              <a:rPr lang="en-MY" dirty="0" err="1"/>
              <a:t>bahan</a:t>
            </a:r>
            <a:r>
              <a:rPr lang="en-MY" dirty="0"/>
              <a:t> </a:t>
            </a:r>
            <a:r>
              <a:rPr lang="en-MY" dirty="0" err="1"/>
              <a:t>pengajaran</a:t>
            </a:r>
            <a:r>
              <a:rPr lang="en-MY" dirty="0"/>
              <a:t> dan </a:t>
            </a:r>
            <a:r>
              <a:rPr lang="en-MY" dirty="0" err="1"/>
              <a:t>instrumen</a:t>
            </a:r>
            <a:r>
              <a:rPr lang="en-MY" dirty="0"/>
              <a:t> </a:t>
            </a:r>
            <a:r>
              <a:rPr lang="en-MY" dirty="0" err="1"/>
              <a:t>pentaksiran</a:t>
            </a:r>
            <a:r>
              <a:rPr lang="en-MY" dirty="0"/>
              <a:t>, dan </a:t>
            </a:r>
            <a:r>
              <a:rPr lang="en-MY" dirty="0" err="1"/>
              <a:t>menyertai</a:t>
            </a:r>
            <a:r>
              <a:rPr lang="en-MY" dirty="0"/>
              <a:t> </a:t>
            </a:r>
            <a:r>
              <a:rPr lang="en-MY" dirty="0" err="1"/>
              <a:t>pasukan</a:t>
            </a:r>
            <a:r>
              <a:rPr lang="en-MY" dirty="0"/>
              <a:t> </a:t>
            </a:r>
            <a:r>
              <a:rPr lang="en-MY" dirty="0" err="1"/>
              <a:t>petugas</a:t>
            </a:r>
            <a:r>
              <a:rPr lang="en-MY" dirty="0"/>
              <a:t>, </a:t>
            </a:r>
            <a:r>
              <a:rPr lang="en-MY" dirty="0" err="1"/>
              <a:t>jawatankuasa</a:t>
            </a:r>
            <a:r>
              <a:rPr lang="en-MY" dirty="0"/>
              <a:t> dan </a:t>
            </a:r>
            <a:r>
              <a:rPr lang="en-MY" dirty="0" err="1"/>
              <a:t>aktiviti</a:t>
            </a:r>
            <a:r>
              <a:rPr lang="en-MY" dirty="0"/>
              <a:t> </a:t>
            </a:r>
            <a:r>
              <a:rPr lang="en-MY" dirty="0" err="1"/>
              <a:t>peringkat</a:t>
            </a:r>
            <a:r>
              <a:rPr lang="en-MY" dirty="0"/>
              <a:t> </a:t>
            </a:r>
            <a:r>
              <a:rPr lang="en-MY" dirty="0" err="1"/>
              <a:t>institusi</a:t>
            </a:r>
            <a:r>
              <a:rPr lang="en-MY" dirty="0"/>
              <a:t> dan </a:t>
            </a:r>
            <a:r>
              <a:rPr lang="en-MY" dirty="0" err="1"/>
              <a:t>ibu</a:t>
            </a:r>
            <a:r>
              <a:rPr lang="en-MY" dirty="0"/>
              <a:t> </a:t>
            </a:r>
            <a:r>
              <a:rPr lang="en-MY" dirty="0" err="1"/>
              <a:t>pejabat</a:t>
            </a:r>
            <a:r>
              <a:rPr lang="en-MY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MY" dirty="0" err="1"/>
              <a:t>Mewujudkan</a:t>
            </a:r>
            <a:r>
              <a:rPr lang="en-MY" dirty="0"/>
              <a:t> </a:t>
            </a:r>
            <a:r>
              <a:rPr lang="en-MY" dirty="0" err="1"/>
              <a:t>jaringan</a:t>
            </a:r>
            <a:r>
              <a:rPr lang="en-MY" dirty="0"/>
              <a:t>, </a:t>
            </a:r>
            <a:r>
              <a:rPr lang="en-MY" dirty="0" err="1"/>
              <a:t>iaitu</a:t>
            </a:r>
            <a:r>
              <a:rPr lang="en-MY" dirty="0"/>
              <a:t> </a:t>
            </a:r>
            <a:r>
              <a:rPr lang="en-MY" dirty="0" err="1"/>
              <a:t>membina</a:t>
            </a:r>
            <a:r>
              <a:rPr lang="en-MY" dirty="0"/>
              <a:t> </a:t>
            </a:r>
            <a:r>
              <a:rPr lang="en-MY" dirty="0" err="1"/>
              <a:t>hubungan</a:t>
            </a:r>
            <a:r>
              <a:rPr lang="en-MY" dirty="0"/>
              <a:t> </a:t>
            </a:r>
            <a:r>
              <a:rPr lang="en-MY" dirty="0" err="1"/>
              <a:t>dengan</a:t>
            </a:r>
            <a:r>
              <a:rPr lang="en-MY" dirty="0"/>
              <a:t> </a:t>
            </a:r>
            <a:r>
              <a:rPr lang="en-MY" dirty="0" err="1"/>
              <a:t>rakan</a:t>
            </a:r>
            <a:r>
              <a:rPr lang="en-MY" dirty="0"/>
              <a:t> </a:t>
            </a:r>
            <a:r>
              <a:rPr lang="en-MY" dirty="0" err="1"/>
              <a:t>sejawat</a:t>
            </a:r>
            <a:r>
              <a:rPr lang="en-MY" dirty="0"/>
              <a:t>, </a:t>
            </a:r>
            <a:r>
              <a:rPr lang="en-MY" dirty="0" err="1"/>
              <a:t>pihak</a:t>
            </a:r>
            <a:r>
              <a:rPr lang="en-MY" dirty="0"/>
              <a:t> </a:t>
            </a:r>
            <a:r>
              <a:rPr lang="en-MY" dirty="0" err="1"/>
              <a:t>berkepentingan,pihak</a:t>
            </a:r>
            <a:r>
              <a:rPr lang="en-MY" dirty="0"/>
              <a:t> </a:t>
            </a:r>
            <a:r>
              <a:rPr lang="en-MY" dirty="0" err="1"/>
              <a:t>industri</a:t>
            </a:r>
            <a:r>
              <a:rPr lang="en-MY" dirty="0"/>
              <a:t>, badan </a:t>
            </a:r>
            <a:r>
              <a:rPr lang="en-MY" dirty="0" err="1"/>
              <a:t>profesional</a:t>
            </a:r>
            <a:r>
              <a:rPr lang="en-MY" dirty="0"/>
              <a:t> dan </a:t>
            </a:r>
            <a:r>
              <a:rPr lang="en-MY" dirty="0" err="1"/>
              <a:t>penggerak</a:t>
            </a:r>
            <a:r>
              <a:rPr lang="en-MY" dirty="0"/>
              <a:t> </a:t>
            </a:r>
            <a:r>
              <a:rPr lang="en-MY" dirty="0" err="1"/>
              <a:t>komuniti</a:t>
            </a:r>
            <a:r>
              <a:rPr lang="en-MY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56216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-32" y="10"/>
            <a:ext cx="12192031" cy="491506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xmlns="" id="{9EFE8042-3951-4252-B312-F434C715E87A}"/>
              </a:ext>
            </a:extLst>
          </p:cNvPr>
          <p:cNvSpPr txBox="1">
            <a:spLocks/>
          </p:cNvSpPr>
          <p:nvPr/>
        </p:nvSpPr>
        <p:spPr>
          <a:xfrm>
            <a:off x="1124447" y="1724770"/>
            <a:ext cx="11612880" cy="414594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Skop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Utama dan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Tanggungjawab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PPPT :</a:t>
            </a:r>
            <a:b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</a:b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B.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Kategori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II -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tenaga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pengajar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+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tugas‐tugas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pengurusan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C1EBF7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Y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DH54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Timbalan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Pengarah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(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Akademik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) DH52 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Jabatan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DH48</a:t>
            </a:r>
          </a:p>
          <a:p>
            <a:pPr marL="571500" marR="0" lvl="0" indent="-5715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Ketua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Program </a:t>
            </a:r>
            <a:r>
              <a:rPr kumimoji="0" lang="en-MY" sz="4400" b="1" i="0" u="none" strike="noStrike" kern="1200" cap="none" spc="100" normalizeH="0" baseline="0" noProof="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Politeknik</a:t>
            </a:r>
            <a:r>
              <a:rPr kumimoji="0" lang="en-MY" sz="4400" b="1" i="0" u="none" strike="noStrike" kern="1200" cap="none" spc="100" normalizeH="0" baseline="0" noProof="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Bahnschrift Condensed" panose="020B0502040204020203" pitchFamily="34" charset="0"/>
                <a:ea typeface="+mj-ea"/>
                <a:cs typeface="+mj-cs"/>
              </a:rPr>
              <a:t> DH44</a:t>
            </a:r>
            <a:endParaRPr kumimoji="0" lang="en-US" sz="4400" b="1" i="0" u="none" strike="noStrike" kern="1200" cap="none" spc="100" normalizeH="0" baseline="0" noProof="0" dirty="0">
              <a:ln>
                <a:solidFill>
                  <a:srgbClr val="000000">
                    <a:lumMod val="75000"/>
                    <a:lumOff val="25000"/>
                    <a:alpha val="10000"/>
                  </a:srgbClr>
                </a:solidFill>
              </a:ln>
              <a:solidFill>
                <a:srgbClr val="C1EBF7"/>
              </a:solidFill>
              <a:effectLst>
                <a:outerShdw blurRad="9525" dist="25400" dir="1464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Bahnschrift Condensed" panose="020B0502040204020203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9441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CC1D8545-7AA1-4AAF-8C26-AE8F44A99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410" y="2124075"/>
            <a:ext cx="9146383" cy="1371600"/>
          </a:xfrm>
        </p:spPr>
        <p:txBody>
          <a:bodyPr>
            <a:normAutofit/>
          </a:bodyPr>
          <a:lstStyle/>
          <a:p>
            <a:pPr marL="742950" indent="-742950" algn="ctr"/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 II - </a:t>
            </a:r>
            <a:r>
              <a:rPr lang="sv-SE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+ PENGURUSAN</a:t>
            </a:r>
            <a:r>
              <a:rPr lang="en-MY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 </a:t>
            </a:r>
            <a:endParaRPr lang="en-MY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94BF9CFE-2700-4230-B9D8-FEA94403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6135" y="3324225"/>
            <a:ext cx="9136770" cy="20002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MY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/>
            </a:r>
            <a:br>
              <a:rPr lang="en-MY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</a:b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600" b="1" spc="100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600" b="1" spc="100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</a:t>
            </a:r>
          </a:p>
        </p:txBody>
      </p:sp>
    </p:spTree>
    <p:extLst>
      <p:ext uri="{BB962C8B-B14F-4D97-AF65-F5344CB8AC3E}">
        <p14:creationId xmlns:p14="http://schemas.microsoft.com/office/powerpoint/2010/main" val="330016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8256497"/>
              </p:ext>
            </p:extLst>
          </p:nvPr>
        </p:nvGraphicFramePr>
        <p:xfrm>
          <a:off x="286589" y="1280111"/>
          <a:ext cx="11618822" cy="434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xmlns="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:a16="http://schemas.microsoft.com/office/drawing/2014/main" xmlns="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1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Pemimpin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melaksanakan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berpandukan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kurikulum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sz="1800" dirty="0" err="1"/>
                        <a:t>Mengurus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mengawal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selia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mentaksir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menambah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baik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meliputi</a:t>
                      </a:r>
                      <a:r>
                        <a:rPr lang="en-MY" sz="1800" dirty="0"/>
                        <a:t>: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kokurikulum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latihan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industri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pelajar</a:t>
                      </a:r>
                      <a:r>
                        <a:rPr lang="en-MY" sz="1800" dirty="0"/>
                        <a:t>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Enam</a:t>
                      </a:r>
                      <a:r>
                        <a:rPr lang="en-MY" sz="1800" dirty="0"/>
                        <a:t> jam </a:t>
                      </a:r>
                      <a:r>
                        <a:rPr lang="en-MY" sz="1800" dirty="0" err="1"/>
                        <a:t>seminggu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dalam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bilangan</a:t>
                      </a:r>
                      <a:r>
                        <a:rPr lang="en-MY" sz="1800" dirty="0"/>
                        <a:t> jam </a:t>
                      </a:r>
                      <a:r>
                        <a:rPr lang="en-MY" sz="1800" dirty="0" err="1"/>
                        <a:t>seminggu</a:t>
                      </a:r>
                      <a:r>
                        <a:rPr lang="en-MY" sz="1800" dirty="0"/>
                        <a:t> 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sz="1800" dirty="0" err="1"/>
                        <a:t>Merancang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mengurus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memantau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menambah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baik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keberkasanan</a:t>
                      </a:r>
                      <a:r>
                        <a:rPr lang="en-MY" sz="1800" dirty="0"/>
                        <a:t> program dan </a:t>
                      </a:r>
                      <a:r>
                        <a:rPr lang="en-MY" sz="1800" dirty="0" err="1"/>
                        <a:t>aktiviti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pelajar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1800" dirty="0" err="1"/>
                        <a:t>Sepanjang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tahun</a:t>
                      </a:r>
                      <a:r>
                        <a:rPr lang="en-MY" sz="1800" dirty="0"/>
                        <a:t>, </a:t>
                      </a:r>
                      <a:r>
                        <a:rPr lang="en-MY" sz="1800" dirty="0" err="1"/>
                        <a:t>berjadual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memenuhi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piawaian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kualiti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semasa</a:t>
                      </a:r>
                      <a:r>
                        <a:rPr lang="en-MY" sz="1800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84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4764083"/>
              </p:ext>
            </p:extLst>
          </p:nvPr>
        </p:nvGraphicFramePr>
        <p:xfrm>
          <a:off x="286589" y="1280111"/>
          <a:ext cx="11618822" cy="434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xmlns="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:a16="http://schemas.microsoft.com/office/drawing/2014/main" xmlns="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1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sz="1800" dirty="0" err="1"/>
                        <a:t>Pengurusan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(</a:t>
                      </a:r>
                      <a:r>
                        <a:rPr lang="en-MY" sz="1800" dirty="0" err="1"/>
                        <a:t>Pemimpin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akademik</a:t>
                      </a:r>
                      <a:r>
                        <a:rPr lang="en-MY" sz="1800" dirty="0"/>
                        <a:t> yang </a:t>
                      </a:r>
                      <a:r>
                        <a:rPr lang="en-MY" sz="1800" dirty="0" err="1"/>
                        <a:t>melaksanakan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pembelajaran</a:t>
                      </a:r>
                      <a:r>
                        <a:rPr lang="en-MY" sz="1800" dirty="0"/>
                        <a:t> dan </a:t>
                      </a:r>
                      <a:r>
                        <a:rPr lang="en-MY" sz="1800" dirty="0" err="1"/>
                        <a:t>pengajaran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berpandukan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kurikulum</a:t>
                      </a:r>
                      <a:r>
                        <a:rPr lang="en-MY" sz="1800" dirty="0"/>
                        <a:t>)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mengawal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keberkesanan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penambahbaikan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4"/>
                      </a:pPr>
                      <a:r>
                        <a:rPr lang="fi-FI" dirty="0"/>
                        <a:t>Mengawal selia dan memantau pelaksanaan penasihatan akademik.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kesesuaian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464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1879790"/>
              </p:ext>
            </p:extLst>
          </p:nvPr>
        </p:nvGraphicFramePr>
        <p:xfrm>
          <a:off x="286589" y="1280111"/>
          <a:ext cx="11618822" cy="4673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xmlns="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:a16="http://schemas.microsoft.com/office/drawing/2014/main" xmlns="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2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pengkomersialan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Memudah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cara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pengkomersialan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mengawal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selia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mengenal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pasti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kesedaran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; </a:t>
                      </a:r>
                      <a:r>
                        <a:rPr lang="en-MY" dirty="0" err="1"/>
                        <a:t>berusaha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mendapatkan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dana </a:t>
                      </a:r>
                      <a:r>
                        <a:rPr lang="en-MY" dirty="0" err="1"/>
                        <a:t>untuk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;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menyumbang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 dan negara.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dirty="0"/>
                        <a:t>Satu projek dalam gred jawatan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Tajuk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projek</a:t>
                      </a:r>
                      <a:r>
                        <a:rPr lang="en-US" sz="1800" dirty="0"/>
                        <a:t>:</a:t>
                      </a:r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Menghasilkan</a:t>
                      </a:r>
                      <a:r>
                        <a:rPr lang="en-MY" dirty="0"/>
                        <a:t>  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aspek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pembelajaran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pengajaran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/>
                        <a:t>Satu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setahun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algn="l"/>
                      <a:r>
                        <a:rPr lang="en-MY" sz="1800" dirty="0" err="1"/>
                        <a:t>Tajuk</a:t>
                      </a:r>
                      <a:r>
                        <a:rPr lang="en-MY" sz="1800" dirty="0"/>
                        <a:t> </a:t>
                      </a:r>
                      <a:r>
                        <a:rPr lang="en-MY" sz="1800" dirty="0" err="1"/>
                        <a:t>inovasi</a:t>
                      </a:r>
                      <a:r>
                        <a:rPr lang="en-MY" sz="1800" dirty="0"/>
                        <a:t>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555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5875334"/>
              </p:ext>
            </p:extLst>
          </p:nvPr>
        </p:nvGraphicFramePr>
        <p:xfrm>
          <a:off x="286589" y="1280111"/>
          <a:ext cx="11618822" cy="434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xmlns="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:a16="http://schemas.microsoft.com/office/drawing/2014/main" xmlns="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2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pengkomersialan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Memudah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cara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pengkomersialan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mengawal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selia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pengkomersialan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mempromosi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/>
                        <a:t>Mengikut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perancangan</a:t>
                      </a:r>
                      <a:r>
                        <a:rPr lang="es-ES" dirty="0"/>
                        <a:t> dan </a:t>
                      </a:r>
                      <a:r>
                        <a:rPr lang="es-ES" dirty="0" err="1"/>
                        <a:t>garis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panduan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semasa</a:t>
                      </a:r>
                      <a:r>
                        <a:rPr lang="es-ES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4"/>
                      </a:pPr>
                      <a:r>
                        <a:rPr lang="en-MY" dirty="0" err="1"/>
                        <a:t>Memudah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cara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penyampaian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kepakaran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/>
                        <a:t>Mengikut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perancangan</a:t>
                      </a:r>
                      <a:r>
                        <a:rPr lang="es-ES" dirty="0"/>
                        <a:t> dan </a:t>
                      </a:r>
                      <a:r>
                        <a:rPr lang="es-ES" dirty="0" err="1"/>
                        <a:t>garis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panduan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semasa</a:t>
                      </a:r>
                      <a:r>
                        <a:rPr lang="es-ES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19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9243606"/>
              </p:ext>
            </p:extLst>
          </p:nvPr>
        </p:nvGraphicFramePr>
        <p:xfrm>
          <a:off x="286589" y="1280111"/>
          <a:ext cx="11618822" cy="2684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xmlns="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:a16="http://schemas.microsoft.com/office/drawing/2014/main" xmlns="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2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pengkomersialan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Memudah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cara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penyelidikan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inovasi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pengkomersialan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5"/>
                      </a:pPr>
                      <a:r>
                        <a:rPr lang="en-MY" dirty="0" err="1"/>
                        <a:t>Melibatkan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penghasilan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kertas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laporan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hasil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kajian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berbentuk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ilmiah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pendidikan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kepakaran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dirty="0" err="1"/>
                        <a:t>Mengikut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perancangan</a:t>
                      </a:r>
                      <a:r>
                        <a:rPr lang="es-ES" dirty="0"/>
                        <a:t> dan </a:t>
                      </a:r>
                      <a:r>
                        <a:rPr lang="es-ES" dirty="0" err="1"/>
                        <a:t>garis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panduan</a:t>
                      </a:r>
                      <a:r>
                        <a:rPr lang="es-ES" dirty="0"/>
                        <a:t> </a:t>
                      </a:r>
                      <a:r>
                        <a:rPr lang="es-ES" dirty="0" err="1"/>
                        <a:t>semasa</a:t>
                      </a:r>
                      <a:r>
                        <a:rPr lang="es-ES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Tajuk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kajian</a:t>
                      </a:r>
                      <a:r>
                        <a:rPr lang="en-US" sz="1800" dirty="0"/>
                        <a:t>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538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9736280"/>
              </p:ext>
            </p:extLst>
          </p:nvPr>
        </p:nvGraphicFramePr>
        <p:xfrm>
          <a:off x="286589" y="1280111"/>
          <a:ext cx="11618822" cy="4614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xmlns="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:a16="http://schemas.microsoft.com/office/drawing/2014/main" xmlns="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dirty="0" err="1"/>
                        <a:t>Merangka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mengawal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selia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menatar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strategik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sv-SE" dirty="0"/>
                        <a:t>Merancang senarai tugas dan sasaran kerja tahunan serta menyelaras skop kerja anggota institusi.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Senarai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sasaran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tahunan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skop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272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6483073"/>
              </p:ext>
            </p:extLst>
          </p:nvPr>
        </p:nvGraphicFramePr>
        <p:xfrm>
          <a:off x="286589" y="1280111"/>
          <a:ext cx="11618822" cy="4614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xmlns="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:a16="http://schemas.microsoft.com/office/drawing/2014/main" xmlns="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nl-NL" dirty="0"/>
                        <a:t>Mentafsir, merancang, memantau dan mengawal selia pelaksanaan dasar yang telah ditentukan.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dasar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4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tahunan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 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takwim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tahunan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strategik</a:t>
                      </a:r>
                      <a:r>
                        <a:rPr lang="en-MY" dirty="0"/>
                        <a:t>. 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62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2760439"/>
              </p:ext>
            </p:extLst>
          </p:nvPr>
        </p:nvGraphicFramePr>
        <p:xfrm>
          <a:off x="286589" y="1280111"/>
          <a:ext cx="11618822" cy="494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xmlns="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:a16="http://schemas.microsoft.com/office/drawing/2014/main" xmlns="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5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memimpin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menilai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menambah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baik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fizikal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kewangan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keselamatan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keperluan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arahan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berkuat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kuasa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6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memimpin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menilai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menambah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baik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sesuatu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projek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bidang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tujahan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strategik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93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9952367"/>
              </p:ext>
            </p:extLst>
          </p:nvPr>
        </p:nvGraphicFramePr>
        <p:xfrm>
          <a:off x="286589" y="1280111"/>
          <a:ext cx="11618822" cy="4614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xmlns="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:a16="http://schemas.microsoft.com/office/drawing/2014/main" xmlns="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7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mengenal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pasti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mengawal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pengagihan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skop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serta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senarai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subordinat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keperluan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8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memimpin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menilai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menambah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baik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kualiti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Sepanjang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tahun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berjadual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06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4214915"/>
              </p:ext>
            </p:extLst>
          </p:nvPr>
        </p:nvGraphicFramePr>
        <p:xfrm>
          <a:off x="286589" y="1280111"/>
          <a:ext cx="11618822" cy="494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xmlns="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:a16="http://schemas.microsoft.com/office/drawing/2014/main" xmlns="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9"/>
                      </a:pPr>
                      <a:r>
                        <a:rPr lang="en-MY" dirty="0" err="1"/>
                        <a:t>Mempengerusi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mengawal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selia</a:t>
                      </a:r>
                      <a:r>
                        <a:rPr lang="en-MY" dirty="0"/>
                        <a:t> dan/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menganggotai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apa‐apa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jawatankuasa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berkaitan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keperluan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arahan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berkuat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kuasa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10"/>
                      </a:pPr>
                      <a:r>
                        <a:rPr lang="en-MY" dirty="0" err="1"/>
                        <a:t>Merangka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mengurus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rangkaian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dengan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agensi</a:t>
                      </a:r>
                      <a:r>
                        <a:rPr lang="en-MY" dirty="0"/>
                        <a:t> lain.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strategik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66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7349387"/>
              </p:ext>
            </p:extLst>
          </p:nvPr>
        </p:nvGraphicFramePr>
        <p:xfrm>
          <a:off x="286589" y="1280111"/>
          <a:ext cx="11618822" cy="4947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xmlns="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:a16="http://schemas.microsoft.com/office/drawing/2014/main" xmlns="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11"/>
                      </a:pPr>
                      <a:r>
                        <a:rPr lang="sv-SE" dirty="0"/>
                        <a:t>Merancang, mengurus dan memantau kajian impak aktiviti rangkaian, jaringan dan kolaborasi.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keperluan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arahan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pekeliling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berkuat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kuasa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12"/>
                      </a:pPr>
                      <a:r>
                        <a:rPr lang="en-MY" dirty="0" err="1"/>
                        <a:t>Melibatkan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diri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kerjasama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rundingan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khidmat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nasihat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bersama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kepada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industri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agensi</a:t>
                      </a:r>
                      <a:r>
                        <a:rPr lang="en-MY" dirty="0"/>
                        <a:t> lain.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strategik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18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2148382"/>
              </p:ext>
            </p:extLst>
          </p:nvPr>
        </p:nvGraphicFramePr>
        <p:xfrm>
          <a:off x="286589" y="1280111"/>
          <a:ext cx="11618822" cy="2958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xmlns="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:a16="http://schemas.microsoft.com/office/drawing/2014/main" xmlns="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3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Agen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perubahan</a:t>
                      </a:r>
                      <a:r>
                        <a:rPr lang="en-MY" dirty="0"/>
                        <a:t> yang 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organisasi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jaringan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kolaborasi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13"/>
                      </a:pP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memudah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cara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menggalakkan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aktiviti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jerayawara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promosi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perhubungan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awam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strategik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829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8556164"/>
              </p:ext>
            </p:extLst>
          </p:nvPr>
        </p:nvGraphicFramePr>
        <p:xfrm>
          <a:off x="286589" y="1280111"/>
          <a:ext cx="11618822" cy="4673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xmlns="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:a16="http://schemas.microsoft.com/office/drawing/2014/main" xmlns="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4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operasi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kerjaya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secara</a:t>
                      </a:r>
                      <a:r>
                        <a:rPr lang="en-MY" dirty="0"/>
                        <a:t> optimum)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/>
                      </a:pPr>
                      <a:r>
                        <a:rPr lang="en-MY" dirty="0" err="1"/>
                        <a:t>Merangka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merancang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memimpin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, dan </a:t>
                      </a:r>
                      <a:r>
                        <a:rPr lang="en-MY" dirty="0" err="1"/>
                        <a:t>mengawal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pelaksanaan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meliputi</a:t>
                      </a:r>
                      <a:r>
                        <a:rPr lang="en-MY" dirty="0"/>
                        <a:t>: </a:t>
                      </a:r>
                      <a:r>
                        <a:rPr lang="en-MY" dirty="0" err="1"/>
                        <a:t>penempatan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dalaman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kerjaya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latihan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profesionalisme</a:t>
                      </a:r>
                      <a:r>
                        <a:rPr lang="en-MY" dirty="0"/>
                        <a:t>, </a:t>
                      </a:r>
                      <a:r>
                        <a:rPr lang="en-MY" dirty="0" err="1"/>
                        <a:t>tatatertib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kebajikan</a:t>
                      </a:r>
                      <a:r>
                        <a:rPr lang="en-MY" dirty="0"/>
                        <a:t>)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Mengikut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perancangan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pelan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tindakan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strategik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  <a:tr h="1656000"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2"/>
                      </a:pPr>
                      <a:r>
                        <a:rPr lang="en-MY" dirty="0" err="1"/>
                        <a:t>Memantau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mengawal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selia</a:t>
                      </a:r>
                      <a:r>
                        <a:rPr lang="en-MY" dirty="0"/>
                        <a:t> program </a:t>
                      </a:r>
                      <a:r>
                        <a:rPr lang="en-MY" dirty="0" err="1"/>
                        <a:t>kejurulatihan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pementoran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peringkat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institusi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dirty="0"/>
                        <a:t>Mengikut perancangan dan arahan semasa.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7232363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387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4" name="Table 6">
            <a:extLst>
              <a:ext uri="{FF2B5EF4-FFF2-40B4-BE49-F238E27FC236}">
                <a16:creationId xmlns:a16="http://schemas.microsoft.com/office/drawing/2014/main" xmlns="" id="{07346CD8-2308-45D3-B84D-21B0818004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6347759"/>
              </p:ext>
            </p:extLst>
          </p:nvPr>
        </p:nvGraphicFramePr>
        <p:xfrm>
          <a:off x="286589" y="1280111"/>
          <a:ext cx="11618822" cy="3291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596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5351915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1952625">
                  <a:extLst>
                    <a:ext uri="{9D8B030D-6E8A-4147-A177-3AD203B41FA5}">
                      <a16:colId xmlns:a16="http://schemas.microsoft.com/office/drawing/2014/main" xmlns="" val="24779092"/>
                    </a:ext>
                  </a:extLst>
                </a:gridCol>
                <a:gridCol w="3818686">
                  <a:extLst>
                    <a:ext uri="{9D8B030D-6E8A-4147-A177-3AD203B41FA5}">
                      <a16:colId xmlns:a16="http://schemas.microsoft.com/office/drawing/2014/main" xmlns="" val="1972615724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Pencapaian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MY" sz="1800" dirty="0"/>
                        <a:t>4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(</a:t>
                      </a:r>
                      <a:r>
                        <a:rPr lang="en-MY" dirty="0" err="1"/>
                        <a:t>Bertanggungjawab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terhadap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operasi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pengurusan</a:t>
                      </a:r>
                      <a:r>
                        <a:rPr lang="en-MY" dirty="0"/>
                        <a:t> dan </a:t>
                      </a:r>
                      <a:r>
                        <a:rPr lang="en-MY" dirty="0" err="1"/>
                        <a:t>pembangunan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kerjaya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sumber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manusia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secara</a:t>
                      </a:r>
                      <a:r>
                        <a:rPr lang="en-MY" dirty="0"/>
                        <a:t> optimum)</a:t>
                      </a:r>
                      <a:endParaRPr lang="en-MY" sz="18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30138129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endParaRPr lang="en-MY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eriod" startAt="3"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kejurulatihan</a:t>
                      </a:r>
                      <a:r>
                        <a:rPr lang="en-MY" dirty="0"/>
                        <a:t>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dirty="0" err="1"/>
                        <a:t>Menyelia</a:t>
                      </a:r>
                      <a:r>
                        <a:rPr lang="en-MY" dirty="0"/>
                        <a:t> lima PPPT.</a:t>
                      </a:r>
                      <a:endParaRPr lang="en-MY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 err="1"/>
                        <a:t>Nyatakan</a:t>
                      </a:r>
                      <a:r>
                        <a:rPr lang="en-US" sz="1800" dirty="0"/>
                        <a:t> status </a:t>
                      </a:r>
                      <a:r>
                        <a:rPr lang="en-US" sz="1800" dirty="0" err="1"/>
                        <a:t>sasaran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Skop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Tugas</a:t>
                      </a:r>
                      <a:r>
                        <a:rPr lang="en-US" sz="1800" dirty="0"/>
                        <a:t> </a:t>
                      </a:r>
                      <a:r>
                        <a:rPr lang="en-US" sz="1800" dirty="0" err="1"/>
                        <a:t>tuan</a:t>
                      </a:r>
                      <a:r>
                        <a:rPr lang="en-US" sz="1800" dirty="0"/>
                        <a:t>/ </a:t>
                      </a:r>
                      <a:r>
                        <a:rPr lang="en-US" sz="1800" dirty="0" err="1"/>
                        <a:t>puan</a:t>
                      </a:r>
                      <a:r>
                        <a:rPr lang="en-US" sz="1800" dirty="0"/>
                        <a:t>;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/>
                        <a:t>PPPT1: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/>
                        <a:t>PPPT2: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/>
                        <a:t>PPPT3: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/>
                        <a:t>PPPT4:</a:t>
                      </a: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en-US" sz="1800" dirty="0"/>
                        <a:t>PPPT5: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26105909"/>
                  </a:ext>
                </a:extLst>
              </a:tr>
            </a:tbl>
          </a:graphicData>
        </a:graphic>
      </p:graphicFrame>
      <p:sp>
        <p:nvSpPr>
          <p:cNvPr id="6" name="Title 4">
            <a:extLst>
              <a:ext uri="{FF2B5EF4-FFF2-40B4-BE49-F238E27FC236}">
                <a16:creationId xmlns:a16="http://schemas.microsoft.com/office/drawing/2014/main" xmlns="" id="{9E4628B9-9293-479B-B364-1AF00F6CF584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39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blur">
            <a:extLst>
              <a:ext uri="{FF2B5EF4-FFF2-40B4-BE49-F238E27FC236}">
                <a16:creationId xmlns:a16="http://schemas.microsoft.com/office/drawing/2014/main" xmlns="" id="{ECC95573-2971-40CA-8931-174ACDF3E94F}"/>
              </a:ext>
              <a:ext uri="{C183D7F6-B498-43B3-948B-1728B52AA6E4}">
                <adec:decorative xmlns:adec="http://schemas.microsoft.com/office/drawing/2017/decorative" xmlns="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378"/>
          <a:stretch/>
        </p:blipFill>
        <p:spPr>
          <a:xfrm>
            <a:off x="0" y="0"/>
            <a:ext cx="12192031" cy="4915066"/>
          </a:xfrm>
          <a:prstGeom prst="rect">
            <a:avLst/>
          </a:prstGeom>
        </p:spPr>
      </p:pic>
      <p:graphicFrame>
        <p:nvGraphicFramePr>
          <p:cNvPr id="8" name="Content Placeholder 6">
            <a:extLst>
              <a:ext uri="{FF2B5EF4-FFF2-40B4-BE49-F238E27FC236}">
                <a16:creationId xmlns:a16="http://schemas.microsoft.com/office/drawing/2014/main" xmlns="" id="{0B0B44A2-AE5A-46E1-BB13-91AF70D0661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68378" y="1526176"/>
          <a:ext cx="11357565" cy="509502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3251">
                  <a:extLst>
                    <a:ext uri="{9D8B030D-6E8A-4147-A177-3AD203B41FA5}">
                      <a16:colId xmlns:a16="http://schemas.microsoft.com/office/drawing/2014/main" xmlns="" val="765999084"/>
                    </a:ext>
                  </a:extLst>
                </a:gridCol>
                <a:gridCol w="8088862">
                  <a:extLst>
                    <a:ext uri="{9D8B030D-6E8A-4147-A177-3AD203B41FA5}">
                      <a16:colId xmlns:a16="http://schemas.microsoft.com/office/drawing/2014/main" xmlns="" val="7886985"/>
                    </a:ext>
                  </a:extLst>
                </a:gridCol>
                <a:gridCol w="2795452">
                  <a:extLst>
                    <a:ext uri="{9D8B030D-6E8A-4147-A177-3AD203B41FA5}">
                      <a16:colId xmlns:a16="http://schemas.microsoft.com/office/drawing/2014/main" xmlns="" val="2570768899"/>
                    </a:ext>
                  </a:extLst>
                </a:gridCol>
              </a:tblGrid>
              <a:tr h="415022"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Bil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Skop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Tugas</a:t>
                      </a:r>
                      <a:endParaRPr lang="en-MY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dirty="0" err="1">
                          <a:solidFill>
                            <a:schemeClr val="bg1"/>
                          </a:solidFill>
                        </a:rPr>
                        <a:t>Sasaran</a:t>
                      </a:r>
                      <a:r>
                        <a:rPr lang="en-MY" dirty="0">
                          <a:solidFill>
                            <a:schemeClr val="bg1"/>
                          </a:solidFill>
                        </a:rPr>
                        <a:t> Minimum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717116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r>
                        <a:rPr lang="en-MY" dirty="0"/>
                        <a:t>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MY" dirty="0" err="1"/>
                        <a:t>Melaksanakan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tugas‐tugas</a:t>
                      </a:r>
                      <a:r>
                        <a:rPr lang="en-MY" dirty="0"/>
                        <a:t> lain yang </a:t>
                      </a:r>
                      <a:r>
                        <a:rPr lang="en-MY" dirty="0" err="1"/>
                        <a:t>diarahkan</a:t>
                      </a:r>
                      <a:r>
                        <a:rPr lang="en-MY" dirty="0"/>
                        <a:t> oleh </a:t>
                      </a:r>
                      <a:r>
                        <a:rPr lang="en-MY" dirty="0" err="1"/>
                        <a:t>ketua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jabatan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atau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pegawai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atasan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dari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ke</a:t>
                      </a:r>
                      <a:r>
                        <a:rPr lang="en-MY" dirty="0"/>
                        <a:t> </a:t>
                      </a:r>
                      <a:r>
                        <a:rPr lang="en-MY" dirty="0" err="1"/>
                        <a:t>semasa</a:t>
                      </a:r>
                      <a:r>
                        <a:rPr lang="en-MY" dirty="0"/>
                        <a:t>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487904310"/>
                  </a:ext>
                </a:extLst>
              </a:tr>
              <a:tr h="4068000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dirty="0" err="1"/>
                        <a:t>Nyatakan</a:t>
                      </a:r>
                      <a:r>
                        <a:rPr lang="en-US" dirty="0"/>
                        <a:t> status </a:t>
                      </a:r>
                      <a:r>
                        <a:rPr lang="en-US" dirty="0" err="1"/>
                        <a:t>pencapaian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- </a:t>
                      </a:r>
                      <a:r>
                        <a:rPr lang="en-US" dirty="0" err="1"/>
                        <a:t>tugas</a:t>
                      </a:r>
                      <a:r>
                        <a:rPr lang="en-US" dirty="0"/>
                        <a:t> lain </a:t>
                      </a:r>
                      <a:r>
                        <a:rPr lang="en-US" dirty="0" err="1"/>
                        <a:t>tuan</a:t>
                      </a:r>
                      <a:r>
                        <a:rPr lang="en-US" dirty="0"/>
                        <a:t>/ </a:t>
                      </a:r>
                      <a:r>
                        <a:rPr lang="en-US" dirty="0" err="1"/>
                        <a:t>puan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beserta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jawatan</a:t>
                      </a:r>
                      <a:r>
                        <a:rPr lang="en-US" dirty="0"/>
                        <a:t> yang </a:t>
                      </a:r>
                      <a:r>
                        <a:rPr lang="en-US" dirty="0" err="1"/>
                        <a:t>disandang</a:t>
                      </a:r>
                      <a:r>
                        <a:rPr lang="en-US" dirty="0"/>
                        <a:t>;</a:t>
                      </a:r>
                    </a:p>
                    <a:p>
                      <a:pPr marL="0" indent="0">
                        <a:buFont typeface="+mj-lt"/>
                        <a:buNone/>
                      </a:pPr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en-MY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531164854"/>
                  </a:ext>
                </a:extLst>
              </a:tr>
            </a:tbl>
          </a:graphicData>
        </a:graphic>
      </p:graphicFrame>
      <p:graphicFrame>
        <p:nvGraphicFramePr>
          <p:cNvPr id="9" name="Table 6">
            <a:extLst>
              <a:ext uri="{FF2B5EF4-FFF2-40B4-BE49-F238E27FC236}">
                <a16:creationId xmlns:a16="http://schemas.microsoft.com/office/drawing/2014/main" xmlns="" id="{EACD0F0B-4DF1-4E88-973E-636D2406D723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48110" y="3106784"/>
          <a:ext cx="10198100" cy="22250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6481">
                  <a:extLst>
                    <a:ext uri="{9D8B030D-6E8A-4147-A177-3AD203B41FA5}">
                      <a16:colId xmlns:a16="http://schemas.microsoft.com/office/drawing/2014/main" xmlns="" val="2423374461"/>
                    </a:ext>
                  </a:extLst>
                </a:gridCol>
                <a:gridCol w="2350269">
                  <a:extLst>
                    <a:ext uri="{9D8B030D-6E8A-4147-A177-3AD203B41FA5}">
                      <a16:colId xmlns:a16="http://schemas.microsoft.com/office/drawing/2014/main" xmlns="" val="2918998768"/>
                    </a:ext>
                  </a:extLst>
                </a:gridCol>
                <a:gridCol w="1962150">
                  <a:extLst>
                    <a:ext uri="{9D8B030D-6E8A-4147-A177-3AD203B41FA5}">
                      <a16:colId xmlns:a16="http://schemas.microsoft.com/office/drawing/2014/main" xmlns="" val="1312066756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xmlns="" val="660934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Bil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Nama </a:t>
                      </a:r>
                      <a:r>
                        <a:rPr lang="en-US" dirty="0" err="1"/>
                        <a:t>Jawatankuasa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Jawatan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 </a:t>
                      </a:r>
                      <a:r>
                        <a:rPr lang="en-US" dirty="0" err="1"/>
                        <a:t>pencapaian</a:t>
                      </a:r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4773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0271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2833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79243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324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9788823"/>
                  </a:ext>
                </a:extLst>
              </a:tr>
            </a:tbl>
          </a:graphicData>
        </a:graphic>
      </p:graphicFrame>
      <p:sp>
        <p:nvSpPr>
          <p:cNvPr id="7" name="Title 4">
            <a:extLst>
              <a:ext uri="{FF2B5EF4-FFF2-40B4-BE49-F238E27FC236}">
                <a16:creationId xmlns:a16="http://schemas.microsoft.com/office/drawing/2014/main" xmlns="" id="{0454F06D-6E56-4312-B144-BE8A78D78A26}"/>
              </a:ext>
            </a:extLst>
          </p:cNvPr>
          <p:cNvSpPr txBox="1">
            <a:spLocks/>
          </p:cNvSpPr>
          <p:nvPr/>
        </p:nvSpPr>
        <p:spPr>
          <a:xfrm>
            <a:off x="286589" y="228600"/>
            <a:ext cx="11618822" cy="73097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MY" sz="3200" b="1" dirty="0" err="1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Kategori</a:t>
            </a:r>
            <a:r>
              <a:rPr lang="en-MY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 II -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Tenaga Pengajar + Pengurusan </a:t>
            </a:r>
            <a:r>
              <a:rPr lang="sv-SE" sz="32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Bahnschrift Condensed" panose="020B0502040204020203" pitchFamily="34" charset="0"/>
              </a:rPr>
              <a:t>(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Ketua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Program </a:t>
            </a:r>
            <a:r>
              <a:rPr lang="en-MY" sz="3200" b="1" dirty="0" err="1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Politeknik</a:t>
            </a:r>
            <a:r>
              <a:rPr lang="en-MY" sz="3200" b="1" dirty="0">
                <a:ln>
                  <a:solidFill>
                    <a:srgbClr val="000000">
                      <a:lumMod val="75000"/>
                      <a:lumOff val="25000"/>
                      <a:alpha val="10000"/>
                    </a:srgbClr>
                  </a:solidFill>
                </a:ln>
                <a:solidFill>
                  <a:srgbClr val="FFFF00"/>
                </a:solidFill>
                <a:effectLst>
                  <a:outerShdw blurRad="9525" dist="25400" dir="14640000" algn="tl" rotWithShape="0">
                    <a:srgbClr val="000000">
                      <a:alpha val="30000"/>
                    </a:srgbClr>
                  </a:outerShdw>
                </a:effectLst>
                <a:latin typeface="Bahnschrift Condensed" panose="020B0502040204020203" pitchFamily="34" charset="0"/>
              </a:rPr>
              <a:t> DH44)</a:t>
            </a:r>
            <a:endParaRPr lang="en-MY" sz="3200" b="1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rgbClr val="FFFF00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  <a:latin typeface="Bahnschrift 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78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2895261.potx" id="{4CBF9558-C12D-4F51-9AA3-9D0796951DBC}" vid="{FFC159E6-A134-46E7-B1A0-C306E39FC2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1541</Words>
  <Application>Microsoft Office PowerPoint</Application>
  <PresentationFormat>Widescreen</PresentationFormat>
  <Paragraphs>248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Bahnschrift Condensed</vt:lpstr>
      <vt:lpstr>Corbel</vt:lpstr>
      <vt:lpstr>Digital Blue Tunnel 16x9</vt:lpstr>
      <vt:lpstr>Skop Tugas &amp; Tanggungjawab PPPT</vt:lpstr>
      <vt:lpstr>PowerPoint Presentation</vt:lpstr>
      <vt:lpstr>PowerPoint Presentation</vt:lpstr>
      <vt:lpstr>PowerPoint Presentation</vt:lpstr>
      <vt:lpstr>PENGENALAN</vt:lpstr>
      <vt:lpstr>TUGAS PROFESIONAL</vt:lpstr>
      <vt:lpstr>Tugas Hakiki</vt:lpstr>
      <vt:lpstr>Tugas Kecemerlangan</vt:lpstr>
      <vt:lpstr>PowerPoint Presentation</vt:lpstr>
      <vt:lpstr>KATEGORI II - TENAGA PENGAJAR + PENGURUSAN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Skop Tugas &amp; Tanggungjawab PPPT</dc:title>
  <dc:creator>ACER</dc:creator>
  <cp:lastModifiedBy>M93z</cp:lastModifiedBy>
  <cp:revision>32</cp:revision>
  <dcterms:created xsi:type="dcterms:W3CDTF">2020-10-11T14:04:46Z</dcterms:created>
  <dcterms:modified xsi:type="dcterms:W3CDTF">2020-10-15T07:07:33Z</dcterms:modified>
</cp:coreProperties>
</file>