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0" r:id="rId1"/>
  </p:sldMasterIdLst>
  <p:sldIdLst>
    <p:sldId id="398" r:id="rId2"/>
    <p:sldId id="399" r:id="rId3"/>
    <p:sldId id="400" r:id="rId4"/>
    <p:sldId id="401" r:id="rId5"/>
    <p:sldId id="402" r:id="rId6"/>
    <p:sldId id="403" r:id="rId7"/>
    <p:sldId id="404" r:id="rId8"/>
    <p:sldId id="405" r:id="rId9"/>
    <p:sldId id="379" r:id="rId10"/>
    <p:sldId id="307" r:id="rId11"/>
    <p:sldId id="382" r:id="rId12"/>
    <p:sldId id="383" r:id="rId13"/>
    <p:sldId id="384" r:id="rId14"/>
    <p:sldId id="385" r:id="rId15"/>
    <p:sldId id="386" r:id="rId16"/>
    <p:sldId id="387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14995" autoAdjust="0"/>
    <p:restoredTop sz="94660"/>
  </p:normalViewPr>
  <p:slideViewPr>
    <p:cSldViewPr snapToGrid="0">
      <p:cViewPr varScale="1">
        <p:scale>
          <a:sx n="54" d="100"/>
          <a:sy n="54" d="100"/>
        </p:scale>
        <p:origin x="102" y="14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76" d="100"/>
        <a:sy n="7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0693" y="1769540"/>
            <a:ext cx="9440034" cy="1828801"/>
          </a:xfrm>
        </p:spPr>
        <p:txBody>
          <a:bodyPr anchor="b">
            <a:normAutofit/>
          </a:bodyPr>
          <a:lstStyle>
            <a:lvl1pPr algn="ctr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0693" y="3598339"/>
            <a:ext cx="9440034" cy="1049867"/>
          </a:xfrm>
        </p:spPr>
        <p:txBody>
          <a:bodyPr anchor="t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dirty="0"/>
              <a:pPr/>
              <a:t>10/15/2020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14718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 smtClean="0"/>
              <a:t>10/15/2020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3022683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1761067"/>
            <a:ext cx="9590550" cy="1828813"/>
          </a:xfrm>
        </p:spPr>
        <p:txBody>
          <a:bodyPr anchor="b"/>
          <a:lstStyle>
            <a:lvl1pPr algn="ctr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3589879"/>
            <a:ext cx="9590550" cy="1507054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 smtClean="0"/>
              <a:t>10/15/2020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1086425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3795" y="1732449"/>
            <a:ext cx="5060497" cy="4058750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2892" y="1732449"/>
            <a:ext cx="5064665" cy="4058751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 smtClean="0"/>
              <a:t>10/15/2020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4858139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 descr="Slate-V2-HD-comp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795" y="1734506"/>
            <a:ext cx="5089072" cy="4148769"/>
          </a:xfrm>
          <a:prstGeom prst="rect">
            <a:avLst/>
          </a:prstGeom>
        </p:spPr>
      </p:pic>
      <p:pic>
        <p:nvPicPr>
          <p:cNvPr id="21" name="Picture 20" descr="Slate-V2-HD-comp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8485" y="1734506"/>
            <a:ext cx="5089072" cy="414876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5872" y="1835254"/>
            <a:ext cx="4876344" cy="544884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05872" y="2380137"/>
            <a:ext cx="4876344" cy="341106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94967" y="1835254"/>
            <a:ext cx="4895330" cy="544883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94967" y="2380137"/>
            <a:ext cx="4895330" cy="341106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 smtClean="0"/>
              <a:t>10/15/2020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17387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 smtClean="0"/>
              <a:t>10/15/2020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4806023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 smtClean="0"/>
              <a:t>10/15/2020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8039390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3706889" cy="182191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609600"/>
            <a:ext cx="6411924" cy="518160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2431518"/>
            <a:ext cx="3706889" cy="3359681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 smtClean="0"/>
              <a:t>10/15/2020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4058377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 descr="Slate-V2-HD-vert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3665" y="609600"/>
            <a:ext cx="3584166" cy="520483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923"/>
            <a:ext cx="5934949" cy="1829338"/>
          </a:xfrm>
        </p:spPr>
        <p:txBody>
          <a:bodyPr anchor="b">
            <a:noAutofit/>
          </a:bodyPr>
          <a:lstStyle>
            <a:lvl1pPr algn="ctr">
              <a:defRPr sz="32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42551" y="763702"/>
            <a:ext cx="3275751" cy="4912822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2439261"/>
            <a:ext cx="5934949" cy="337613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 smtClean="0"/>
              <a:pPr/>
              <a:t>10/15/2020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en-MY" smtClean="0"/>
              <a:pPr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6262051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Slate-V2-HD-pano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883" y="547807"/>
            <a:ext cx="10141799" cy="381680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4565255"/>
            <a:ext cx="10355326" cy="543472"/>
          </a:xfrm>
        </p:spPr>
        <p:txBody>
          <a:bodyPr anchor="b">
            <a:normAutofit/>
          </a:bodyPr>
          <a:lstStyle>
            <a:lvl1pPr algn="ctr"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69349" y="695009"/>
            <a:ext cx="9845346" cy="3525671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5108728"/>
            <a:ext cx="10353762" cy="682472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 smtClean="0"/>
              <a:pPr/>
              <a:t>10/15/2020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10961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8437"/>
            <a:ext cx="10353762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295180"/>
            <a:ext cx="10353763" cy="150182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 smtClean="0"/>
              <a:pPr/>
              <a:t>10/15/2020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9828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32749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304353"/>
            <a:ext cx="10353763" cy="148949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 smtClean="0"/>
              <a:pPr/>
              <a:t>10/15/2020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990600" y="88479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504716" y="292825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69623519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2126942"/>
            <a:ext cx="10353763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84" y="4650556"/>
            <a:ext cx="10352199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 smtClean="0"/>
              <a:pPr/>
              <a:t>10/15/2020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607470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9704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95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95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6711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435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66572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66572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 smtClean="0"/>
              <a:pPr/>
              <a:t>10/15/2020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697389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962" y="1818214"/>
            <a:ext cx="3339972" cy="1847851"/>
          </a:xfrm>
          <a:prstGeom prst="rect">
            <a:avLst/>
          </a:prstGeom>
        </p:spPr>
      </p:pic>
      <p:pic>
        <p:nvPicPr>
          <p:cNvPr id="36" name="Picture 35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3800" y="1818214"/>
            <a:ext cx="3339972" cy="1847851"/>
          </a:xfrm>
          <a:prstGeom prst="rect">
            <a:avLst/>
          </a:prstGeom>
        </p:spPr>
      </p:pic>
      <p:pic>
        <p:nvPicPr>
          <p:cNvPr id="37" name="Picture 36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6051" y="1818214"/>
            <a:ext cx="3339972" cy="1847851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94" y="609600"/>
            <a:ext cx="10353763" cy="9704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95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18102" y="1938918"/>
            <a:ext cx="3092368" cy="160295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95" y="4480368"/>
            <a:ext cx="3300984" cy="1310833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88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45743" y="1939094"/>
            <a:ext cx="3092368" cy="160816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435" y="4480367"/>
            <a:ext cx="3300984" cy="1310833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66697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75698" y="1934432"/>
            <a:ext cx="3092368" cy="160729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66572" y="4480365"/>
            <a:ext cx="3300984" cy="131083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 smtClean="0"/>
              <a:pPr/>
              <a:t>10/15/2020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485936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 smtClean="0"/>
              <a:t>10/15/2020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7683140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83068" y="609599"/>
            <a:ext cx="2284487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3796" y="609599"/>
            <a:ext cx="7916872" cy="5181601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 smtClean="0"/>
              <a:t>10/15/2020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6908732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970450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95" y="1732449"/>
            <a:ext cx="10353762" cy="4058751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6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03F41C87-7AD9-4845-A077-840E4A0F3F06}" type="datetimeFigureOut">
              <a:rPr lang="en-US" smtClean="0"/>
              <a:pPr/>
              <a:t>10/15/2020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95" y="5883275"/>
            <a:ext cx="66728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53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2A013F82-EE5E-44EE-A61D-E31C6657F26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691468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  <p:sldLayoutId id="2147483702" r:id="rId12"/>
    <p:sldLayoutId id="2147483703" r:id="rId13"/>
    <p:sldLayoutId id="2147483704" r:id="rId14"/>
    <p:sldLayoutId id="2147483705" r:id="rId15"/>
    <p:sldLayoutId id="2147483706" r:id="rId16"/>
    <p:sldLayoutId id="2147483707" r:id="rId17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ctr" defTabSz="457200" rtl="0" eaLnBrk="1" latinLnBrk="0" hangingPunct="1">
        <a:spcBef>
          <a:spcPct val="0"/>
        </a:spcBef>
        <a:buNone/>
        <a:defRPr sz="40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20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1pPr>
      <a:lvl2pPr marL="72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18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2pPr>
      <a:lvl3pPr marL="102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6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3pPr>
      <a:lvl4pPr marL="138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4pPr>
      <a:lvl5pPr marL="1674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5pPr>
      <a:lvl6pPr marL="20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6pPr>
      <a:lvl7pPr marL="240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7pPr>
      <a:lvl8pPr marL="278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8pPr>
      <a:lvl9pPr marL="310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794E20B4-B38C-431D-97FB-559753C4CD10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25000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 useBgFill="1">
        <p:nvSpPr>
          <p:cNvPr id="15" name="Freeform 5">
            <a:extLst>
              <a:ext uri="{FF2B5EF4-FFF2-40B4-BE49-F238E27FC236}">
                <a16:creationId xmlns="" xmlns:a16="http://schemas.microsoft.com/office/drawing/2014/main" id="{608EAA06-5488-416B-B2B2-E55213011012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 bwMode="auto">
          <a:xfrm rot="5400000">
            <a:off x="2769538" y="445383"/>
            <a:ext cx="1995577" cy="7534653"/>
          </a:xfrm>
          <a:prstGeom prst="round2SameRect">
            <a:avLst>
              <a:gd name="adj1" fmla="val 9679"/>
              <a:gd name="adj2" fmla="val 400"/>
            </a:avLst>
          </a:prstGeom>
          <a:ln>
            <a:noFill/>
          </a:ln>
          <a:effectLst>
            <a:outerShdw blurRad="50800" dist="38100" dir="5400000" algn="tl" rotWithShape="0">
              <a:srgbClr val="000000">
                <a:alpha val="43000"/>
              </a:srgbClr>
            </a:outerShdw>
          </a:effectLst>
          <a:extLst>
            <a:ext uri="{91240B29-F687-4f45-9708-019B960494DF}">
              <a14:hiddenLine xmlns:a14="http://schemas.microsoft.com/office/drawing/2010/main" xmlns:p14="http://schemas.microsoft.com/office/powerpoint/2010/main" xmlns:a16="http://schemas.microsoft.com/office/drawing/2014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9E76074B-C45A-40AF-9F6D-1348D176FEA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2835" y="3074023"/>
            <a:ext cx="9130240" cy="1138686"/>
          </a:xfrm>
        </p:spPr>
        <p:txBody>
          <a:bodyPr>
            <a:normAutofit/>
          </a:bodyPr>
          <a:lstStyle/>
          <a:p>
            <a:pPr algn="l"/>
            <a:r>
              <a:rPr lang="en-US" sz="4400" b="1" dirty="0" err="1">
                <a:latin typeface="Bahnschrift Condensed" panose="020B0502040204020203" pitchFamily="34" charset="0"/>
              </a:rPr>
              <a:t>Skop</a:t>
            </a:r>
            <a:r>
              <a:rPr lang="en-US" sz="4400" b="1" dirty="0">
                <a:latin typeface="Bahnschrift Condensed" panose="020B0502040204020203" pitchFamily="34" charset="0"/>
              </a:rPr>
              <a:t> </a:t>
            </a:r>
            <a:r>
              <a:rPr lang="en-US" sz="4400" b="1" dirty="0" err="1">
                <a:latin typeface="Bahnschrift Condensed" panose="020B0502040204020203" pitchFamily="34" charset="0"/>
              </a:rPr>
              <a:t>Tugas</a:t>
            </a:r>
            <a:r>
              <a:rPr lang="en-US" sz="4400" b="1" dirty="0">
                <a:latin typeface="Bahnschrift Condensed" panose="020B0502040204020203" pitchFamily="34" charset="0"/>
              </a:rPr>
              <a:t> &amp; </a:t>
            </a:r>
            <a:r>
              <a:rPr lang="en-US" sz="4400" b="1" dirty="0" err="1">
                <a:latin typeface="Bahnschrift Condensed" panose="020B0502040204020203" pitchFamily="34" charset="0"/>
              </a:rPr>
              <a:t>Tanggungjawab</a:t>
            </a:r>
            <a:r>
              <a:rPr lang="en-US" sz="4400" b="1" dirty="0">
                <a:latin typeface="Bahnschrift Condensed" panose="020B0502040204020203" pitchFamily="34" charset="0"/>
              </a:rPr>
              <a:t> PPPT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6C73FCE9-28D4-427E-BF96-E6B19E59E52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09035" y="4444184"/>
            <a:ext cx="6436104" cy="534838"/>
          </a:xfrm>
        </p:spPr>
        <p:txBody>
          <a:bodyPr>
            <a:normAutofit/>
          </a:bodyPr>
          <a:lstStyle/>
          <a:p>
            <a:pPr algn="l"/>
            <a:r>
              <a:rPr lang="en-US" sz="1800" b="1" dirty="0" err="1">
                <a:solidFill>
                  <a:srgbClr val="FFFF00"/>
                </a:solidFill>
              </a:rPr>
              <a:t>Kamaludin</a:t>
            </a:r>
            <a:r>
              <a:rPr lang="en-US" sz="1800" b="1" dirty="0">
                <a:solidFill>
                  <a:srgbClr val="FFFF00"/>
                </a:solidFill>
              </a:rPr>
              <a:t> Bin </a:t>
            </a:r>
            <a:r>
              <a:rPr lang="en-US" sz="1800" b="1" dirty="0" err="1">
                <a:solidFill>
                  <a:srgbClr val="FFFF00"/>
                </a:solidFill>
              </a:rPr>
              <a:t>Daud</a:t>
            </a:r>
            <a:endParaRPr lang="en-US" sz="18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55255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="" xmlns:a16="http://schemas.microsoft.com/office/drawing/2014/main" id="{82C88720-AE88-4D77-9DA7-D0BCDF751504}"/>
              </a:ext>
            </a:extLst>
          </p:cNvPr>
          <p:cNvSpPr txBox="1">
            <a:spLocks/>
          </p:cNvSpPr>
          <p:nvPr/>
        </p:nvSpPr>
        <p:spPr>
          <a:xfrm>
            <a:off x="289560" y="624840"/>
            <a:ext cx="11902440" cy="5501640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6600" kern="1200" spc="1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MY" sz="4400" b="1" dirty="0" err="1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Skop</a:t>
            </a:r>
            <a:r>
              <a:rPr lang="en-MY" sz="44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 </a:t>
            </a:r>
            <a:r>
              <a:rPr lang="en-MY" sz="4400" b="1" dirty="0" err="1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Tugas</a:t>
            </a:r>
            <a:r>
              <a:rPr lang="en-MY" sz="44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 Utama dan </a:t>
            </a:r>
            <a:r>
              <a:rPr lang="en-MY" sz="4400" b="1" dirty="0" err="1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Tanggungjawab</a:t>
            </a:r>
            <a:r>
              <a:rPr lang="en-MY" sz="44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 PPPT :</a:t>
            </a:r>
            <a:br>
              <a:rPr lang="en-MY" sz="44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</a:br>
            <a:endParaRPr lang="en-MY" sz="4400" b="1" dirty="0">
              <a:ln>
                <a:solidFill>
                  <a:schemeClr val="bg1">
                    <a:lumMod val="75000"/>
                    <a:lumOff val="25000"/>
                    <a:alpha val="10000"/>
                  </a:schemeClr>
                </a:solidFill>
              </a:ln>
              <a:solidFill>
                <a:schemeClr val="tx2"/>
              </a:solidFill>
              <a:effectLst>
                <a:outerShdw blurRad="9525" dist="25400" dir="14640000" algn="tl" rotWithShape="0">
                  <a:schemeClr val="bg1">
                    <a:alpha val="30000"/>
                  </a:schemeClr>
                </a:outerShdw>
              </a:effectLst>
              <a:latin typeface="Bahnschrift Condensed" panose="020B0502040204020203" pitchFamily="34" charset="0"/>
            </a:endParaRPr>
          </a:p>
          <a:p>
            <a:pPr marL="742950" indent="-742950">
              <a:buAutoNum type="alphaUcPeriod"/>
            </a:pPr>
            <a:r>
              <a:rPr lang="en-MY" sz="4400" b="1" dirty="0" err="1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Kategori</a:t>
            </a:r>
            <a:r>
              <a:rPr lang="en-MY" sz="44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 I - </a:t>
            </a:r>
            <a:r>
              <a:rPr lang="sv-SE" sz="44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tenaga pengajar</a:t>
            </a:r>
            <a:endParaRPr lang="en-MY" sz="4400" b="1" dirty="0">
              <a:ln>
                <a:solidFill>
                  <a:schemeClr val="bg1">
                    <a:lumMod val="75000"/>
                    <a:lumOff val="25000"/>
                    <a:alpha val="10000"/>
                  </a:schemeClr>
                </a:solidFill>
              </a:ln>
              <a:solidFill>
                <a:schemeClr val="tx2"/>
              </a:solidFill>
              <a:effectLst>
                <a:outerShdw blurRad="9525" dist="25400" dir="14640000" algn="tl" rotWithShape="0">
                  <a:schemeClr val="bg1">
                    <a:alpha val="30000"/>
                  </a:schemeClr>
                </a:outerShdw>
              </a:effectLst>
              <a:latin typeface="Bahnschrift Condensed" panose="020B0502040204020203" pitchFamily="34" charset="0"/>
            </a:endParaRPr>
          </a:p>
          <a:p>
            <a:endParaRPr lang="en-MY" sz="4400" b="1" dirty="0">
              <a:ln>
                <a:solidFill>
                  <a:schemeClr val="bg1">
                    <a:lumMod val="75000"/>
                    <a:lumOff val="25000"/>
                    <a:alpha val="10000"/>
                  </a:schemeClr>
                </a:solidFill>
              </a:ln>
              <a:solidFill>
                <a:schemeClr val="tx2"/>
              </a:solidFill>
              <a:effectLst>
                <a:outerShdw blurRad="9525" dist="25400" dir="14640000" algn="tl" rotWithShape="0">
                  <a:schemeClr val="bg1">
                    <a:alpha val="30000"/>
                  </a:schemeClr>
                </a:outerShdw>
              </a:effectLst>
              <a:latin typeface="Bahnschrift Condensed" panose="020B0502040204020203" pitchFamily="34" charset="0"/>
            </a:endParaRPr>
          </a:p>
          <a:p>
            <a:pPr marL="571500" indent="-5715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MY" sz="4400" b="1" dirty="0" err="1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Pensyarah</a:t>
            </a:r>
            <a:r>
              <a:rPr lang="en-MY" sz="44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 Utama DH55/ 54 &amp; DH51/ 52   </a:t>
            </a:r>
          </a:p>
          <a:p>
            <a:pPr marL="571500" indent="-5715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MY" sz="4400" b="1" dirty="0" err="1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Pensyarah</a:t>
            </a:r>
            <a:r>
              <a:rPr lang="en-MY" sz="44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 </a:t>
            </a:r>
            <a:r>
              <a:rPr lang="en-MY" sz="4400" b="1" dirty="0" err="1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Kanan</a:t>
            </a:r>
            <a:r>
              <a:rPr lang="en-MY" sz="44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 DH47/ DH48 </a:t>
            </a:r>
          </a:p>
          <a:p>
            <a:pPr marL="571500" indent="-5715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MY" sz="4400" b="1" dirty="0" err="1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Pensyarah</a:t>
            </a:r>
            <a:r>
              <a:rPr lang="en-MY" sz="44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 DH43/ 44 &amp; DH41/ 42 </a:t>
            </a:r>
          </a:p>
          <a:p>
            <a:pPr marL="571500" indent="-5715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MY" sz="4400" b="1" dirty="0" err="1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Pensyarah</a:t>
            </a:r>
            <a:r>
              <a:rPr lang="en-MY" sz="44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 DH33/ 34, DH31/ 32 &amp; DH29</a:t>
            </a:r>
            <a:endParaRPr lang="en-US" sz="4400" b="1" dirty="0">
              <a:ln>
                <a:solidFill>
                  <a:schemeClr val="bg1">
                    <a:lumMod val="75000"/>
                    <a:lumOff val="25000"/>
                    <a:alpha val="10000"/>
                  </a:schemeClr>
                </a:solidFill>
              </a:ln>
              <a:solidFill>
                <a:schemeClr val="tx2"/>
              </a:solidFill>
              <a:effectLst>
                <a:outerShdw blurRad="9525" dist="25400" dir="14640000" algn="tl" rotWithShape="0">
                  <a:schemeClr val="bg1">
                    <a:alpha val="30000"/>
                  </a:schemeClr>
                </a:outerShdw>
              </a:effectLst>
              <a:latin typeface="Bahnschrift 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8931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="" xmlns:a16="http://schemas.microsoft.com/office/drawing/2014/main" id="{82C88720-AE88-4D77-9DA7-D0BCDF751504}"/>
              </a:ext>
            </a:extLst>
          </p:cNvPr>
          <p:cNvSpPr txBox="1">
            <a:spLocks/>
          </p:cNvSpPr>
          <p:nvPr/>
        </p:nvSpPr>
        <p:spPr>
          <a:xfrm>
            <a:off x="289560" y="624840"/>
            <a:ext cx="11612880" cy="5501640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6600" kern="1200" spc="1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MY" sz="44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Skop</a:t>
            </a:r>
            <a:r>
              <a:rPr kumimoji="0" lang="en-MY" sz="44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</a:t>
            </a:r>
            <a:r>
              <a:rPr kumimoji="0" lang="en-MY" sz="44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Tugas</a:t>
            </a:r>
            <a:r>
              <a:rPr kumimoji="0" lang="en-MY" sz="44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Utama dan </a:t>
            </a:r>
            <a:r>
              <a:rPr kumimoji="0" lang="en-MY" sz="44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Tanggungjawab</a:t>
            </a:r>
            <a:r>
              <a:rPr kumimoji="0" lang="en-MY" sz="44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PPPT :</a:t>
            </a:r>
            <a:br>
              <a:rPr kumimoji="0" lang="en-MY" sz="44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</a:br>
            <a:endParaRPr kumimoji="0" lang="en-MY" sz="4400" b="1" i="0" u="none" strike="noStrike" kern="1200" cap="none" spc="100" normalizeH="0" baseline="0" noProof="0" dirty="0">
              <a:ln>
                <a:solidFill>
                  <a:srgbClr val="000000">
                    <a:lumMod val="75000"/>
                    <a:lumOff val="25000"/>
                    <a:alpha val="10000"/>
                  </a:srgbClr>
                </a:solidFill>
              </a:ln>
              <a:solidFill>
                <a:srgbClr val="C1EBF7"/>
              </a:solidFill>
              <a:effectLst>
                <a:outerShdw blurRad="9525" dist="25400" dir="1464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Bahnschrift Condensed" panose="020B0502040204020203" pitchFamily="34" charset="0"/>
              <a:ea typeface="+mj-ea"/>
              <a:cs typeface="+mj-cs"/>
            </a:endParaRPr>
          </a:p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MY" sz="44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B. </a:t>
            </a:r>
            <a:r>
              <a:rPr kumimoji="0" lang="en-MY" sz="44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Kategori</a:t>
            </a:r>
            <a:r>
              <a:rPr kumimoji="0" lang="en-MY" sz="44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II - </a:t>
            </a:r>
            <a:r>
              <a:rPr kumimoji="0" lang="en-MY" sz="44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tenaga</a:t>
            </a:r>
            <a:r>
              <a:rPr kumimoji="0" lang="en-MY" sz="44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</a:t>
            </a:r>
            <a:r>
              <a:rPr kumimoji="0" lang="en-MY" sz="44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pengajar</a:t>
            </a:r>
            <a:r>
              <a:rPr kumimoji="0" lang="en-MY" sz="44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+ </a:t>
            </a:r>
            <a:r>
              <a:rPr kumimoji="0" lang="en-MY" sz="44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tugas‐tugas</a:t>
            </a:r>
            <a:r>
              <a:rPr kumimoji="0" lang="en-MY" sz="44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</a:t>
            </a:r>
            <a:r>
              <a:rPr kumimoji="0" lang="en-MY" sz="44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pengurusan</a:t>
            </a:r>
            <a:r>
              <a:rPr kumimoji="0" lang="en-MY" sz="44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MY" sz="4400" b="1" i="0" u="none" strike="noStrike" kern="1200" cap="none" spc="100" normalizeH="0" baseline="0" noProof="0" dirty="0">
              <a:ln>
                <a:solidFill>
                  <a:srgbClr val="000000">
                    <a:lumMod val="75000"/>
                    <a:lumOff val="25000"/>
                    <a:alpha val="10000"/>
                  </a:srgbClr>
                </a:solidFill>
              </a:ln>
              <a:solidFill>
                <a:srgbClr val="C1EBF7"/>
              </a:solidFill>
              <a:effectLst>
                <a:outerShdw blurRad="9525" dist="25400" dir="1464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Bahnschrift Condensed" panose="020B0502040204020203" pitchFamily="34" charset="0"/>
              <a:ea typeface="+mj-ea"/>
              <a:cs typeface="+mj-cs"/>
            </a:endParaRPr>
          </a:p>
          <a:p>
            <a:pPr marL="571500" marR="0" lvl="0" indent="-57150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MY" sz="44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Pengarah</a:t>
            </a:r>
            <a:r>
              <a:rPr kumimoji="0" lang="en-MY" sz="44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</a:t>
            </a:r>
            <a:r>
              <a:rPr kumimoji="0" lang="en-MY" sz="44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Politeknik</a:t>
            </a:r>
            <a:r>
              <a:rPr kumimoji="0" lang="en-MY" sz="44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DH54</a:t>
            </a:r>
          </a:p>
          <a:p>
            <a:pPr marL="571500" marR="0" lvl="0" indent="-57150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MY" sz="44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Timbalan</a:t>
            </a:r>
            <a:r>
              <a:rPr kumimoji="0" lang="en-MY" sz="44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</a:t>
            </a:r>
            <a:r>
              <a:rPr kumimoji="0" lang="en-MY" sz="44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Pengarah</a:t>
            </a:r>
            <a:r>
              <a:rPr kumimoji="0" lang="en-MY" sz="44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(</a:t>
            </a:r>
            <a:r>
              <a:rPr kumimoji="0" lang="en-MY" sz="44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Akademik</a:t>
            </a:r>
            <a:r>
              <a:rPr kumimoji="0" lang="en-MY" sz="44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) DH52 </a:t>
            </a:r>
          </a:p>
          <a:p>
            <a:pPr marL="571500" marR="0" lvl="0" indent="-57150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MY" sz="44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Ketua</a:t>
            </a:r>
            <a:r>
              <a:rPr kumimoji="0" lang="en-MY" sz="44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</a:t>
            </a:r>
            <a:r>
              <a:rPr kumimoji="0" lang="en-MY" sz="44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Jabatan</a:t>
            </a:r>
            <a:r>
              <a:rPr kumimoji="0" lang="en-MY" sz="44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</a:t>
            </a:r>
            <a:r>
              <a:rPr kumimoji="0" lang="en-MY" sz="44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Politeknik</a:t>
            </a:r>
            <a:r>
              <a:rPr kumimoji="0" lang="en-MY" sz="44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DH48</a:t>
            </a:r>
          </a:p>
          <a:p>
            <a:pPr marL="571500" marR="0" lvl="0" indent="-57150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MY" sz="44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Ketua</a:t>
            </a:r>
            <a:r>
              <a:rPr kumimoji="0" lang="en-MY" sz="44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Program </a:t>
            </a:r>
            <a:r>
              <a:rPr kumimoji="0" lang="en-MY" sz="44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Politeknik</a:t>
            </a:r>
            <a:r>
              <a:rPr kumimoji="0" lang="en-MY" sz="44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DH44</a:t>
            </a:r>
            <a:endParaRPr kumimoji="0" lang="en-US" sz="4400" b="1" i="0" u="none" strike="noStrike" kern="1200" cap="none" spc="100" normalizeH="0" baseline="0" noProof="0" dirty="0">
              <a:ln>
                <a:solidFill>
                  <a:srgbClr val="000000">
                    <a:lumMod val="75000"/>
                    <a:lumOff val="25000"/>
                    <a:alpha val="10000"/>
                  </a:srgbClr>
                </a:solidFill>
              </a:ln>
              <a:solidFill>
                <a:srgbClr val="C1EBF7"/>
              </a:solidFill>
              <a:effectLst>
                <a:outerShdw blurRad="9525" dist="25400" dir="1464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Bahnschrift Condensed" panose="020B0502040204020203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4612229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="" xmlns:a16="http://schemas.microsoft.com/office/drawing/2014/main" id="{82C88720-AE88-4D77-9DA7-D0BCDF751504}"/>
              </a:ext>
            </a:extLst>
          </p:cNvPr>
          <p:cNvSpPr txBox="1">
            <a:spLocks/>
          </p:cNvSpPr>
          <p:nvPr/>
        </p:nvSpPr>
        <p:spPr>
          <a:xfrm>
            <a:off x="289560" y="624840"/>
            <a:ext cx="11612880" cy="5501640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52500" lnSpcReduction="20000"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6600" kern="1200" spc="1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MY" sz="7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Skop</a:t>
            </a:r>
            <a:r>
              <a:rPr kumimoji="0" lang="en-MY" sz="7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</a:t>
            </a:r>
            <a:r>
              <a:rPr kumimoji="0" lang="en-MY" sz="7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Tugas</a:t>
            </a:r>
            <a:r>
              <a:rPr kumimoji="0" lang="en-MY" sz="7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Utama dan </a:t>
            </a:r>
            <a:r>
              <a:rPr kumimoji="0" lang="en-MY" sz="7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Tanggungjawab</a:t>
            </a:r>
            <a:r>
              <a:rPr kumimoji="0" lang="en-MY" sz="7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PPPT :</a:t>
            </a:r>
            <a:br>
              <a:rPr kumimoji="0" lang="en-MY" sz="7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</a:br>
            <a:endParaRPr kumimoji="0" lang="en-MY" sz="7200" b="1" i="0" u="none" strike="noStrike" kern="1200" cap="none" spc="100" normalizeH="0" baseline="0" noProof="0" dirty="0">
              <a:ln>
                <a:solidFill>
                  <a:srgbClr val="000000">
                    <a:lumMod val="75000"/>
                    <a:lumOff val="25000"/>
                    <a:alpha val="10000"/>
                  </a:srgbClr>
                </a:solidFill>
              </a:ln>
              <a:solidFill>
                <a:srgbClr val="C1EBF7"/>
              </a:solidFill>
              <a:effectLst>
                <a:outerShdw blurRad="9525" dist="25400" dir="1464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Bahnschrift Condensed" panose="020B0502040204020203" pitchFamily="34" charset="0"/>
              <a:ea typeface="+mj-ea"/>
              <a:cs typeface="+mj-cs"/>
            </a:endParaRPr>
          </a:p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MY" sz="7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C. </a:t>
            </a:r>
            <a:r>
              <a:rPr kumimoji="0" lang="en-MY" sz="7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Kategori</a:t>
            </a:r>
            <a:r>
              <a:rPr kumimoji="0" lang="en-MY" sz="7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III - </a:t>
            </a:r>
            <a:r>
              <a:rPr kumimoji="0" lang="en-MY" sz="7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tugas‐tugas</a:t>
            </a:r>
            <a:r>
              <a:rPr kumimoji="0" lang="en-MY" sz="7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</a:t>
            </a:r>
            <a:r>
              <a:rPr kumimoji="0" lang="en-MY" sz="7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pengurusan</a:t>
            </a:r>
            <a:endParaRPr kumimoji="0" lang="en-MY" sz="7200" b="1" i="0" u="none" strike="noStrike" kern="1200" cap="none" spc="100" normalizeH="0" baseline="0" noProof="0" dirty="0">
              <a:ln>
                <a:solidFill>
                  <a:srgbClr val="000000">
                    <a:lumMod val="75000"/>
                    <a:lumOff val="25000"/>
                    <a:alpha val="10000"/>
                  </a:srgbClr>
                </a:solidFill>
              </a:ln>
              <a:solidFill>
                <a:srgbClr val="C1EBF7"/>
              </a:solidFill>
              <a:effectLst>
                <a:outerShdw blurRad="9525" dist="25400" dir="1464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Bahnschrift Condensed" panose="020B0502040204020203" pitchFamily="34" charset="0"/>
              <a:ea typeface="+mj-ea"/>
              <a:cs typeface="+mj-cs"/>
            </a:endParaRPr>
          </a:p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MY" sz="4400" b="1" i="0" u="none" strike="noStrike" kern="1200" cap="none" spc="100" normalizeH="0" baseline="0" noProof="0" dirty="0">
              <a:ln>
                <a:solidFill>
                  <a:srgbClr val="000000">
                    <a:lumMod val="75000"/>
                    <a:lumOff val="25000"/>
                    <a:alpha val="10000"/>
                  </a:srgbClr>
                </a:solidFill>
              </a:ln>
              <a:solidFill>
                <a:srgbClr val="C1EBF7"/>
              </a:solidFill>
              <a:effectLst>
                <a:outerShdw blurRad="9525" dist="25400" dir="1464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Bahnschrift Condensed" panose="020B0502040204020203" pitchFamily="34" charset="0"/>
              <a:ea typeface="+mj-ea"/>
              <a:cs typeface="+mj-cs"/>
            </a:endParaRPr>
          </a:p>
          <a:p>
            <a:pPr marL="571500" marR="0" lvl="0" indent="-57150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Timbalan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Pengarah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Politeknik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(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Sokongan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Akademik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) DH48</a:t>
            </a:r>
          </a:p>
          <a:p>
            <a:pPr marL="571500" marR="0" lvl="0" indent="-57150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Ketua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Jabatan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Hal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Ehwal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Pelajar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Politeknik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DH48</a:t>
            </a:r>
          </a:p>
          <a:p>
            <a:pPr marL="571500" marR="0" lvl="0" indent="-57150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Pegawai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Hal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Ehwal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Pelajar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,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Pegawai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Peperiksaan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,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Pegawai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Perhubungan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dan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Latihan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Industri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,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Pegawai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Latihan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dan Pendidikan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Lanjutan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DH44 </a:t>
            </a:r>
          </a:p>
          <a:p>
            <a:pPr marL="571500" marR="0" lvl="0" indent="-57150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Pegawai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Hal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Ehwal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Pelajar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,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Pegawai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Pengambilan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,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Pegawai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Peperiksaan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,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Pegawai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Perhubungan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dan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Latihan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Industri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,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Pegawai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Latihan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dan Pendidikan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Lanjutan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,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Pegawai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Pengurusan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Kualiti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DH41/42</a:t>
            </a:r>
            <a:endParaRPr kumimoji="0" lang="en-US" sz="5200" b="1" i="0" u="none" strike="noStrike" kern="1200" cap="none" spc="100" normalizeH="0" baseline="0" noProof="0" dirty="0">
              <a:ln>
                <a:solidFill>
                  <a:srgbClr val="000000">
                    <a:lumMod val="75000"/>
                    <a:lumOff val="25000"/>
                    <a:alpha val="10000"/>
                  </a:srgbClr>
                </a:solidFill>
              </a:ln>
              <a:solidFill>
                <a:srgbClr val="FFFF00"/>
              </a:solidFill>
              <a:effectLst>
                <a:outerShdw blurRad="9525" dist="25400" dir="1464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Bahnschrift Condensed" panose="020B0502040204020203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4740502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CEBB01F0-9075-4CCE-83EB-696790C945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5130" y="396240"/>
            <a:ext cx="9146383" cy="1371600"/>
          </a:xfrm>
        </p:spPr>
        <p:txBody>
          <a:bodyPr/>
          <a:lstStyle/>
          <a:p>
            <a:r>
              <a:rPr lang="en-MY" dirty="0"/>
              <a:t>PENGENALAN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401DD3FF-343D-4E49-BA72-339752DC2E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7240" y="1904999"/>
            <a:ext cx="10850880" cy="4114801"/>
          </a:xfrm>
        </p:spPr>
        <p:txBody>
          <a:bodyPr>
            <a:noAutofit/>
          </a:bodyPr>
          <a:lstStyle/>
          <a:p>
            <a:pPr algn="just"/>
            <a:r>
              <a:rPr lang="en-MY" sz="3200" dirty="0" err="1"/>
              <a:t>Skop</a:t>
            </a:r>
            <a:r>
              <a:rPr lang="en-MY" sz="3200" dirty="0"/>
              <a:t> </a:t>
            </a:r>
            <a:r>
              <a:rPr lang="en-MY" sz="3200" dirty="0" err="1"/>
              <a:t>tugas</a:t>
            </a:r>
            <a:r>
              <a:rPr lang="en-MY" sz="3200" dirty="0"/>
              <a:t> </a:t>
            </a:r>
            <a:r>
              <a:rPr lang="en-MY" sz="3200" dirty="0" err="1"/>
              <a:t>utama</a:t>
            </a:r>
            <a:r>
              <a:rPr lang="en-MY" sz="3200" dirty="0"/>
              <a:t> dan </a:t>
            </a:r>
            <a:r>
              <a:rPr lang="en-MY" sz="3200" dirty="0" err="1"/>
              <a:t>tanggungjawab</a:t>
            </a:r>
            <a:r>
              <a:rPr lang="en-MY" sz="3200" dirty="0"/>
              <a:t> PPPT </a:t>
            </a:r>
            <a:r>
              <a:rPr lang="en-MY" sz="3200" dirty="0" err="1"/>
              <a:t>merupakan</a:t>
            </a:r>
            <a:r>
              <a:rPr lang="en-MY" sz="3200" dirty="0"/>
              <a:t> </a:t>
            </a:r>
            <a:r>
              <a:rPr lang="en-MY" sz="3200" dirty="0" err="1"/>
              <a:t>indikator</a:t>
            </a:r>
            <a:r>
              <a:rPr lang="en-MY" sz="3200" dirty="0"/>
              <a:t> </a:t>
            </a:r>
            <a:r>
              <a:rPr lang="en-MY" sz="3200" dirty="0" err="1"/>
              <a:t>prestasi</a:t>
            </a:r>
            <a:r>
              <a:rPr lang="en-MY" sz="3200" dirty="0"/>
              <a:t>    yang </a:t>
            </a:r>
            <a:r>
              <a:rPr lang="en-MY" sz="3200" dirty="0" err="1"/>
              <a:t>perlu</a:t>
            </a:r>
            <a:r>
              <a:rPr lang="en-MY" sz="3200" dirty="0"/>
              <a:t> </a:t>
            </a:r>
            <a:r>
              <a:rPr lang="en-MY" sz="3200" dirty="0" err="1"/>
              <a:t>dicapai</a:t>
            </a:r>
            <a:r>
              <a:rPr lang="en-MY" sz="3200" dirty="0"/>
              <a:t> oleh </a:t>
            </a:r>
            <a:r>
              <a:rPr lang="en-MY" sz="3200" dirty="0" err="1"/>
              <a:t>setiap</a:t>
            </a:r>
            <a:r>
              <a:rPr lang="en-MY" sz="3200" dirty="0"/>
              <a:t> PPPT </a:t>
            </a:r>
            <a:r>
              <a:rPr lang="en-MY" sz="3200" dirty="0" err="1"/>
              <a:t>untuk</a:t>
            </a:r>
            <a:r>
              <a:rPr lang="en-MY" sz="3200" dirty="0"/>
              <a:t> </a:t>
            </a:r>
            <a:r>
              <a:rPr lang="en-MY" sz="3200" dirty="0" err="1"/>
              <a:t>meningkatkan</a:t>
            </a:r>
            <a:r>
              <a:rPr lang="en-MY" sz="3200" dirty="0"/>
              <a:t> </a:t>
            </a:r>
            <a:r>
              <a:rPr lang="en-MY" sz="3200" dirty="0" err="1"/>
              <a:t>keberkesanan</a:t>
            </a:r>
            <a:r>
              <a:rPr lang="en-MY" sz="3200" dirty="0"/>
              <a:t> </a:t>
            </a:r>
            <a:r>
              <a:rPr lang="en-MY" sz="3200" dirty="0" err="1"/>
              <a:t>sistem</a:t>
            </a:r>
            <a:r>
              <a:rPr lang="en-MY" sz="3200" dirty="0"/>
              <a:t> </a:t>
            </a:r>
            <a:r>
              <a:rPr lang="en-MY" sz="3200" dirty="0" err="1"/>
              <a:t>penyampaian</a:t>
            </a:r>
            <a:r>
              <a:rPr lang="en-MY" sz="3200" dirty="0"/>
              <a:t> </a:t>
            </a:r>
            <a:r>
              <a:rPr lang="en-MY" sz="3200" dirty="0" err="1"/>
              <a:t>organisasi</a:t>
            </a:r>
            <a:endParaRPr lang="en-MY" sz="3200" dirty="0"/>
          </a:p>
          <a:p>
            <a:pPr algn="just"/>
            <a:r>
              <a:rPr lang="en-MY" sz="3200" dirty="0" err="1"/>
              <a:t>skop</a:t>
            </a:r>
            <a:r>
              <a:rPr lang="en-MY" sz="3200" dirty="0"/>
              <a:t> dan </a:t>
            </a:r>
            <a:r>
              <a:rPr lang="en-MY" sz="3200" dirty="0" err="1"/>
              <a:t>tugas</a:t>
            </a:r>
            <a:r>
              <a:rPr lang="en-MY" sz="3200" dirty="0"/>
              <a:t> </a:t>
            </a:r>
            <a:r>
              <a:rPr lang="en-MY" sz="3200" dirty="0" err="1"/>
              <a:t>pegawai</a:t>
            </a:r>
            <a:r>
              <a:rPr lang="en-MY" sz="3200" dirty="0"/>
              <a:t> </a:t>
            </a:r>
            <a:r>
              <a:rPr lang="en-MY" sz="3200" dirty="0" err="1"/>
              <a:t>dalam</a:t>
            </a:r>
            <a:r>
              <a:rPr lang="en-MY" sz="3200" dirty="0"/>
              <a:t> </a:t>
            </a:r>
            <a:r>
              <a:rPr lang="en-MY" sz="3200" dirty="0" err="1"/>
              <a:t>setiap</a:t>
            </a:r>
            <a:r>
              <a:rPr lang="en-MY" sz="3200" dirty="0"/>
              <a:t> </a:t>
            </a:r>
            <a:r>
              <a:rPr lang="en-MY" sz="3200" dirty="0" err="1"/>
              <a:t>kategori</a:t>
            </a:r>
            <a:r>
              <a:rPr lang="en-MY" sz="3200" dirty="0"/>
              <a:t> </a:t>
            </a:r>
            <a:r>
              <a:rPr lang="en-MY" sz="3200" dirty="0" err="1"/>
              <a:t>diperhalusi</a:t>
            </a:r>
            <a:r>
              <a:rPr lang="en-MY" sz="3200" dirty="0"/>
              <a:t> dan </a:t>
            </a:r>
            <a:r>
              <a:rPr lang="en-MY" sz="3200" dirty="0" err="1"/>
              <a:t>diperincikan</a:t>
            </a:r>
            <a:r>
              <a:rPr lang="en-MY" sz="3200" dirty="0"/>
              <a:t> </a:t>
            </a:r>
            <a:r>
              <a:rPr lang="en-MY" sz="3200" dirty="0" err="1"/>
              <a:t>daripada</a:t>
            </a:r>
            <a:r>
              <a:rPr lang="en-MY" sz="3200" dirty="0"/>
              <a:t> </a:t>
            </a:r>
            <a:r>
              <a:rPr lang="en-MY" sz="3200" dirty="0" err="1"/>
              <a:t>sudut</a:t>
            </a:r>
            <a:r>
              <a:rPr lang="en-MY" sz="3200" dirty="0"/>
              <a:t> </a:t>
            </a:r>
            <a:r>
              <a:rPr lang="en-MY" sz="3200" dirty="0" err="1"/>
              <a:t>kriteria</a:t>
            </a:r>
            <a:r>
              <a:rPr lang="en-MY" sz="3200" dirty="0"/>
              <a:t> </a:t>
            </a:r>
            <a:r>
              <a:rPr lang="en-MY" sz="3200" dirty="0" err="1"/>
              <a:t>kecemerlangan</a:t>
            </a:r>
            <a:r>
              <a:rPr lang="en-MY" sz="3200" dirty="0"/>
              <a:t>.</a:t>
            </a:r>
          </a:p>
          <a:p>
            <a:pPr algn="just"/>
            <a:r>
              <a:rPr lang="en-MY" sz="3200" dirty="0" err="1"/>
              <a:t>prestasi</a:t>
            </a:r>
            <a:r>
              <a:rPr lang="en-MY" sz="3200" dirty="0"/>
              <a:t> </a:t>
            </a:r>
            <a:r>
              <a:rPr lang="en-MY" sz="3200" dirty="0" err="1"/>
              <a:t>setiap</a:t>
            </a:r>
            <a:r>
              <a:rPr lang="en-MY" sz="3200" dirty="0"/>
              <a:t> </a:t>
            </a:r>
            <a:r>
              <a:rPr lang="en-MY" sz="3200" dirty="0" err="1"/>
              <a:t>pegawai</a:t>
            </a:r>
            <a:r>
              <a:rPr lang="en-MY" sz="3200" dirty="0"/>
              <a:t> </a:t>
            </a:r>
            <a:r>
              <a:rPr lang="en-MY" sz="3200" dirty="0" err="1"/>
              <a:t>dapat</a:t>
            </a:r>
            <a:r>
              <a:rPr lang="en-MY" sz="3200" dirty="0"/>
              <a:t> </a:t>
            </a:r>
            <a:r>
              <a:rPr lang="en-MY" sz="3200" dirty="0" err="1"/>
              <a:t>dinilai</a:t>
            </a:r>
            <a:r>
              <a:rPr lang="en-MY" sz="3200" dirty="0"/>
              <a:t> </a:t>
            </a:r>
            <a:r>
              <a:rPr lang="en-MY" sz="3200" dirty="0" err="1"/>
              <a:t>dengan</a:t>
            </a:r>
            <a:r>
              <a:rPr lang="en-MY" sz="3200" dirty="0"/>
              <a:t> </a:t>
            </a:r>
            <a:r>
              <a:rPr lang="en-MY" sz="3200" dirty="0" err="1"/>
              <a:t>saksama</a:t>
            </a:r>
            <a:r>
              <a:rPr lang="en-MY" sz="3200" dirty="0"/>
              <a:t> </a:t>
            </a:r>
            <a:r>
              <a:rPr lang="en-MY" sz="3200" dirty="0" err="1"/>
              <a:t>supaya</a:t>
            </a:r>
            <a:r>
              <a:rPr lang="en-MY" sz="3200" dirty="0"/>
              <a:t> </a:t>
            </a:r>
            <a:r>
              <a:rPr lang="en-MY" sz="3200" dirty="0" err="1"/>
              <a:t>mereka</a:t>
            </a:r>
            <a:r>
              <a:rPr lang="en-MY" sz="3200" dirty="0"/>
              <a:t> </a:t>
            </a:r>
            <a:r>
              <a:rPr lang="en-MY" sz="3200" dirty="0" err="1"/>
              <a:t>mempunyai</a:t>
            </a:r>
            <a:r>
              <a:rPr lang="en-MY" sz="3200" dirty="0"/>
              <a:t> </a:t>
            </a:r>
            <a:r>
              <a:rPr lang="en-MY" sz="3200" dirty="0" err="1"/>
              <a:t>peluang</a:t>
            </a:r>
            <a:r>
              <a:rPr lang="en-MY" sz="3200" dirty="0"/>
              <a:t> yang </a:t>
            </a:r>
            <a:r>
              <a:rPr lang="en-MY" sz="3200" dirty="0" err="1"/>
              <a:t>sama</a:t>
            </a:r>
            <a:r>
              <a:rPr lang="en-MY" sz="3200" dirty="0"/>
              <a:t> </a:t>
            </a:r>
            <a:r>
              <a:rPr lang="en-MY" sz="3200" dirty="0" err="1"/>
              <a:t>untuk</a:t>
            </a:r>
            <a:r>
              <a:rPr lang="en-MY" sz="3200" dirty="0"/>
              <a:t> </a:t>
            </a:r>
            <a:r>
              <a:rPr lang="en-MY" sz="3200" dirty="0" err="1"/>
              <a:t>pertimbangan</a:t>
            </a:r>
            <a:r>
              <a:rPr lang="en-MY" sz="3200" dirty="0"/>
              <a:t> </a:t>
            </a:r>
            <a:r>
              <a:rPr lang="en-MY" sz="3200" dirty="0" err="1"/>
              <a:t>kenaikan</a:t>
            </a:r>
            <a:r>
              <a:rPr lang="en-MY" sz="3200" dirty="0"/>
              <a:t> </a:t>
            </a:r>
            <a:r>
              <a:rPr lang="en-MY" sz="3200" dirty="0" err="1"/>
              <a:t>pangkat</a:t>
            </a:r>
            <a:r>
              <a:rPr lang="en-MY" sz="3200" dirty="0"/>
              <a:t>.  </a:t>
            </a:r>
          </a:p>
        </p:txBody>
      </p:sp>
    </p:spTree>
    <p:extLst>
      <p:ext uri="{BB962C8B-B14F-4D97-AF65-F5344CB8AC3E}">
        <p14:creationId xmlns:p14="http://schemas.microsoft.com/office/powerpoint/2010/main" val="514615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F68715B6-ACD0-4394-A6F6-1DA314A618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2808" y="695325"/>
            <a:ext cx="9146383" cy="1371600"/>
          </a:xfrm>
        </p:spPr>
        <p:txBody>
          <a:bodyPr/>
          <a:lstStyle/>
          <a:p>
            <a:r>
              <a:rPr lang="en-MY" dirty="0"/>
              <a:t>TUGAS PROFESIONAL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640FB387-5FC4-405D-9613-2C6D7C5859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18110" y="2333625"/>
            <a:ext cx="9136770" cy="2962276"/>
          </a:xfrm>
        </p:spPr>
        <p:txBody>
          <a:bodyPr>
            <a:normAutofit/>
          </a:bodyPr>
          <a:lstStyle/>
          <a:p>
            <a:r>
              <a:rPr lang="en-MY" sz="4000" dirty="0" err="1"/>
              <a:t>Tugas</a:t>
            </a:r>
            <a:r>
              <a:rPr lang="en-MY" sz="4000" dirty="0"/>
              <a:t> </a:t>
            </a:r>
            <a:r>
              <a:rPr lang="en-MY" sz="4000" dirty="0" err="1"/>
              <a:t>profesional</a:t>
            </a:r>
            <a:r>
              <a:rPr lang="en-MY" sz="4000" dirty="0"/>
              <a:t> </a:t>
            </a:r>
            <a:r>
              <a:rPr lang="en-MY" sz="4000" dirty="0" err="1"/>
              <a:t>pensyarah</a:t>
            </a:r>
            <a:r>
              <a:rPr lang="en-MY" sz="4000" dirty="0"/>
              <a:t> </a:t>
            </a:r>
            <a:r>
              <a:rPr lang="en-MY" sz="4000" dirty="0" err="1"/>
              <a:t>terbahagi</a:t>
            </a:r>
            <a:r>
              <a:rPr lang="en-MY" sz="4000" dirty="0"/>
              <a:t> </a:t>
            </a:r>
            <a:r>
              <a:rPr lang="en-MY" sz="4000" dirty="0" err="1"/>
              <a:t>kepada</a:t>
            </a:r>
            <a:r>
              <a:rPr lang="en-MY" sz="4000" dirty="0"/>
              <a:t>;</a:t>
            </a:r>
          </a:p>
          <a:p>
            <a:pPr marL="696912" lvl="1" indent="-457200">
              <a:buFont typeface="+mj-lt"/>
              <a:buAutoNum type="arabicPeriod"/>
            </a:pPr>
            <a:r>
              <a:rPr lang="en-MY" sz="4000" dirty="0" err="1"/>
              <a:t>tugas</a:t>
            </a:r>
            <a:r>
              <a:rPr lang="en-MY" sz="4000" dirty="0"/>
              <a:t> </a:t>
            </a:r>
            <a:r>
              <a:rPr lang="en-MY" sz="4000" dirty="0" err="1"/>
              <a:t>hakiki</a:t>
            </a:r>
            <a:r>
              <a:rPr lang="en-MY" sz="4000" dirty="0"/>
              <a:t>, dan </a:t>
            </a:r>
          </a:p>
          <a:p>
            <a:pPr marL="696912" lvl="1" indent="-457200">
              <a:buFont typeface="+mj-lt"/>
              <a:buAutoNum type="arabicPeriod"/>
            </a:pPr>
            <a:r>
              <a:rPr lang="en-MY" sz="4000" dirty="0" err="1"/>
              <a:t>tugas</a:t>
            </a:r>
            <a:r>
              <a:rPr lang="en-MY" sz="4000" dirty="0"/>
              <a:t> </a:t>
            </a:r>
            <a:r>
              <a:rPr lang="en-MY" sz="4000" dirty="0" err="1"/>
              <a:t>kecemerlangan</a:t>
            </a:r>
            <a:r>
              <a:rPr lang="en-MY" sz="40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7334005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30DFA58F-194F-463C-BB19-627D1FE084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2810" y="381000"/>
            <a:ext cx="9146383" cy="792480"/>
          </a:xfrm>
        </p:spPr>
        <p:txBody>
          <a:bodyPr/>
          <a:lstStyle/>
          <a:p>
            <a:r>
              <a:rPr lang="en-MY" dirty="0" err="1"/>
              <a:t>Tugas</a:t>
            </a:r>
            <a:r>
              <a:rPr lang="en-MY" dirty="0"/>
              <a:t> </a:t>
            </a:r>
            <a:r>
              <a:rPr lang="en-MY" dirty="0" err="1"/>
              <a:t>Hakiki</a:t>
            </a:r>
            <a:endParaRPr lang="en-MY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D1C78EE9-6E76-4643-8992-BDE7D8DFF5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2810" y="1295399"/>
            <a:ext cx="9922430" cy="518160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MY" dirty="0" err="1"/>
              <a:t>Tugas</a:t>
            </a:r>
            <a:r>
              <a:rPr lang="en-MY" dirty="0"/>
              <a:t> </a:t>
            </a:r>
            <a:r>
              <a:rPr lang="en-MY" dirty="0" err="1"/>
              <a:t>hakiki</a:t>
            </a:r>
            <a:r>
              <a:rPr lang="en-MY" dirty="0"/>
              <a:t> </a:t>
            </a:r>
            <a:r>
              <a:rPr lang="en-MY" dirty="0" err="1"/>
              <a:t>pensyarah</a:t>
            </a:r>
            <a:r>
              <a:rPr lang="en-MY" dirty="0"/>
              <a:t> </a:t>
            </a:r>
            <a:r>
              <a:rPr lang="en-MY" dirty="0" err="1"/>
              <a:t>ialah</a:t>
            </a:r>
            <a:r>
              <a:rPr lang="en-MY" dirty="0"/>
              <a:t> </a:t>
            </a:r>
            <a:r>
              <a:rPr lang="en-MY" dirty="0" err="1"/>
              <a:t>pendidikan</a:t>
            </a:r>
            <a:r>
              <a:rPr lang="en-MY" dirty="0"/>
              <a:t>. </a:t>
            </a:r>
            <a:r>
              <a:rPr lang="en-MY" dirty="0" err="1"/>
              <a:t>Tugas</a:t>
            </a:r>
            <a:r>
              <a:rPr lang="en-MY" dirty="0"/>
              <a:t> </a:t>
            </a:r>
            <a:r>
              <a:rPr lang="en-MY" dirty="0" err="1"/>
              <a:t>ini</a:t>
            </a:r>
            <a:r>
              <a:rPr lang="en-MY" dirty="0"/>
              <a:t>  </a:t>
            </a:r>
            <a:r>
              <a:rPr lang="en-MY" dirty="0" err="1"/>
              <a:t>dilaksanakan</a:t>
            </a:r>
            <a:r>
              <a:rPr lang="en-MY" dirty="0"/>
              <a:t> </a:t>
            </a:r>
            <a:r>
              <a:rPr lang="en-MY" dirty="0" err="1"/>
              <a:t>menerusi</a:t>
            </a:r>
            <a:r>
              <a:rPr lang="en-MY" dirty="0"/>
              <a:t> </a:t>
            </a:r>
            <a:r>
              <a:rPr lang="en-MY" dirty="0" err="1"/>
              <a:t>kegiatan</a:t>
            </a:r>
            <a:r>
              <a:rPr lang="en-MY" dirty="0"/>
              <a:t> </a:t>
            </a:r>
            <a:r>
              <a:rPr lang="en-MY" dirty="0" err="1"/>
              <a:t>berikut</a:t>
            </a:r>
            <a:r>
              <a:rPr lang="en-MY" dirty="0"/>
              <a:t>: </a:t>
            </a:r>
          </a:p>
          <a:p>
            <a:pPr marL="457200" indent="-457200">
              <a:buFont typeface="+mj-lt"/>
              <a:buAutoNum type="arabicPeriod"/>
            </a:pPr>
            <a:r>
              <a:rPr lang="en-MY" dirty="0" err="1"/>
              <a:t>Mengajar</a:t>
            </a:r>
            <a:r>
              <a:rPr lang="en-MY" dirty="0"/>
              <a:t>, </a:t>
            </a:r>
            <a:r>
              <a:rPr lang="en-MY" dirty="0" err="1"/>
              <a:t>iaitu</a:t>
            </a:r>
            <a:r>
              <a:rPr lang="en-MY" dirty="0"/>
              <a:t> </a:t>
            </a:r>
            <a:r>
              <a:rPr lang="en-MY" dirty="0" err="1"/>
              <a:t>menyampaikan</a:t>
            </a:r>
            <a:r>
              <a:rPr lang="en-MY" dirty="0"/>
              <a:t> </a:t>
            </a:r>
            <a:r>
              <a:rPr lang="en-MY" dirty="0" err="1"/>
              <a:t>ilmu</a:t>
            </a:r>
            <a:r>
              <a:rPr lang="en-MY" dirty="0"/>
              <a:t>, </a:t>
            </a:r>
            <a:r>
              <a:rPr lang="en-MY" dirty="0" err="1"/>
              <a:t>menurunkan</a:t>
            </a:r>
            <a:r>
              <a:rPr lang="en-MY" dirty="0"/>
              <a:t> </a:t>
            </a:r>
            <a:r>
              <a:rPr lang="en-MY" dirty="0" err="1"/>
              <a:t>kemahiran</a:t>
            </a:r>
            <a:r>
              <a:rPr lang="en-MY" dirty="0"/>
              <a:t>, </a:t>
            </a:r>
            <a:r>
              <a:rPr lang="en-MY" dirty="0" err="1"/>
              <a:t>mengasah</a:t>
            </a:r>
            <a:r>
              <a:rPr lang="en-MY" dirty="0"/>
              <a:t> </a:t>
            </a:r>
            <a:r>
              <a:rPr lang="en-MY" dirty="0" err="1"/>
              <a:t>kebijaksanaan</a:t>
            </a:r>
            <a:r>
              <a:rPr lang="en-MY" dirty="0"/>
              <a:t> dan </a:t>
            </a:r>
            <a:r>
              <a:rPr lang="en-MY" dirty="0" err="1"/>
              <a:t>menerapkan</a:t>
            </a:r>
            <a:r>
              <a:rPr lang="en-MY" dirty="0"/>
              <a:t> </a:t>
            </a:r>
            <a:r>
              <a:rPr lang="en-MY" dirty="0" err="1"/>
              <a:t>nilai</a:t>
            </a:r>
            <a:r>
              <a:rPr lang="en-MY" dirty="0"/>
              <a:t> </a:t>
            </a:r>
            <a:r>
              <a:rPr lang="en-MY" dirty="0" err="1"/>
              <a:t>murni</a:t>
            </a:r>
            <a:r>
              <a:rPr lang="en-MY" dirty="0"/>
              <a:t>. </a:t>
            </a:r>
          </a:p>
          <a:p>
            <a:pPr marL="457200" indent="-457200">
              <a:buFont typeface="+mj-lt"/>
              <a:buAutoNum type="arabicPeriod"/>
            </a:pPr>
            <a:r>
              <a:rPr lang="en-MY" dirty="0" err="1"/>
              <a:t>Membimbing</a:t>
            </a:r>
            <a:r>
              <a:rPr lang="en-MY" dirty="0"/>
              <a:t>, </a:t>
            </a:r>
            <a:r>
              <a:rPr lang="en-MY" dirty="0" err="1"/>
              <a:t>iaitu</a:t>
            </a:r>
            <a:r>
              <a:rPr lang="en-MY" dirty="0"/>
              <a:t> </a:t>
            </a:r>
            <a:r>
              <a:rPr lang="en-MY" dirty="0" err="1"/>
              <a:t>membentuk</a:t>
            </a:r>
            <a:r>
              <a:rPr lang="en-MY" dirty="0"/>
              <a:t> </a:t>
            </a:r>
            <a:r>
              <a:rPr lang="en-MY" dirty="0" err="1"/>
              <a:t>sahsiah</a:t>
            </a:r>
            <a:r>
              <a:rPr lang="en-MY" dirty="0"/>
              <a:t>, </a:t>
            </a:r>
            <a:r>
              <a:rPr lang="en-MY" dirty="0" err="1"/>
              <a:t>mengembangkan</a:t>
            </a:r>
            <a:r>
              <a:rPr lang="en-MY" dirty="0"/>
              <a:t> </a:t>
            </a:r>
            <a:r>
              <a:rPr lang="en-MY" dirty="0" err="1"/>
              <a:t>kecintaan</a:t>
            </a:r>
            <a:r>
              <a:rPr lang="en-MY" dirty="0"/>
              <a:t> </a:t>
            </a:r>
            <a:r>
              <a:rPr lang="en-MY" dirty="0" err="1"/>
              <a:t>kepada</a:t>
            </a:r>
            <a:r>
              <a:rPr lang="en-MY" dirty="0"/>
              <a:t> </a:t>
            </a:r>
            <a:r>
              <a:rPr lang="en-MY" dirty="0" err="1"/>
              <a:t>ilmu</a:t>
            </a:r>
            <a:r>
              <a:rPr lang="en-MY" dirty="0"/>
              <a:t> dan </a:t>
            </a:r>
            <a:r>
              <a:rPr lang="en-MY" dirty="0" err="1"/>
              <a:t>pengetahuan</a:t>
            </a:r>
            <a:r>
              <a:rPr lang="en-MY" dirty="0"/>
              <a:t>, </a:t>
            </a:r>
            <a:r>
              <a:rPr lang="en-MY" dirty="0" err="1"/>
              <a:t>memberi</a:t>
            </a:r>
            <a:r>
              <a:rPr lang="en-MY" dirty="0"/>
              <a:t> </a:t>
            </a:r>
            <a:r>
              <a:rPr lang="en-MY" dirty="0" err="1"/>
              <a:t>bantuan</a:t>
            </a:r>
            <a:r>
              <a:rPr lang="en-MY" dirty="0"/>
              <a:t> </a:t>
            </a:r>
            <a:r>
              <a:rPr lang="en-MY" dirty="0" err="1"/>
              <a:t>akademik</a:t>
            </a:r>
            <a:r>
              <a:rPr lang="en-MY" dirty="0"/>
              <a:t> dan </a:t>
            </a:r>
            <a:r>
              <a:rPr lang="en-MY" dirty="0" err="1"/>
              <a:t>memotivasi</a:t>
            </a:r>
            <a:r>
              <a:rPr lang="en-MY" dirty="0"/>
              <a:t> </a:t>
            </a:r>
            <a:r>
              <a:rPr lang="en-MY" dirty="0" err="1"/>
              <a:t>ke</a:t>
            </a:r>
            <a:r>
              <a:rPr lang="en-MY" dirty="0"/>
              <a:t> </a:t>
            </a:r>
            <a:r>
              <a:rPr lang="en-MY" dirty="0" err="1"/>
              <a:t>arah</a:t>
            </a:r>
            <a:r>
              <a:rPr lang="en-MY" dirty="0"/>
              <a:t> </a:t>
            </a:r>
            <a:r>
              <a:rPr lang="en-MY" dirty="0" err="1"/>
              <a:t>kecemerlangan</a:t>
            </a:r>
            <a:r>
              <a:rPr lang="en-MY" dirty="0"/>
              <a:t>.</a:t>
            </a:r>
          </a:p>
          <a:p>
            <a:pPr marL="457200" indent="-457200">
              <a:buFont typeface="+mj-lt"/>
              <a:buAutoNum type="arabicPeriod"/>
            </a:pPr>
            <a:r>
              <a:rPr lang="en-MY" dirty="0" err="1"/>
              <a:t>Mentaksir</a:t>
            </a:r>
            <a:r>
              <a:rPr lang="en-MY" dirty="0"/>
              <a:t>, </a:t>
            </a:r>
            <a:r>
              <a:rPr lang="en-MY" dirty="0" err="1"/>
              <a:t>iaitu</a:t>
            </a:r>
            <a:r>
              <a:rPr lang="en-MY" dirty="0"/>
              <a:t> </a:t>
            </a:r>
            <a:r>
              <a:rPr lang="en-MY" dirty="0" err="1"/>
              <a:t>mengukur</a:t>
            </a:r>
            <a:r>
              <a:rPr lang="en-MY" dirty="0"/>
              <a:t> </a:t>
            </a:r>
            <a:r>
              <a:rPr lang="en-MY" dirty="0" err="1"/>
              <a:t>tahap</a:t>
            </a:r>
            <a:r>
              <a:rPr lang="en-MY" dirty="0"/>
              <a:t> </a:t>
            </a:r>
            <a:r>
              <a:rPr lang="en-MY" dirty="0" err="1"/>
              <a:t>penguasaan</a:t>
            </a:r>
            <a:r>
              <a:rPr lang="en-MY" dirty="0"/>
              <a:t> </a:t>
            </a:r>
            <a:r>
              <a:rPr lang="en-MY" dirty="0" err="1"/>
              <a:t>ilmu</a:t>
            </a:r>
            <a:r>
              <a:rPr lang="en-MY" dirty="0"/>
              <a:t>, </a:t>
            </a:r>
            <a:r>
              <a:rPr lang="en-MY" dirty="0" err="1"/>
              <a:t>kemahiran</a:t>
            </a:r>
            <a:r>
              <a:rPr lang="en-MY" dirty="0"/>
              <a:t>, </a:t>
            </a:r>
            <a:r>
              <a:rPr lang="en-MY" dirty="0" err="1"/>
              <a:t>kebijaksanaan</a:t>
            </a:r>
            <a:r>
              <a:rPr lang="en-MY" dirty="0"/>
              <a:t> dan </a:t>
            </a:r>
            <a:r>
              <a:rPr lang="en-MY" dirty="0" err="1"/>
              <a:t>nilai</a:t>
            </a:r>
            <a:r>
              <a:rPr lang="en-MY" dirty="0"/>
              <a:t> </a:t>
            </a:r>
            <a:r>
              <a:rPr lang="en-MY" dirty="0" err="1"/>
              <a:t>murni</a:t>
            </a:r>
            <a:r>
              <a:rPr lang="en-MY" dirty="0"/>
              <a:t> </a:t>
            </a:r>
            <a:r>
              <a:rPr lang="en-MY" dirty="0" err="1"/>
              <a:t>pelajar</a:t>
            </a:r>
            <a:r>
              <a:rPr lang="en-MY" dirty="0"/>
              <a:t>. </a:t>
            </a:r>
          </a:p>
          <a:p>
            <a:pPr marL="457200" indent="-457200">
              <a:buFont typeface="+mj-lt"/>
              <a:buAutoNum type="arabicPeriod"/>
            </a:pPr>
            <a:r>
              <a:rPr lang="en-MY" dirty="0" err="1"/>
              <a:t>Meneladani</a:t>
            </a:r>
            <a:r>
              <a:rPr lang="en-MY" dirty="0"/>
              <a:t>, </a:t>
            </a:r>
            <a:r>
              <a:rPr lang="en-MY" dirty="0" err="1"/>
              <a:t>iaitu</a:t>
            </a:r>
            <a:r>
              <a:rPr lang="en-MY" dirty="0"/>
              <a:t> </a:t>
            </a:r>
            <a:r>
              <a:rPr lang="en-MY" dirty="0" err="1"/>
              <a:t>mempamerkan</a:t>
            </a:r>
            <a:r>
              <a:rPr lang="en-MY" dirty="0"/>
              <a:t> </a:t>
            </a:r>
            <a:r>
              <a:rPr lang="en-MY" dirty="0" err="1"/>
              <a:t>sahsiah</a:t>
            </a:r>
            <a:r>
              <a:rPr lang="en-MY" dirty="0"/>
              <a:t> dan </a:t>
            </a:r>
            <a:r>
              <a:rPr lang="en-MY" dirty="0" err="1"/>
              <a:t>tingkah</a:t>
            </a:r>
            <a:r>
              <a:rPr lang="en-MY" dirty="0"/>
              <a:t> </a:t>
            </a:r>
            <a:r>
              <a:rPr lang="en-MY" dirty="0" err="1"/>
              <a:t>laku</a:t>
            </a:r>
            <a:r>
              <a:rPr lang="en-MY" dirty="0"/>
              <a:t> </a:t>
            </a:r>
            <a:r>
              <a:rPr lang="en-MY" dirty="0" err="1"/>
              <a:t>bertatasusila</a:t>
            </a:r>
            <a:r>
              <a:rPr lang="en-MY" dirty="0"/>
              <a:t> </a:t>
            </a:r>
            <a:r>
              <a:rPr lang="en-MY" dirty="0" err="1"/>
              <a:t>serta</a:t>
            </a:r>
            <a:r>
              <a:rPr lang="en-MY" dirty="0"/>
              <a:t> </a:t>
            </a:r>
            <a:r>
              <a:rPr lang="en-MY" dirty="0" err="1"/>
              <a:t>mempraktikkan</a:t>
            </a:r>
            <a:r>
              <a:rPr lang="en-MY" dirty="0"/>
              <a:t> </a:t>
            </a:r>
            <a:r>
              <a:rPr lang="en-MY" dirty="0" err="1"/>
              <a:t>cara</a:t>
            </a:r>
            <a:r>
              <a:rPr lang="en-MY" dirty="0"/>
              <a:t> </a:t>
            </a:r>
            <a:r>
              <a:rPr lang="en-MY" dirty="0" err="1"/>
              <a:t>hidup</a:t>
            </a:r>
            <a:r>
              <a:rPr lang="en-MY" dirty="0"/>
              <a:t> </a:t>
            </a:r>
            <a:r>
              <a:rPr lang="en-MY" dirty="0" err="1"/>
              <a:t>profesional</a:t>
            </a:r>
            <a:r>
              <a:rPr lang="en-MY" dirty="0"/>
              <a:t> </a:t>
            </a:r>
            <a:r>
              <a:rPr lang="en-MY" dirty="0" err="1"/>
              <a:t>untuk</a:t>
            </a:r>
            <a:r>
              <a:rPr lang="en-MY" dirty="0"/>
              <a:t> </a:t>
            </a:r>
            <a:r>
              <a:rPr lang="en-MY" dirty="0" err="1"/>
              <a:t>dicontohi</a:t>
            </a:r>
            <a:r>
              <a:rPr lang="en-MY" dirty="0"/>
              <a:t> oleh </a:t>
            </a:r>
            <a:r>
              <a:rPr lang="en-MY" dirty="0" err="1"/>
              <a:t>pelajar</a:t>
            </a:r>
            <a:r>
              <a:rPr lang="en-MY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2318570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89543DCF-31E4-4E17-B8D4-1AC812A13E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2810" y="381000"/>
            <a:ext cx="9146383" cy="685800"/>
          </a:xfrm>
        </p:spPr>
        <p:txBody>
          <a:bodyPr>
            <a:normAutofit fontScale="90000"/>
          </a:bodyPr>
          <a:lstStyle/>
          <a:p>
            <a:r>
              <a:rPr lang="en-MY" dirty="0" err="1"/>
              <a:t>Tugas</a:t>
            </a:r>
            <a:r>
              <a:rPr lang="en-MY" dirty="0"/>
              <a:t> </a:t>
            </a:r>
            <a:r>
              <a:rPr lang="en-MY" dirty="0" err="1"/>
              <a:t>Kecemerlangan</a:t>
            </a:r>
            <a:endParaRPr lang="en-MY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F198699C-EE09-4717-8DB1-5E3AD9FB7C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2810" y="1325881"/>
            <a:ext cx="9861470" cy="501396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MY" dirty="0" err="1"/>
              <a:t>Tugas</a:t>
            </a:r>
            <a:r>
              <a:rPr lang="en-MY" dirty="0"/>
              <a:t> </a:t>
            </a:r>
            <a:r>
              <a:rPr lang="en-MY" dirty="0" err="1"/>
              <a:t>kecemerlangan</a:t>
            </a:r>
            <a:r>
              <a:rPr lang="en-MY" dirty="0"/>
              <a:t> </a:t>
            </a:r>
            <a:r>
              <a:rPr lang="en-MY" dirty="0" err="1"/>
              <a:t>pensyarah</a:t>
            </a:r>
            <a:r>
              <a:rPr lang="en-MY" dirty="0"/>
              <a:t> </a:t>
            </a:r>
            <a:r>
              <a:rPr lang="en-MY" dirty="0" err="1"/>
              <a:t>ialah</a:t>
            </a:r>
            <a:r>
              <a:rPr lang="en-MY" dirty="0"/>
              <a:t> </a:t>
            </a:r>
            <a:r>
              <a:rPr lang="en-MY" dirty="0" err="1"/>
              <a:t>pemajuan</a:t>
            </a:r>
            <a:r>
              <a:rPr lang="en-MY" dirty="0"/>
              <a:t> </a:t>
            </a:r>
            <a:r>
              <a:rPr lang="en-MY" dirty="0" err="1"/>
              <a:t>daya</a:t>
            </a:r>
            <a:r>
              <a:rPr lang="en-MY" dirty="0"/>
              <a:t> </a:t>
            </a:r>
            <a:r>
              <a:rPr lang="en-MY" dirty="0" err="1"/>
              <a:t>upaya</a:t>
            </a:r>
            <a:r>
              <a:rPr lang="en-MY" dirty="0"/>
              <a:t> </a:t>
            </a:r>
            <a:r>
              <a:rPr lang="en-MY" dirty="0" err="1"/>
              <a:t>profesional</a:t>
            </a:r>
            <a:r>
              <a:rPr lang="en-MY" dirty="0"/>
              <a:t>. </a:t>
            </a:r>
            <a:r>
              <a:rPr lang="en-MY" dirty="0" err="1"/>
              <a:t>Tugas</a:t>
            </a:r>
            <a:r>
              <a:rPr lang="en-MY" dirty="0"/>
              <a:t> </a:t>
            </a:r>
            <a:r>
              <a:rPr lang="en-MY" dirty="0" err="1"/>
              <a:t>ini</a:t>
            </a:r>
            <a:r>
              <a:rPr lang="en-MY" dirty="0"/>
              <a:t> </a:t>
            </a:r>
            <a:r>
              <a:rPr lang="en-MY" dirty="0" err="1"/>
              <a:t>dilaksanakan</a:t>
            </a:r>
            <a:r>
              <a:rPr lang="en-MY" dirty="0"/>
              <a:t> </a:t>
            </a:r>
            <a:r>
              <a:rPr lang="en-MY" dirty="0" err="1"/>
              <a:t>menerusi</a:t>
            </a:r>
            <a:r>
              <a:rPr lang="en-MY" dirty="0"/>
              <a:t> </a:t>
            </a:r>
            <a:r>
              <a:rPr lang="en-MY" dirty="0" err="1"/>
              <a:t>kegiatan</a:t>
            </a:r>
            <a:r>
              <a:rPr lang="en-MY" dirty="0"/>
              <a:t> </a:t>
            </a:r>
            <a:r>
              <a:rPr lang="en-MY" dirty="0" err="1"/>
              <a:t>berikut</a:t>
            </a:r>
            <a:r>
              <a:rPr lang="en-MY" dirty="0"/>
              <a:t>: </a:t>
            </a:r>
          </a:p>
          <a:p>
            <a:pPr marL="457200" indent="-457200">
              <a:buFont typeface="+mj-lt"/>
              <a:buAutoNum type="arabicPeriod"/>
            </a:pPr>
            <a:r>
              <a:rPr lang="en-MY" dirty="0" err="1"/>
              <a:t>Mengaplikasi</a:t>
            </a:r>
            <a:r>
              <a:rPr lang="en-MY" dirty="0"/>
              <a:t> </a:t>
            </a:r>
            <a:r>
              <a:rPr lang="en-MY" dirty="0" err="1"/>
              <a:t>kepakaran</a:t>
            </a:r>
            <a:r>
              <a:rPr lang="en-MY" dirty="0"/>
              <a:t>, </a:t>
            </a:r>
            <a:r>
              <a:rPr lang="en-MY" dirty="0" err="1"/>
              <a:t>iaitu</a:t>
            </a:r>
            <a:r>
              <a:rPr lang="en-MY" dirty="0"/>
              <a:t> </a:t>
            </a:r>
            <a:r>
              <a:rPr lang="en-MY" dirty="0" err="1"/>
              <a:t>melakukan</a:t>
            </a:r>
            <a:r>
              <a:rPr lang="en-MY" dirty="0"/>
              <a:t> </a:t>
            </a:r>
            <a:r>
              <a:rPr lang="en-MY" dirty="0" err="1"/>
              <a:t>penyelidikan</a:t>
            </a:r>
            <a:r>
              <a:rPr lang="en-MY" dirty="0"/>
              <a:t>, </a:t>
            </a:r>
            <a:r>
              <a:rPr lang="en-MY" dirty="0" err="1"/>
              <a:t>menatarkan</a:t>
            </a:r>
            <a:r>
              <a:rPr lang="en-MY" dirty="0"/>
              <a:t> </a:t>
            </a:r>
            <a:r>
              <a:rPr lang="en-MY" dirty="0" err="1"/>
              <a:t>hasil</a:t>
            </a:r>
            <a:r>
              <a:rPr lang="en-MY" dirty="0"/>
              <a:t> </a:t>
            </a:r>
            <a:r>
              <a:rPr lang="en-MY" dirty="0" err="1"/>
              <a:t>penyelidikan</a:t>
            </a:r>
            <a:r>
              <a:rPr lang="en-MY" dirty="0"/>
              <a:t> </a:t>
            </a:r>
            <a:r>
              <a:rPr lang="en-MY" dirty="0" err="1"/>
              <a:t>menerusi</a:t>
            </a:r>
            <a:r>
              <a:rPr lang="en-MY" dirty="0"/>
              <a:t> </a:t>
            </a:r>
            <a:r>
              <a:rPr lang="en-MY" dirty="0" err="1"/>
              <a:t>penulisan</a:t>
            </a:r>
            <a:r>
              <a:rPr lang="en-MY" dirty="0"/>
              <a:t> dan </a:t>
            </a:r>
            <a:r>
              <a:rPr lang="en-MY" dirty="0" err="1"/>
              <a:t>pembentangan</a:t>
            </a:r>
            <a:r>
              <a:rPr lang="en-MY" dirty="0"/>
              <a:t>, dan </a:t>
            </a:r>
            <a:r>
              <a:rPr lang="en-MY" dirty="0" err="1"/>
              <a:t>memberi</a:t>
            </a:r>
            <a:r>
              <a:rPr lang="en-MY" dirty="0"/>
              <a:t> </a:t>
            </a:r>
            <a:r>
              <a:rPr lang="en-MY" dirty="0" err="1"/>
              <a:t>perkhidmatan</a:t>
            </a:r>
            <a:r>
              <a:rPr lang="en-MY" dirty="0"/>
              <a:t> </a:t>
            </a:r>
            <a:r>
              <a:rPr lang="en-MY" dirty="0" err="1"/>
              <a:t>perundingan</a:t>
            </a:r>
            <a:r>
              <a:rPr lang="en-MY" dirty="0"/>
              <a:t>.</a:t>
            </a:r>
          </a:p>
          <a:p>
            <a:pPr marL="457200" indent="-457200">
              <a:buFont typeface="+mj-lt"/>
              <a:buAutoNum type="arabicPeriod"/>
            </a:pPr>
            <a:r>
              <a:rPr lang="en-MY" dirty="0" err="1"/>
              <a:t>Menyumbang</a:t>
            </a:r>
            <a:r>
              <a:rPr lang="en-MY" dirty="0"/>
              <a:t> </a:t>
            </a:r>
            <a:r>
              <a:rPr lang="en-MY" dirty="0" err="1"/>
              <a:t>kemahiran</a:t>
            </a:r>
            <a:r>
              <a:rPr lang="en-MY" dirty="0"/>
              <a:t>, </a:t>
            </a:r>
            <a:r>
              <a:rPr lang="en-MY" dirty="0" err="1"/>
              <a:t>iaitu</a:t>
            </a:r>
            <a:r>
              <a:rPr lang="en-MY" dirty="0"/>
              <a:t> </a:t>
            </a:r>
            <a:r>
              <a:rPr lang="en-MY" dirty="0" err="1"/>
              <a:t>melibatkan</a:t>
            </a:r>
            <a:r>
              <a:rPr lang="en-MY" dirty="0"/>
              <a:t> </a:t>
            </a:r>
            <a:r>
              <a:rPr lang="en-MY" dirty="0" err="1"/>
              <a:t>diri</a:t>
            </a:r>
            <a:r>
              <a:rPr lang="en-MY" dirty="0"/>
              <a:t> </a:t>
            </a:r>
            <a:r>
              <a:rPr lang="en-MY" dirty="0" err="1"/>
              <a:t>dalam</a:t>
            </a:r>
            <a:r>
              <a:rPr lang="en-MY" dirty="0"/>
              <a:t>  </a:t>
            </a:r>
            <a:r>
              <a:rPr lang="en-MY" dirty="0" err="1"/>
              <a:t>usaha</a:t>
            </a:r>
            <a:r>
              <a:rPr lang="en-MY" dirty="0"/>
              <a:t> </a:t>
            </a:r>
            <a:r>
              <a:rPr lang="en-MY" dirty="0" err="1"/>
              <a:t>penyediaan</a:t>
            </a:r>
            <a:r>
              <a:rPr lang="en-MY" dirty="0"/>
              <a:t> dan </a:t>
            </a:r>
            <a:r>
              <a:rPr lang="en-MY" dirty="0" err="1"/>
              <a:t>pengemaskinian</a:t>
            </a:r>
            <a:r>
              <a:rPr lang="en-MY" dirty="0"/>
              <a:t> </a:t>
            </a:r>
            <a:r>
              <a:rPr lang="en-MY" dirty="0" err="1"/>
              <a:t>kurikulum</a:t>
            </a:r>
            <a:r>
              <a:rPr lang="en-MY" dirty="0"/>
              <a:t>, </a:t>
            </a:r>
            <a:r>
              <a:rPr lang="en-MY" dirty="0" err="1"/>
              <a:t>mengambil</a:t>
            </a:r>
            <a:r>
              <a:rPr lang="en-MY" dirty="0"/>
              <a:t> </a:t>
            </a:r>
            <a:r>
              <a:rPr lang="en-MY" dirty="0" err="1"/>
              <a:t>bahagian</a:t>
            </a:r>
            <a:r>
              <a:rPr lang="en-MY" dirty="0"/>
              <a:t> </a:t>
            </a:r>
            <a:r>
              <a:rPr lang="en-MY" dirty="0" err="1"/>
              <a:t>dalam</a:t>
            </a:r>
            <a:r>
              <a:rPr lang="en-MY" dirty="0"/>
              <a:t> </a:t>
            </a:r>
            <a:r>
              <a:rPr lang="en-MY" dirty="0" err="1"/>
              <a:t>penyediaan</a:t>
            </a:r>
            <a:r>
              <a:rPr lang="en-MY" dirty="0"/>
              <a:t> </a:t>
            </a:r>
            <a:r>
              <a:rPr lang="en-MY" dirty="0" err="1"/>
              <a:t>bahan</a:t>
            </a:r>
            <a:r>
              <a:rPr lang="en-MY" dirty="0"/>
              <a:t> </a:t>
            </a:r>
            <a:r>
              <a:rPr lang="en-MY" dirty="0" err="1"/>
              <a:t>pengajaran</a:t>
            </a:r>
            <a:r>
              <a:rPr lang="en-MY" dirty="0"/>
              <a:t> dan </a:t>
            </a:r>
            <a:r>
              <a:rPr lang="en-MY" dirty="0" err="1"/>
              <a:t>instrumen</a:t>
            </a:r>
            <a:r>
              <a:rPr lang="en-MY" dirty="0"/>
              <a:t> </a:t>
            </a:r>
            <a:r>
              <a:rPr lang="en-MY" dirty="0" err="1"/>
              <a:t>pentaksiran</a:t>
            </a:r>
            <a:r>
              <a:rPr lang="en-MY" dirty="0"/>
              <a:t>, dan </a:t>
            </a:r>
            <a:r>
              <a:rPr lang="en-MY" dirty="0" err="1"/>
              <a:t>menyertai</a:t>
            </a:r>
            <a:r>
              <a:rPr lang="en-MY" dirty="0"/>
              <a:t> </a:t>
            </a:r>
            <a:r>
              <a:rPr lang="en-MY" dirty="0" err="1"/>
              <a:t>pasukan</a:t>
            </a:r>
            <a:r>
              <a:rPr lang="en-MY" dirty="0"/>
              <a:t> </a:t>
            </a:r>
            <a:r>
              <a:rPr lang="en-MY" dirty="0" err="1"/>
              <a:t>petugas</a:t>
            </a:r>
            <a:r>
              <a:rPr lang="en-MY" dirty="0"/>
              <a:t>, </a:t>
            </a:r>
            <a:r>
              <a:rPr lang="en-MY" dirty="0" err="1"/>
              <a:t>jawatankuasa</a:t>
            </a:r>
            <a:r>
              <a:rPr lang="en-MY" dirty="0"/>
              <a:t> dan </a:t>
            </a:r>
            <a:r>
              <a:rPr lang="en-MY" dirty="0" err="1"/>
              <a:t>aktiviti</a:t>
            </a:r>
            <a:r>
              <a:rPr lang="en-MY" dirty="0"/>
              <a:t> </a:t>
            </a:r>
            <a:r>
              <a:rPr lang="en-MY" dirty="0" err="1"/>
              <a:t>peringkat</a:t>
            </a:r>
            <a:r>
              <a:rPr lang="en-MY" dirty="0"/>
              <a:t> </a:t>
            </a:r>
            <a:r>
              <a:rPr lang="en-MY" dirty="0" err="1"/>
              <a:t>institusi</a:t>
            </a:r>
            <a:r>
              <a:rPr lang="en-MY" dirty="0"/>
              <a:t> dan </a:t>
            </a:r>
            <a:r>
              <a:rPr lang="en-MY" dirty="0" err="1"/>
              <a:t>ibu</a:t>
            </a:r>
            <a:r>
              <a:rPr lang="en-MY" dirty="0"/>
              <a:t> </a:t>
            </a:r>
            <a:r>
              <a:rPr lang="en-MY" dirty="0" err="1"/>
              <a:t>pejabat</a:t>
            </a:r>
            <a:r>
              <a:rPr lang="en-MY" dirty="0"/>
              <a:t>.</a:t>
            </a:r>
          </a:p>
          <a:p>
            <a:pPr marL="457200" indent="-457200">
              <a:buFont typeface="+mj-lt"/>
              <a:buAutoNum type="arabicPeriod"/>
            </a:pPr>
            <a:r>
              <a:rPr lang="en-MY" dirty="0" err="1"/>
              <a:t>Mewujudkan</a:t>
            </a:r>
            <a:r>
              <a:rPr lang="en-MY" dirty="0"/>
              <a:t> </a:t>
            </a:r>
            <a:r>
              <a:rPr lang="en-MY" dirty="0" err="1"/>
              <a:t>jaringan</a:t>
            </a:r>
            <a:r>
              <a:rPr lang="en-MY" dirty="0"/>
              <a:t>, </a:t>
            </a:r>
            <a:r>
              <a:rPr lang="en-MY" dirty="0" err="1"/>
              <a:t>iaitu</a:t>
            </a:r>
            <a:r>
              <a:rPr lang="en-MY" dirty="0"/>
              <a:t> </a:t>
            </a:r>
            <a:r>
              <a:rPr lang="en-MY" dirty="0" err="1"/>
              <a:t>membina</a:t>
            </a:r>
            <a:r>
              <a:rPr lang="en-MY" dirty="0"/>
              <a:t> </a:t>
            </a:r>
            <a:r>
              <a:rPr lang="en-MY" dirty="0" err="1"/>
              <a:t>hubungan</a:t>
            </a:r>
            <a:r>
              <a:rPr lang="en-MY" dirty="0"/>
              <a:t> </a:t>
            </a:r>
            <a:r>
              <a:rPr lang="en-MY" dirty="0" err="1"/>
              <a:t>dengan</a:t>
            </a:r>
            <a:r>
              <a:rPr lang="en-MY" dirty="0"/>
              <a:t> </a:t>
            </a:r>
            <a:r>
              <a:rPr lang="en-MY" dirty="0" err="1"/>
              <a:t>rakan</a:t>
            </a:r>
            <a:r>
              <a:rPr lang="en-MY" dirty="0"/>
              <a:t> </a:t>
            </a:r>
            <a:r>
              <a:rPr lang="en-MY" dirty="0" err="1"/>
              <a:t>sejawat</a:t>
            </a:r>
            <a:r>
              <a:rPr lang="en-MY" dirty="0"/>
              <a:t>, </a:t>
            </a:r>
            <a:r>
              <a:rPr lang="en-MY" dirty="0" err="1"/>
              <a:t>pihak</a:t>
            </a:r>
            <a:r>
              <a:rPr lang="en-MY" dirty="0"/>
              <a:t> </a:t>
            </a:r>
            <a:r>
              <a:rPr lang="en-MY" dirty="0" err="1"/>
              <a:t>berkepentingan,pihak</a:t>
            </a:r>
            <a:r>
              <a:rPr lang="en-MY" dirty="0"/>
              <a:t> </a:t>
            </a:r>
            <a:r>
              <a:rPr lang="en-MY" dirty="0" err="1"/>
              <a:t>industri</a:t>
            </a:r>
            <a:r>
              <a:rPr lang="en-MY" dirty="0"/>
              <a:t>, badan </a:t>
            </a:r>
            <a:r>
              <a:rPr lang="en-MY" dirty="0" err="1"/>
              <a:t>profesional</a:t>
            </a:r>
            <a:r>
              <a:rPr lang="en-MY" dirty="0"/>
              <a:t> dan </a:t>
            </a:r>
            <a:r>
              <a:rPr lang="en-MY" dirty="0" err="1"/>
              <a:t>penggerak</a:t>
            </a:r>
            <a:r>
              <a:rPr lang="en-MY" dirty="0"/>
              <a:t> </a:t>
            </a:r>
            <a:r>
              <a:rPr lang="en-MY" dirty="0" err="1"/>
              <a:t>komuniti</a:t>
            </a:r>
            <a:r>
              <a:rPr lang="en-MY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544215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="" xmlns:a16="http://schemas.microsoft.com/office/drawing/2014/main" id="{82C88720-AE88-4D77-9DA7-D0BCDF751504}"/>
              </a:ext>
            </a:extLst>
          </p:cNvPr>
          <p:cNvSpPr txBox="1">
            <a:spLocks/>
          </p:cNvSpPr>
          <p:nvPr/>
        </p:nvSpPr>
        <p:spPr>
          <a:xfrm>
            <a:off x="289560" y="624840"/>
            <a:ext cx="11612880" cy="5501640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52500" lnSpcReduction="20000"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6600" kern="1200" spc="1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MY" sz="7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Skop</a:t>
            </a:r>
            <a:r>
              <a:rPr kumimoji="0" lang="en-MY" sz="7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</a:t>
            </a:r>
            <a:r>
              <a:rPr kumimoji="0" lang="en-MY" sz="7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Tugas</a:t>
            </a:r>
            <a:r>
              <a:rPr kumimoji="0" lang="en-MY" sz="7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Utama dan </a:t>
            </a:r>
            <a:r>
              <a:rPr kumimoji="0" lang="en-MY" sz="7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Tanggungjawab</a:t>
            </a:r>
            <a:r>
              <a:rPr kumimoji="0" lang="en-MY" sz="7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PPPT :</a:t>
            </a:r>
            <a:br>
              <a:rPr kumimoji="0" lang="en-MY" sz="7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</a:br>
            <a:endParaRPr kumimoji="0" lang="en-MY" sz="7200" b="1" i="0" u="none" strike="noStrike" kern="1200" cap="none" spc="100" normalizeH="0" baseline="0" noProof="0" dirty="0">
              <a:ln>
                <a:solidFill>
                  <a:srgbClr val="000000">
                    <a:lumMod val="75000"/>
                    <a:lumOff val="25000"/>
                    <a:alpha val="10000"/>
                  </a:srgbClr>
                </a:solidFill>
              </a:ln>
              <a:solidFill>
                <a:srgbClr val="C1EBF7"/>
              </a:solidFill>
              <a:effectLst>
                <a:outerShdw blurRad="9525" dist="25400" dir="1464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Bahnschrift Condensed" panose="020B0502040204020203" pitchFamily="34" charset="0"/>
              <a:ea typeface="+mj-ea"/>
              <a:cs typeface="+mj-cs"/>
            </a:endParaRPr>
          </a:p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MY" sz="7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C. </a:t>
            </a:r>
            <a:r>
              <a:rPr kumimoji="0" lang="en-MY" sz="7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Kategori</a:t>
            </a:r>
            <a:r>
              <a:rPr kumimoji="0" lang="en-MY" sz="7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III - </a:t>
            </a:r>
            <a:r>
              <a:rPr kumimoji="0" lang="en-MY" sz="7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tugas‐tugas</a:t>
            </a:r>
            <a:r>
              <a:rPr kumimoji="0" lang="en-MY" sz="7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</a:t>
            </a:r>
            <a:r>
              <a:rPr kumimoji="0" lang="en-MY" sz="7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pengurusan</a:t>
            </a:r>
            <a:endParaRPr kumimoji="0" lang="en-MY" sz="7200" b="1" i="0" u="none" strike="noStrike" kern="1200" cap="none" spc="100" normalizeH="0" baseline="0" noProof="0" dirty="0">
              <a:ln>
                <a:solidFill>
                  <a:srgbClr val="000000">
                    <a:lumMod val="75000"/>
                    <a:lumOff val="25000"/>
                    <a:alpha val="10000"/>
                  </a:srgbClr>
                </a:solidFill>
              </a:ln>
              <a:solidFill>
                <a:srgbClr val="C1EBF7"/>
              </a:solidFill>
              <a:effectLst>
                <a:outerShdw blurRad="9525" dist="25400" dir="1464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Bahnschrift Condensed" panose="020B0502040204020203" pitchFamily="34" charset="0"/>
              <a:ea typeface="+mj-ea"/>
              <a:cs typeface="+mj-cs"/>
            </a:endParaRPr>
          </a:p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MY" sz="4400" b="1" i="0" u="none" strike="noStrike" kern="1200" cap="none" spc="100" normalizeH="0" baseline="0" noProof="0" dirty="0">
              <a:ln>
                <a:solidFill>
                  <a:srgbClr val="000000">
                    <a:lumMod val="75000"/>
                    <a:lumOff val="25000"/>
                    <a:alpha val="10000"/>
                  </a:srgbClr>
                </a:solidFill>
              </a:ln>
              <a:solidFill>
                <a:srgbClr val="C1EBF7"/>
              </a:solidFill>
              <a:effectLst>
                <a:outerShdw blurRad="9525" dist="25400" dir="1464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Bahnschrift Condensed" panose="020B0502040204020203" pitchFamily="34" charset="0"/>
              <a:ea typeface="+mj-ea"/>
              <a:cs typeface="+mj-cs"/>
            </a:endParaRPr>
          </a:p>
          <a:p>
            <a:pPr marL="571500" marR="0" lvl="0" indent="-57150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Timbalan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Pengarah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Politeknik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(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Sokongan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Akademik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) DH48</a:t>
            </a:r>
          </a:p>
          <a:p>
            <a:pPr marL="571500" marR="0" lvl="0" indent="-57150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Ketua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Jabatan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Hal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Ehwal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Pelajar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Politeknik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DH48</a:t>
            </a:r>
          </a:p>
          <a:p>
            <a:pPr marL="571500" marR="0" lvl="0" indent="-57150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Pegawai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Hal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Ehwal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Pelajar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,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Pegawai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Peperiksaan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,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Pegawai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Perhubungan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dan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Latihan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Industri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,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Pegawai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Latihan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dan Pendidikan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Lanjutan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DH44 </a:t>
            </a:r>
          </a:p>
          <a:p>
            <a:pPr marL="571500" marR="0" lvl="0" indent="-57150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Pegawai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Hal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Ehwal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Pelajar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,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Pegawai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Pengambilan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,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Pegawai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Peperiksaan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,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Pegawai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Perhubungan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dan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Latihan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Industri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,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Pegawai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Latihan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dan Pendidikan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Lanjutan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,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Pegawai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Pengurusan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Kualiti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DH41/42</a:t>
            </a:r>
            <a:endParaRPr kumimoji="0" lang="en-US" sz="5200" b="1" i="0" u="none" strike="noStrike" kern="1200" cap="none" spc="100" normalizeH="0" baseline="0" noProof="0" dirty="0">
              <a:ln>
                <a:solidFill>
                  <a:srgbClr val="000000">
                    <a:lumMod val="75000"/>
                    <a:lumOff val="25000"/>
                    <a:alpha val="10000"/>
                  </a:srgbClr>
                </a:solidFill>
              </a:ln>
              <a:solidFill>
                <a:srgbClr val="FFFF00"/>
              </a:solidFill>
              <a:effectLst>
                <a:outerShdw blurRad="9525" dist="25400" dir="1464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Bahnschrift Condensed" panose="020B0502040204020203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6623274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="" xmlns:a16="http://schemas.microsoft.com/office/drawing/2014/main" id="{97ABF146-28D6-4553-88AD-5EFF87117D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0410" y="2215515"/>
            <a:ext cx="9146383" cy="1371600"/>
          </a:xfrm>
        </p:spPr>
        <p:txBody>
          <a:bodyPr>
            <a:normAutofit/>
          </a:bodyPr>
          <a:lstStyle/>
          <a:p>
            <a:pPr marL="742950" indent="-742950" algn="ctr"/>
            <a:r>
              <a:rPr lang="en-MY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KATEGORI III - PENGURUSAN</a:t>
            </a:r>
            <a:r>
              <a:rPr lang="en-MY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 </a:t>
            </a:r>
            <a:endParaRPr lang="en-MY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="" xmlns:a16="http://schemas.microsoft.com/office/drawing/2014/main" id="{09D03918-2557-4F13-B803-D085BE1DE9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6135" y="2988945"/>
            <a:ext cx="9136770" cy="2000250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MY" sz="36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/>
            </a:r>
            <a:br>
              <a:rPr lang="en-MY" sz="36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</a:br>
            <a:r>
              <a:rPr lang="en-MY" sz="3600" b="1" spc="10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Bahnschrift Condensed" panose="020B0502040204020203" pitchFamily="34" charset="0"/>
              </a:rPr>
              <a:t>Ketua</a:t>
            </a:r>
            <a:r>
              <a:rPr lang="en-MY" sz="3600" b="1" spc="10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Bahnschrift Condensed" panose="020B0502040204020203" pitchFamily="34" charset="0"/>
              </a:rPr>
              <a:t> </a:t>
            </a:r>
            <a:r>
              <a:rPr lang="en-MY" sz="3600" b="1" spc="10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Bahnschrift Condensed" panose="020B0502040204020203" pitchFamily="34" charset="0"/>
              </a:rPr>
              <a:t>Jabatan</a:t>
            </a:r>
            <a:r>
              <a:rPr lang="en-MY" sz="3600" b="1" spc="10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Bahnschrift Condensed" panose="020B0502040204020203" pitchFamily="34" charset="0"/>
              </a:rPr>
              <a:t> Hal </a:t>
            </a:r>
            <a:r>
              <a:rPr lang="en-MY" sz="3600" b="1" spc="10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Bahnschrift Condensed" panose="020B0502040204020203" pitchFamily="34" charset="0"/>
              </a:rPr>
              <a:t>Ehwal</a:t>
            </a:r>
            <a:r>
              <a:rPr lang="en-MY" sz="3600" b="1" spc="10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Bahnschrift Condensed" panose="020B0502040204020203" pitchFamily="34" charset="0"/>
              </a:rPr>
              <a:t> </a:t>
            </a:r>
            <a:r>
              <a:rPr lang="en-MY" sz="3600" b="1" spc="10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Bahnschrift Condensed" panose="020B0502040204020203" pitchFamily="34" charset="0"/>
              </a:rPr>
              <a:t>Pelajar</a:t>
            </a:r>
            <a:r>
              <a:rPr lang="en-MY" sz="3600" b="1" spc="10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Bahnschrift Condensed" panose="020B0502040204020203" pitchFamily="34" charset="0"/>
              </a:rPr>
              <a:t> </a:t>
            </a:r>
            <a:r>
              <a:rPr lang="en-MY" sz="3600" b="1" spc="10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Bahnschrift Condensed" panose="020B0502040204020203" pitchFamily="34" charset="0"/>
              </a:rPr>
              <a:t>Politeknik</a:t>
            </a:r>
            <a:r>
              <a:rPr lang="en-MY" sz="3600" b="1" spc="10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Bahnschrift Condensed" panose="020B0502040204020203" pitchFamily="34" charset="0"/>
              </a:rPr>
              <a:t> DH48</a:t>
            </a:r>
          </a:p>
        </p:txBody>
      </p:sp>
    </p:spTree>
    <p:extLst>
      <p:ext uri="{BB962C8B-B14F-4D97-AF65-F5344CB8AC3E}">
        <p14:creationId xmlns:p14="http://schemas.microsoft.com/office/powerpoint/2010/main" val="17729406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blur">
            <a:extLst>
              <a:ext uri="{FF2B5EF4-FFF2-40B4-BE49-F238E27FC236}">
                <a16:creationId xmlns="" xmlns:a16="http://schemas.microsoft.com/office/drawing/2014/main" id="{ECC95573-2971-40CA-8931-174ACDF3E94F}"/>
              </a:ext>
              <a:ext uri="{C183D7F6-B498-43B3-948B-1728B52AA6E4}">
                <adec:decorative xmlns="" xmlns:adec="http://schemas.microsoft.com/office/drawing/2017/decorative" val="0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9378"/>
          <a:stretch/>
        </p:blipFill>
        <p:spPr>
          <a:xfrm>
            <a:off x="0" y="0"/>
            <a:ext cx="12192031" cy="4915066"/>
          </a:xfrm>
          <a:prstGeom prst="rect">
            <a:avLst/>
          </a:prstGeom>
        </p:spPr>
      </p:pic>
      <p:graphicFrame>
        <p:nvGraphicFramePr>
          <p:cNvPr id="4" name="Table 6">
            <a:extLst>
              <a:ext uri="{FF2B5EF4-FFF2-40B4-BE49-F238E27FC236}">
                <a16:creationId xmlns="" xmlns:a16="http://schemas.microsoft.com/office/drawing/2014/main" id="{07346CD8-2308-45D3-B84D-21B08180042D}"/>
              </a:ext>
            </a:extLst>
          </p:cNvPr>
          <p:cNvGraphicFramePr>
            <a:graphicFrameLocks/>
          </p:cNvGraphicFramePr>
          <p:nvPr>
            <p:extLst/>
          </p:nvPr>
        </p:nvGraphicFramePr>
        <p:xfrm>
          <a:off x="286589" y="1280111"/>
          <a:ext cx="11618822" cy="467352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495596">
                  <a:extLst>
                    <a:ext uri="{9D8B030D-6E8A-4147-A177-3AD203B41FA5}">
                      <a16:colId xmlns="" xmlns:a16="http://schemas.microsoft.com/office/drawing/2014/main" val="765999084"/>
                    </a:ext>
                  </a:extLst>
                </a:gridCol>
                <a:gridCol w="5351915">
                  <a:extLst>
                    <a:ext uri="{9D8B030D-6E8A-4147-A177-3AD203B41FA5}">
                      <a16:colId xmlns="" xmlns:a16="http://schemas.microsoft.com/office/drawing/2014/main" val="7886985"/>
                    </a:ext>
                  </a:extLst>
                </a:gridCol>
                <a:gridCol w="1952625">
                  <a:extLst>
                    <a:ext uri="{9D8B030D-6E8A-4147-A177-3AD203B41FA5}">
                      <a16:colId xmlns="" xmlns:a16="http://schemas.microsoft.com/office/drawing/2014/main" val="24779092"/>
                    </a:ext>
                  </a:extLst>
                </a:gridCol>
                <a:gridCol w="3818686">
                  <a:extLst>
                    <a:ext uri="{9D8B030D-6E8A-4147-A177-3AD203B41FA5}">
                      <a16:colId xmlns="" xmlns:a16="http://schemas.microsoft.com/office/drawing/2014/main" val="1972615724"/>
                    </a:ext>
                  </a:extLst>
                </a:gridCol>
              </a:tblGrid>
              <a:tr h="504000">
                <a:tc>
                  <a:txBody>
                    <a:bodyPr/>
                    <a:lstStyle/>
                    <a:p>
                      <a:r>
                        <a:rPr lang="en-MY" dirty="0" err="1">
                          <a:solidFill>
                            <a:schemeClr val="bg1"/>
                          </a:solidFill>
                        </a:rPr>
                        <a:t>Bil</a:t>
                      </a:r>
                      <a:endParaRPr lang="en-MY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MY" dirty="0" err="1">
                          <a:solidFill>
                            <a:schemeClr val="bg1"/>
                          </a:solidFill>
                        </a:rPr>
                        <a:t>Skop</a:t>
                      </a:r>
                      <a:r>
                        <a:rPr lang="en-MY" dirty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MY" dirty="0" err="1">
                          <a:solidFill>
                            <a:schemeClr val="bg1"/>
                          </a:solidFill>
                        </a:rPr>
                        <a:t>Tugas</a:t>
                      </a:r>
                      <a:endParaRPr lang="en-MY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MY" dirty="0" err="1">
                          <a:solidFill>
                            <a:schemeClr val="bg1"/>
                          </a:solidFill>
                        </a:rPr>
                        <a:t>Sasaran</a:t>
                      </a:r>
                      <a:r>
                        <a:rPr lang="en-MY" dirty="0">
                          <a:solidFill>
                            <a:schemeClr val="bg1"/>
                          </a:solidFill>
                        </a:rPr>
                        <a:t> Minimum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MY" dirty="0" err="1">
                          <a:solidFill>
                            <a:schemeClr val="bg1"/>
                          </a:solidFill>
                        </a:rPr>
                        <a:t>Pencapaian</a:t>
                      </a:r>
                      <a:endParaRPr lang="en-MY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257171167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MY" sz="1800" dirty="0"/>
                        <a:t>1</a:t>
                      </a:r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r>
                        <a:rPr lang="en-MY" dirty="0" err="1"/>
                        <a:t>Pengurusan</a:t>
                      </a:r>
                      <a:r>
                        <a:rPr lang="en-MY" dirty="0"/>
                        <a:t> dan </a:t>
                      </a:r>
                      <a:r>
                        <a:rPr lang="en-MY" dirty="0" err="1"/>
                        <a:t>pelaksanaan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dasar</a:t>
                      </a:r>
                      <a:r>
                        <a:rPr lang="en-MY" dirty="0"/>
                        <a:t> (</a:t>
                      </a:r>
                      <a:r>
                        <a:rPr lang="en-MY" dirty="0" err="1"/>
                        <a:t>Mengurus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perkhidmatan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sokongan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akademik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serta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membantu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operasi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pembelajaran</a:t>
                      </a:r>
                      <a:r>
                        <a:rPr lang="en-MY" dirty="0"/>
                        <a:t> dan </a:t>
                      </a:r>
                      <a:r>
                        <a:rPr lang="en-MY" dirty="0" err="1"/>
                        <a:t>pengajaran</a:t>
                      </a:r>
                      <a:r>
                        <a:rPr lang="en-MY" dirty="0"/>
                        <a:t>)</a:t>
                      </a:r>
                      <a:endParaRPr lang="en-MY" sz="18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MY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MY" sz="18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430138129"/>
                  </a:ext>
                </a:extLst>
              </a:tr>
              <a:tr h="1404000">
                <a:tc>
                  <a:txBody>
                    <a:bodyPr/>
                    <a:lstStyle/>
                    <a:p>
                      <a:endParaRPr lang="en-MY" sz="1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>
                        <a:buFont typeface="+mj-lt"/>
                        <a:buAutoNum type="alphaLcPeriod"/>
                      </a:pPr>
                      <a:r>
                        <a:rPr lang="en-MY" dirty="0" err="1"/>
                        <a:t>Mengurus</a:t>
                      </a:r>
                      <a:r>
                        <a:rPr lang="en-MY" dirty="0"/>
                        <a:t>, </a:t>
                      </a:r>
                      <a:r>
                        <a:rPr lang="en-MY" dirty="0" err="1"/>
                        <a:t>memantau</a:t>
                      </a:r>
                      <a:r>
                        <a:rPr lang="en-MY" dirty="0"/>
                        <a:t> dan </a:t>
                      </a:r>
                      <a:r>
                        <a:rPr lang="en-MY" dirty="0" err="1"/>
                        <a:t>menyelia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pelaksanaan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dasar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pembangunan</a:t>
                      </a:r>
                      <a:r>
                        <a:rPr lang="en-MY" dirty="0"/>
                        <a:t> modal </a:t>
                      </a:r>
                      <a:r>
                        <a:rPr lang="en-MY" dirty="0" err="1"/>
                        <a:t>insan</a:t>
                      </a:r>
                      <a:r>
                        <a:rPr lang="en-MY" dirty="0"/>
                        <a:t> (</a:t>
                      </a:r>
                      <a:r>
                        <a:rPr lang="en-MY" dirty="0" err="1"/>
                        <a:t>meliputi</a:t>
                      </a:r>
                      <a:r>
                        <a:rPr lang="en-MY" dirty="0"/>
                        <a:t>: </a:t>
                      </a:r>
                      <a:r>
                        <a:rPr lang="en-MY" dirty="0" err="1"/>
                        <a:t>inisiatif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peningkatan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akses</a:t>
                      </a:r>
                      <a:r>
                        <a:rPr lang="en-MY" dirty="0"/>
                        <a:t>, </a:t>
                      </a:r>
                      <a:r>
                        <a:rPr lang="en-MY" dirty="0" err="1"/>
                        <a:t>pengambilan</a:t>
                      </a:r>
                      <a:r>
                        <a:rPr lang="en-MY" dirty="0"/>
                        <a:t> dan </a:t>
                      </a:r>
                      <a:r>
                        <a:rPr lang="en-MY" dirty="0" err="1"/>
                        <a:t>penempatan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pelajar</a:t>
                      </a:r>
                      <a:r>
                        <a:rPr lang="en-MY" dirty="0"/>
                        <a:t>; </a:t>
                      </a:r>
                      <a:r>
                        <a:rPr lang="en-MY" dirty="0" err="1"/>
                        <a:t>pembangunan</a:t>
                      </a:r>
                      <a:r>
                        <a:rPr lang="en-MY" dirty="0"/>
                        <a:t> dan </a:t>
                      </a:r>
                      <a:r>
                        <a:rPr lang="en-MY" dirty="0" err="1"/>
                        <a:t>kepimpinan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pelajar</a:t>
                      </a:r>
                      <a:r>
                        <a:rPr lang="en-MY" dirty="0"/>
                        <a:t>), </a:t>
                      </a:r>
                      <a:r>
                        <a:rPr lang="en-MY" dirty="0" err="1"/>
                        <a:t>pengurusan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infrastruktur</a:t>
                      </a:r>
                      <a:r>
                        <a:rPr lang="en-MY" dirty="0"/>
                        <a:t> dan </a:t>
                      </a:r>
                      <a:r>
                        <a:rPr lang="en-MY" dirty="0" err="1"/>
                        <a:t>peralatan</a:t>
                      </a:r>
                      <a:r>
                        <a:rPr lang="en-MY" dirty="0"/>
                        <a:t>, dan </a:t>
                      </a:r>
                      <a:r>
                        <a:rPr lang="en-MY" dirty="0" err="1"/>
                        <a:t>pengurusan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sumber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manusia</a:t>
                      </a:r>
                      <a:r>
                        <a:rPr lang="en-MY" dirty="0"/>
                        <a:t>.</a:t>
                      </a:r>
                      <a:endParaRPr lang="en-MY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en-MY" dirty="0" err="1"/>
                        <a:t>Sepanjang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tahun</a:t>
                      </a:r>
                      <a:r>
                        <a:rPr lang="en-MY" dirty="0"/>
                        <a:t> dan </a:t>
                      </a:r>
                      <a:r>
                        <a:rPr lang="en-MY" dirty="0" err="1"/>
                        <a:t>berjadual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serta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mematuhi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pekeliling</a:t>
                      </a:r>
                      <a:r>
                        <a:rPr lang="en-MY" dirty="0"/>
                        <a:t> yang </a:t>
                      </a:r>
                      <a:r>
                        <a:rPr lang="en-MY" dirty="0" err="1"/>
                        <a:t>berkuat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kuasa</a:t>
                      </a:r>
                      <a:r>
                        <a:rPr lang="en-MY" dirty="0"/>
                        <a:t>.</a:t>
                      </a:r>
                      <a:endParaRPr lang="en-MY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l">
                        <a:buFont typeface="+mj-lt"/>
                        <a:buNone/>
                      </a:pPr>
                      <a:r>
                        <a:rPr lang="en-US" sz="1800" dirty="0" err="1"/>
                        <a:t>Nyatakan</a:t>
                      </a:r>
                      <a:r>
                        <a:rPr lang="en-US" sz="1800" dirty="0"/>
                        <a:t> status </a:t>
                      </a:r>
                      <a:r>
                        <a:rPr lang="en-US" sz="1800" dirty="0" err="1"/>
                        <a:t>sasaran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Skop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Tugas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tuan</a:t>
                      </a:r>
                      <a:r>
                        <a:rPr lang="en-US" sz="1800" dirty="0"/>
                        <a:t>/ </a:t>
                      </a:r>
                      <a:r>
                        <a:rPr lang="en-US" sz="1800" dirty="0" err="1"/>
                        <a:t>puan</a:t>
                      </a:r>
                      <a:r>
                        <a:rPr lang="en-US" sz="1800" dirty="0"/>
                        <a:t>;</a:t>
                      </a:r>
                      <a:endParaRPr lang="en-MY" sz="18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126105909"/>
                  </a:ext>
                </a:extLst>
              </a:tr>
              <a:tr h="1656000">
                <a:tc>
                  <a:txBody>
                    <a:bodyPr/>
                    <a:lstStyle/>
                    <a:p>
                      <a:endParaRPr lang="en-MY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>
                        <a:buFont typeface="+mj-lt"/>
                        <a:buAutoNum type="alphaLcPeriod" startAt="2"/>
                      </a:pPr>
                      <a:r>
                        <a:rPr lang="en-MY" dirty="0" err="1"/>
                        <a:t>Merancang</a:t>
                      </a:r>
                      <a:r>
                        <a:rPr lang="en-MY" dirty="0"/>
                        <a:t>, </a:t>
                      </a:r>
                      <a:r>
                        <a:rPr lang="en-MY" dirty="0" err="1"/>
                        <a:t>mengurus</a:t>
                      </a:r>
                      <a:r>
                        <a:rPr lang="en-MY" dirty="0"/>
                        <a:t> dan </a:t>
                      </a:r>
                      <a:r>
                        <a:rPr lang="en-MY" dirty="0" err="1"/>
                        <a:t>menyelia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pelan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strategik</a:t>
                      </a:r>
                      <a:r>
                        <a:rPr lang="en-MY" dirty="0"/>
                        <a:t>, </a:t>
                      </a:r>
                      <a:r>
                        <a:rPr lang="en-MY" dirty="0" err="1"/>
                        <a:t>pelan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tindakan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jangka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panjang</a:t>
                      </a:r>
                      <a:r>
                        <a:rPr lang="en-MY" dirty="0"/>
                        <a:t> dan </a:t>
                      </a:r>
                      <a:r>
                        <a:rPr lang="en-MY" dirty="0" err="1"/>
                        <a:t>pelan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tindakan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jangka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pendek</a:t>
                      </a:r>
                      <a:r>
                        <a:rPr lang="en-MY" dirty="0"/>
                        <a:t> yang </a:t>
                      </a:r>
                      <a:r>
                        <a:rPr lang="en-MY" dirty="0" err="1"/>
                        <a:t>ditetapkan</a:t>
                      </a:r>
                      <a:r>
                        <a:rPr lang="en-MY" dirty="0"/>
                        <a:t>.</a:t>
                      </a:r>
                      <a:endParaRPr lang="en-MY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en-MY" sz="1800" dirty="0" err="1"/>
                        <a:t>Mengikut</a:t>
                      </a:r>
                      <a:r>
                        <a:rPr lang="en-MY" sz="1800" dirty="0"/>
                        <a:t> </a:t>
                      </a:r>
                      <a:r>
                        <a:rPr lang="en-MY" sz="1800" dirty="0" err="1"/>
                        <a:t>ketetapan</a:t>
                      </a:r>
                      <a:r>
                        <a:rPr lang="en-MY" sz="1800" dirty="0"/>
                        <a:t> </a:t>
                      </a:r>
                      <a:r>
                        <a:rPr lang="en-MY" sz="1800" dirty="0" err="1"/>
                        <a:t>perancangan</a:t>
                      </a:r>
                      <a:endParaRPr lang="en-MY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err="1"/>
                        <a:t>Nyatakan</a:t>
                      </a:r>
                      <a:r>
                        <a:rPr lang="en-US" sz="1800" dirty="0"/>
                        <a:t> status </a:t>
                      </a:r>
                      <a:r>
                        <a:rPr lang="en-US" sz="1800" dirty="0" err="1"/>
                        <a:t>sasaran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Skop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Tugas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tuan</a:t>
                      </a:r>
                      <a:r>
                        <a:rPr lang="en-US" sz="1800" dirty="0"/>
                        <a:t>/ </a:t>
                      </a:r>
                      <a:r>
                        <a:rPr lang="en-US" sz="1800" dirty="0" err="1"/>
                        <a:t>puan</a:t>
                      </a:r>
                      <a:r>
                        <a:rPr lang="en-US" sz="1800" dirty="0"/>
                        <a:t>;</a:t>
                      </a:r>
                    </a:p>
                    <a:p>
                      <a:pPr algn="l"/>
                      <a:endParaRPr lang="en-MY" sz="18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4072323639"/>
                  </a:ext>
                </a:extLst>
              </a:tr>
            </a:tbl>
          </a:graphicData>
        </a:graphic>
      </p:graphicFrame>
      <p:sp>
        <p:nvSpPr>
          <p:cNvPr id="6" name="Title 4">
            <a:extLst>
              <a:ext uri="{FF2B5EF4-FFF2-40B4-BE49-F238E27FC236}">
                <a16:creationId xmlns="" xmlns:a16="http://schemas.microsoft.com/office/drawing/2014/main" id="{9E4628B9-9293-479B-B364-1AF00F6CF584}"/>
              </a:ext>
            </a:extLst>
          </p:cNvPr>
          <p:cNvSpPr txBox="1">
            <a:spLocks/>
          </p:cNvSpPr>
          <p:nvPr/>
        </p:nvSpPr>
        <p:spPr>
          <a:xfrm>
            <a:off x="286589" y="228600"/>
            <a:ext cx="11618822" cy="73097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0000" lnSpcReduction="10000"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6600" kern="1200" spc="1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en-MY" sz="3200" b="1" dirty="0" err="1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Kategori</a:t>
            </a:r>
            <a:r>
              <a:rPr lang="en-MY" sz="32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 III - </a:t>
            </a:r>
            <a:r>
              <a:rPr lang="sv-SE" sz="32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Pengurusan </a:t>
            </a:r>
            <a:r>
              <a:rPr lang="sv-SE" sz="32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(</a:t>
            </a:r>
            <a:r>
              <a:rPr lang="en-MY" sz="3200" b="1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Bahnschrift Condensed" panose="020B0502040204020203" pitchFamily="34" charset="0"/>
              </a:rPr>
              <a:t>Ketua</a:t>
            </a:r>
            <a:r>
              <a:rPr lang="en-MY" sz="3200" b="1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Bahnschrift Condensed" panose="020B0502040204020203" pitchFamily="34" charset="0"/>
              </a:rPr>
              <a:t> </a:t>
            </a:r>
            <a:r>
              <a:rPr lang="en-MY" sz="3200" b="1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Bahnschrift Condensed" panose="020B0502040204020203" pitchFamily="34" charset="0"/>
              </a:rPr>
              <a:t>Jabatan</a:t>
            </a:r>
            <a:r>
              <a:rPr lang="en-MY" sz="3200" b="1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Bahnschrift Condensed" panose="020B0502040204020203" pitchFamily="34" charset="0"/>
              </a:rPr>
              <a:t> Hal </a:t>
            </a:r>
            <a:r>
              <a:rPr lang="en-MY" sz="3200" b="1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Bahnschrift Condensed" panose="020B0502040204020203" pitchFamily="34" charset="0"/>
              </a:rPr>
              <a:t>Ehwal</a:t>
            </a:r>
            <a:r>
              <a:rPr lang="en-MY" sz="3200" b="1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Bahnschrift Condensed" panose="020B0502040204020203" pitchFamily="34" charset="0"/>
              </a:rPr>
              <a:t> </a:t>
            </a:r>
            <a:r>
              <a:rPr lang="en-MY" sz="3200" b="1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Bahnschrift Condensed" panose="020B0502040204020203" pitchFamily="34" charset="0"/>
              </a:rPr>
              <a:t>Pelajar</a:t>
            </a:r>
            <a:r>
              <a:rPr lang="en-MY" sz="3200" b="1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Bahnschrift Condensed" panose="020B0502040204020203" pitchFamily="34" charset="0"/>
              </a:rPr>
              <a:t> </a:t>
            </a:r>
            <a:r>
              <a:rPr lang="en-MY" sz="3200" b="1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Bahnschrift Condensed" panose="020B0502040204020203" pitchFamily="34" charset="0"/>
              </a:rPr>
              <a:t>Politeknik</a:t>
            </a:r>
            <a:r>
              <a:rPr lang="en-MY" sz="3200" b="1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Bahnschrift Condensed" panose="020B0502040204020203" pitchFamily="34" charset="0"/>
              </a:rPr>
              <a:t> DH48</a:t>
            </a:r>
            <a:r>
              <a:rPr lang="en-MY" sz="32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7936204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blur">
            <a:extLst>
              <a:ext uri="{FF2B5EF4-FFF2-40B4-BE49-F238E27FC236}">
                <a16:creationId xmlns="" xmlns:a16="http://schemas.microsoft.com/office/drawing/2014/main" id="{ECC95573-2971-40CA-8931-174ACDF3E94F}"/>
              </a:ext>
              <a:ext uri="{C183D7F6-B498-43B3-948B-1728B52AA6E4}">
                <adec:decorative xmlns="" xmlns:adec="http://schemas.microsoft.com/office/drawing/2017/decorative" val="0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9378"/>
          <a:stretch/>
        </p:blipFill>
        <p:spPr>
          <a:xfrm>
            <a:off x="0" y="0"/>
            <a:ext cx="12192031" cy="4915066"/>
          </a:xfrm>
          <a:prstGeom prst="rect">
            <a:avLst/>
          </a:prstGeom>
        </p:spPr>
      </p:pic>
      <p:graphicFrame>
        <p:nvGraphicFramePr>
          <p:cNvPr id="4" name="Table 6">
            <a:extLst>
              <a:ext uri="{FF2B5EF4-FFF2-40B4-BE49-F238E27FC236}">
                <a16:creationId xmlns="" xmlns:a16="http://schemas.microsoft.com/office/drawing/2014/main" id="{07346CD8-2308-45D3-B84D-21B08180042D}"/>
              </a:ext>
            </a:extLst>
          </p:cNvPr>
          <p:cNvGraphicFramePr>
            <a:graphicFrameLocks/>
          </p:cNvGraphicFramePr>
          <p:nvPr>
            <p:extLst/>
          </p:nvPr>
        </p:nvGraphicFramePr>
        <p:xfrm>
          <a:off x="286589" y="1280111"/>
          <a:ext cx="11618822" cy="494784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495596">
                  <a:extLst>
                    <a:ext uri="{9D8B030D-6E8A-4147-A177-3AD203B41FA5}">
                      <a16:colId xmlns="" xmlns:a16="http://schemas.microsoft.com/office/drawing/2014/main" val="765999084"/>
                    </a:ext>
                  </a:extLst>
                </a:gridCol>
                <a:gridCol w="5351915">
                  <a:extLst>
                    <a:ext uri="{9D8B030D-6E8A-4147-A177-3AD203B41FA5}">
                      <a16:colId xmlns="" xmlns:a16="http://schemas.microsoft.com/office/drawing/2014/main" val="7886985"/>
                    </a:ext>
                  </a:extLst>
                </a:gridCol>
                <a:gridCol w="1952625">
                  <a:extLst>
                    <a:ext uri="{9D8B030D-6E8A-4147-A177-3AD203B41FA5}">
                      <a16:colId xmlns="" xmlns:a16="http://schemas.microsoft.com/office/drawing/2014/main" val="24779092"/>
                    </a:ext>
                  </a:extLst>
                </a:gridCol>
                <a:gridCol w="3818686">
                  <a:extLst>
                    <a:ext uri="{9D8B030D-6E8A-4147-A177-3AD203B41FA5}">
                      <a16:colId xmlns="" xmlns:a16="http://schemas.microsoft.com/office/drawing/2014/main" val="1972615724"/>
                    </a:ext>
                  </a:extLst>
                </a:gridCol>
              </a:tblGrid>
              <a:tr h="504000">
                <a:tc>
                  <a:txBody>
                    <a:bodyPr/>
                    <a:lstStyle/>
                    <a:p>
                      <a:r>
                        <a:rPr lang="en-MY" sz="1800" dirty="0" err="1">
                          <a:solidFill>
                            <a:schemeClr val="bg1"/>
                          </a:solidFill>
                        </a:rPr>
                        <a:t>Bil</a:t>
                      </a:r>
                      <a:endParaRPr lang="en-MY" sz="1800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MY" sz="1800" dirty="0" err="1">
                          <a:solidFill>
                            <a:schemeClr val="bg1"/>
                          </a:solidFill>
                        </a:rPr>
                        <a:t>Skop</a:t>
                      </a:r>
                      <a:r>
                        <a:rPr lang="en-MY" sz="1800" dirty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MY" sz="1800" dirty="0" err="1">
                          <a:solidFill>
                            <a:schemeClr val="bg1"/>
                          </a:solidFill>
                        </a:rPr>
                        <a:t>Tugas</a:t>
                      </a:r>
                      <a:endParaRPr lang="en-MY" sz="1800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MY" sz="1800" dirty="0" err="1">
                          <a:solidFill>
                            <a:schemeClr val="bg1"/>
                          </a:solidFill>
                        </a:rPr>
                        <a:t>Sasaran</a:t>
                      </a:r>
                      <a:r>
                        <a:rPr lang="en-MY" sz="1800" dirty="0">
                          <a:solidFill>
                            <a:schemeClr val="bg1"/>
                          </a:solidFill>
                        </a:rPr>
                        <a:t> Minimum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MY" sz="1800" dirty="0" err="1">
                          <a:solidFill>
                            <a:schemeClr val="bg1"/>
                          </a:solidFill>
                        </a:rPr>
                        <a:t>Pencapaian</a:t>
                      </a:r>
                      <a:endParaRPr lang="en-MY" sz="1800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257171167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1800" dirty="0"/>
                        <a:t>2</a:t>
                      </a:r>
                      <a:endParaRPr lang="en-MY" sz="1800" dirty="0"/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r>
                        <a:rPr lang="fi-FI" sz="1800" dirty="0"/>
                        <a:t>Pengurusan organisasi (</a:t>
                      </a:r>
                      <a:r>
                        <a:rPr lang="en-MY" dirty="0" err="1"/>
                        <a:t>Agen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perubahan</a:t>
                      </a:r>
                      <a:r>
                        <a:rPr lang="en-MY" dirty="0"/>
                        <a:t> yang </a:t>
                      </a:r>
                      <a:r>
                        <a:rPr lang="en-MY" dirty="0" err="1"/>
                        <a:t>membantu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meningkatkan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keberkesanan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penyampaian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organisasi</a:t>
                      </a:r>
                      <a:r>
                        <a:rPr lang="en-MY" sz="1800" dirty="0"/>
                        <a:t>)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MY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MY" sz="18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430138129"/>
                  </a:ext>
                </a:extLst>
              </a:tr>
              <a:tr h="1404000">
                <a:tc>
                  <a:txBody>
                    <a:bodyPr/>
                    <a:lstStyle/>
                    <a:p>
                      <a:endParaRPr lang="en-MY" sz="1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>
                        <a:buFont typeface="+mj-lt"/>
                        <a:buAutoNum type="alphaLcPeriod"/>
                      </a:pPr>
                      <a:r>
                        <a:rPr lang="en-MY" dirty="0" err="1"/>
                        <a:t>Merancang</a:t>
                      </a:r>
                      <a:r>
                        <a:rPr lang="en-MY" dirty="0"/>
                        <a:t>, </a:t>
                      </a:r>
                      <a:r>
                        <a:rPr lang="en-MY" dirty="0" err="1"/>
                        <a:t>memantau</a:t>
                      </a:r>
                      <a:r>
                        <a:rPr lang="en-MY" dirty="0"/>
                        <a:t> dan </a:t>
                      </a:r>
                      <a:r>
                        <a:rPr lang="en-MY" dirty="0" err="1"/>
                        <a:t>menyelia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aktiviti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sistem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penyampaian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organisasi</a:t>
                      </a:r>
                      <a:r>
                        <a:rPr lang="en-MY" dirty="0"/>
                        <a:t>, </a:t>
                      </a:r>
                      <a:r>
                        <a:rPr lang="en-MY" dirty="0" err="1"/>
                        <a:t>jerayawara</a:t>
                      </a:r>
                      <a:r>
                        <a:rPr lang="en-MY" dirty="0"/>
                        <a:t>, </a:t>
                      </a:r>
                      <a:r>
                        <a:rPr lang="en-MY" dirty="0" err="1"/>
                        <a:t>promosi</a:t>
                      </a:r>
                      <a:r>
                        <a:rPr lang="en-MY" dirty="0"/>
                        <a:t> dan </a:t>
                      </a:r>
                      <a:r>
                        <a:rPr lang="en-MY" dirty="0" err="1"/>
                        <a:t>khidmat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masyarakat</a:t>
                      </a:r>
                      <a:r>
                        <a:rPr lang="en-MY" dirty="0"/>
                        <a:t>; </a:t>
                      </a:r>
                      <a:r>
                        <a:rPr lang="en-MY" dirty="0" err="1"/>
                        <a:t>menganggotai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apa‐apa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jawatankuasa</a:t>
                      </a:r>
                      <a:r>
                        <a:rPr lang="en-MY" dirty="0"/>
                        <a:t> yang </a:t>
                      </a:r>
                      <a:r>
                        <a:rPr lang="en-MY" dirty="0" err="1"/>
                        <a:t>berkaitan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dengan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bidang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tugas</a:t>
                      </a:r>
                      <a:r>
                        <a:rPr lang="en-MY" dirty="0"/>
                        <a:t>; </a:t>
                      </a:r>
                      <a:r>
                        <a:rPr lang="en-MY" dirty="0" err="1"/>
                        <a:t>menganggotai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apa‐apa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jawatankuasa</a:t>
                      </a:r>
                      <a:r>
                        <a:rPr lang="en-MY" dirty="0"/>
                        <a:t> majlis </a:t>
                      </a:r>
                      <a:r>
                        <a:rPr lang="en-MY" dirty="0" err="1"/>
                        <a:t>rasmi</a:t>
                      </a:r>
                      <a:r>
                        <a:rPr lang="en-MY" dirty="0"/>
                        <a:t> dan program </a:t>
                      </a:r>
                      <a:r>
                        <a:rPr lang="en-MY" dirty="0" err="1"/>
                        <a:t>kemasyarakatan</a:t>
                      </a:r>
                      <a:r>
                        <a:rPr lang="en-MY" dirty="0"/>
                        <a:t>.</a:t>
                      </a:r>
                      <a:endParaRPr lang="en-MY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pt-BR" dirty="0"/>
                        <a:t>Dua inisiatif dalam gred semasa.</a:t>
                      </a:r>
                      <a:endParaRPr lang="en-MY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l">
                        <a:buFont typeface="+mj-lt"/>
                        <a:buNone/>
                      </a:pPr>
                      <a:r>
                        <a:rPr lang="en-US" sz="1800" dirty="0" err="1"/>
                        <a:t>Nyatakan</a:t>
                      </a:r>
                      <a:r>
                        <a:rPr lang="en-US" sz="1800" dirty="0"/>
                        <a:t> status </a:t>
                      </a:r>
                      <a:r>
                        <a:rPr lang="en-US" sz="1800" dirty="0" err="1"/>
                        <a:t>sasaran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Skop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Tugas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tuan</a:t>
                      </a:r>
                      <a:r>
                        <a:rPr lang="en-US" sz="1800" dirty="0"/>
                        <a:t>/ </a:t>
                      </a:r>
                      <a:r>
                        <a:rPr lang="en-US" sz="1800" dirty="0" err="1"/>
                        <a:t>puan</a:t>
                      </a:r>
                      <a:r>
                        <a:rPr lang="en-US" sz="1800" dirty="0"/>
                        <a:t>;</a:t>
                      </a:r>
                    </a:p>
                    <a:p>
                      <a:pPr marL="0" indent="0" algn="l">
                        <a:buFont typeface="+mj-lt"/>
                        <a:buNone/>
                      </a:pPr>
                      <a:r>
                        <a:rPr lang="en-MY" sz="1800" dirty="0" err="1"/>
                        <a:t>Inisiatif</a:t>
                      </a:r>
                      <a:r>
                        <a:rPr lang="en-MY" sz="1800" dirty="0"/>
                        <a:t> 1:</a:t>
                      </a:r>
                    </a:p>
                    <a:p>
                      <a:pPr marL="0" indent="0" algn="l">
                        <a:buFont typeface="+mj-lt"/>
                        <a:buNone/>
                      </a:pPr>
                      <a:r>
                        <a:rPr lang="en-MY" sz="1800" dirty="0" err="1"/>
                        <a:t>Inisiatif</a:t>
                      </a:r>
                      <a:r>
                        <a:rPr lang="en-MY" sz="1800" dirty="0"/>
                        <a:t> 2: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126105909"/>
                  </a:ext>
                </a:extLst>
              </a:tr>
              <a:tr h="1656000">
                <a:tc>
                  <a:txBody>
                    <a:bodyPr/>
                    <a:lstStyle/>
                    <a:p>
                      <a:endParaRPr lang="en-MY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>
                        <a:buFont typeface="+mj-lt"/>
                        <a:buAutoNum type="alphaLcPeriod" startAt="2"/>
                      </a:pPr>
                      <a:r>
                        <a:rPr lang="en-MY" dirty="0" err="1"/>
                        <a:t>Menghasilkan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inovasi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dalam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aspek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pengurusan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tugas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selaras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dengan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Pekeliling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Kemajuan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Pentadbiran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Awam</a:t>
                      </a:r>
                      <a:r>
                        <a:rPr lang="en-MY" dirty="0"/>
                        <a:t>.</a:t>
                      </a:r>
                      <a:endParaRPr lang="en-MY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pt-BR" dirty="0"/>
                        <a:t>Dua inisiatif dalam gred semasa.</a:t>
                      </a:r>
                      <a:endParaRPr lang="en-MY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l">
                        <a:buFont typeface="+mj-lt"/>
                        <a:buNone/>
                      </a:pPr>
                      <a:r>
                        <a:rPr lang="en-US" sz="1800" dirty="0" err="1"/>
                        <a:t>Nyatakan</a:t>
                      </a:r>
                      <a:r>
                        <a:rPr lang="en-US" sz="1800" dirty="0"/>
                        <a:t> status </a:t>
                      </a:r>
                      <a:r>
                        <a:rPr lang="en-US" sz="1800" dirty="0" err="1"/>
                        <a:t>sasaran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Skop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Tugas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tuan</a:t>
                      </a:r>
                      <a:r>
                        <a:rPr lang="en-US" sz="1800" dirty="0"/>
                        <a:t>/ </a:t>
                      </a:r>
                      <a:r>
                        <a:rPr lang="en-US" sz="1800" dirty="0" err="1"/>
                        <a:t>puan</a:t>
                      </a:r>
                      <a:r>
                        <a:rPr lang="en-US" sz="1800" dirty="0"/>
                        <a:t>;</a:t>
                      </a:r>
                    </a:p>
                    <a:p>
                      <a:pPr marL="0" indent="0" algn="l">
                        <a:buFont typeface="+mj-lt"/>
                        <a:buNone/>
                      </a:pPr>
                      <a:r>
                        <a:rPr lang="en-MY" sz="1800" dirty="0" err="1"/>
                        <a:t>Inisiatif</a:t>
                      </a:r>
                      <a:r>
                        <a:rPr lang="en-MY" sz="1800" dirty="0"/>
                        <a:t> 1:</a:t>
                      </a:r>
                    </a:p>
                    <a:p>
                      <a:pPr marL="0" indent="0" algn="l">
                        <a:buFont typeface="+mj-lt"/>
                        <a:buNone/>
                      </a:pPr>
                      <a:r>
                        <a:rPr lang="en-MY" sz="1800" dirty="0" err="1"/>
                        <a:t>Inisiatif</a:t>
                      </a:r>
                      <a:r>
                        <a:rPr lang="en-MY" sz="1800" dirty="0"/>
                        <a:t> 2:</a:t>
                      </a:r>
                    </a:p>
                    <a:p>
                      <a:pPr algn="l"/>
                      <a:endParaRPr lang="en-MY" sz="18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4072323639"/>
                  </a:ext>
                </a:extLst>
              </a:tr>
            </a:tbl>
          </a:graphicData>
        </a:graphic>
      </p:graphicFrame>
      <p:sp>
        <p:nvSpPr>
          <p:cNvPr id="6" name="Title 4">
            <a:extLst>
              <a:ext uri="{FF2B5EF4-FFF2-40B4-BE49-F238E27FC236}">
                <a16:creationId xmlns="" xmlns:a16="http://schemas.microsoft.com/office/drawing/2014/main" id="{08530157-C5A0-4F2A-8C57-1C84B3CD01DB}"/>
              </a:ext>
            </a:extLst>
          </p:cNvPr>
          <p:cNvSpPr txBox="1">
            <a:spLocks/>
          </p:cNvSpPr>
          <p:nvPr/>
        </p:nvSpPr>
        <p:spPr>
          <a:xfrm>
            <a:off x="286589" y="228600"/>
            <a:ext cx="11618822" cy="73097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0000" lnSpcReduction="10000"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6600" kern="1200" spc="1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en-MY" sz="3200" b="1" dirty="0" err="1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Kategori</a:t>
            </a:r>
            <a:r>
              <a:rPr lang="en-MY" sz="32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 III - </a:t>
            </a:r>
            <a:r>
              <a:rPr lang="sv-SE" sz="32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Pengurusan </a:t>
            </a:r>
            <a:r>
              <a:rPr lang="sv-SE" sz="32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(</a:t>
            </a:r>
            <a:r>
              <a:rPr lang="en-MY" sz="3200" b="1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Bahnschrift Condensed" panose="020B0502040204020203" pitchFamily="34" charset="0"/>
              </a:rPr>
              <a:t>Ketua</a:t>
            </a:r>
            <a:r>
              <a:rPr lang="en-MY" sz="3200" b="1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Bahnschrift Condensed" panose="020B0502040204020203" pitchFamily="34" charset="0"/>
              </a:rPr>
              <a:t> </a:t>
            </a:r>
            <a:r>
              <a:rPr lang="en-MY" sz="3200" b="1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Bahnschrift Condensed" panose="020B0502040204020203" pitchFamily="34" charset="0"/>
              </a:rPr>
              <a:t>Jabatan</a:t>
            </a:r>
            <a:r>
              <a:rPr lang="en-MY" sz="3200" b="1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Bahnschrift Condensed" panose="020B0502040204020203" pitchFamily="34" charset="0"/>
              </a:rPr>
              <a:t> Hal </a:t>
            </a:r>
            <a:r>
              <a:rPr lang="en-MY" sz="3200" b="1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Bahnschrift Condensed" panose="020B0502040204020203" pitchFamily="34" charset="0"/>
              </a:rPr>
              <a:t>Ehwal</a:t>
            </a:r>
            <a:r>
              <a:rPr lang="en-MY" sz="3200" b="1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Bahnschrift Condensed" panose="020B0502040204020203" pitchFamily="34" charset="0"/>
              </a:rPr>
              <a:t> </a:t>
            </a:r>
            <a:r>
              <a:rPr lang="en-MY" sz="3200" b="1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Bahnschrift Condensed" panose="020B0502040204020203" pitchFamily="34" charset="0"/>
              </a:rPr>
              <a:t>Pelajar</a:t>
            </a:r>
            <a:r>
              <a:rPr lang="en-MY" sz="3200" b="1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Bahnschrift Condensed" panose="020B0502040204020203" pitchFamily="34" charset="0"/>
              </a:rPr>
              <a:t> </a:t>
            </a:r>
            <a:r>
              <a:rPr lang="en-MY" sz="3200" b="1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Bahnschrift Condensed" panose="020B0502040204020203" pitchFamily="34" charset="0"/>
              </a:rPr>
              <a:t>Politeknik</a:t>
            </a:r>
            <a:r>
              <a:rPr lang="en-MY" sz="3200" b="1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Bahnschrift Condensed" panose="020B0502040204020203" pitchFamily="34" charset="0"/>
              </a:rPr>
              <a:t> DH48</a:t>
            </a:r>
            <a:r>
              <a:rPr lang="en-MY" sz="32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6887686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blur">
            <a:extLst>
              <a:ext uri="{FF2B5EF4-FFF2-40B4-BE49-F238E27FC236}">
                <a16:creationId xmlns="" xmlns:a16="http://schemas.microsoft.com/office/drawing/2014/main" id="{ECC95573-2971-40CA-8931-174ACDF3E94F}"/>
              </a:ext>
              <a:ext uri="{C183D7F6-B498-43B3-948B-1728B52AA6E4}">
                <adec:decorative xmlns="" xmlns:adec="http://schemas.microsoft.com/office/drawing/2017/decorative" val="0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9378"/>
          <a:stretch/>
        </p:blipFill>
        <p:spPr>
          <a:xfrm>
            <a:off x="0" y="0"/>
            <a:ext cx="12192031" cy="4915066"/>
          </a:xfrm>
          <a:prstGeom prst="rect">
            <a:avLst/>
          </a:prstGeom>
        </p:spPr>
      </p:pic>
      <p:graphicFrame>
        <p:nvGraphicFramePr>
          <p:cNvPr id="4" name="Table 6">
            <a:extLst>
              <a:ext uri="{FF2B5EF4-FFF2-40B4-BE49-F238E27FC236}">
                <a16:creationId xmlns="" xmlns:a16="http://schemas.microsoft.com/office/drawing/2014/main" id="{07346CD8-2308-45D3-B84D-21B08180042D}"/>
              </a:ext>
            </a:extLst>
          </p:cNvPr>
          <p:cNvGraphicFramePr>
            <a:graphicFrameLocks/>
          </p:cNvGraphicFramePr>
          <p:nvPr>
            <p:extLst/>
          </p:nvPr>
        </p:nvGraphicFramePr>
        <p:xfrm>
          <a:off x="286589" y="1280111"/>
          <a:ext cx="11618822" cy="475488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495596">
                  <a:extLst>
                    <a:ext uri="{9D8B030D-6E8A-4147-A177-3AD203B41FA5}">
                      <a16:colId xmlns="" xmlns:a16="http://schemas.microsoft.com/office/drawing/2014/main" val="765999084"/>
                    </a:ext>
                  </a:extLst>
                </a:gridCol>
                <a:gridCol w="5351915">
                  <a:extLst>
                    <a:ext uri="{9D8B030D-6E8A-4147-A177-3AD203B41FA5}">
                      <a16:colId xmlns="" xmlns:a16="http://schemas.microsoft.com/office/drawing/2014/main" val="7886985"/>
                    </a:ext>
                  </a:extLst>
                </a:gridCol>
                <a:gridCol w="1952625">
                  <a:extLst>
                    <a:ext uri="{9D8B030D-6E8A-4147-A177-3AD203B41FA5}">
                      <a16:colId xmlns="" xmlns:a16="http://schemas.microsoft.com/office/drawing/2014/main" val="24779092"/>
                    </a:ext>
                  </a:extLst>
                </a:gridCol>
                <a:gridCol w="3818686">
                  <a:extLst>
                    <a:ext uri="{9D8B030D-6E8A-4147-A177-3AD203B41FA5}">
                      <a16:colId xmlns="" xmlns:a16="http://schemas.microsoft.com/office/drawing/2014/main" val="1972615724"/>
                    </a:ext>
                  </a:extLst>
                </a:gridCol>
              </a:tblGrid>
              <a:tr h="504000">
                <a:tc>
                  <a:txBody>
                    <a:bodyPr/>
                    <a:lstStyle/>
                    <a:p>
                      <a:r>
                        <a:rPr lang="en-MY" sz="1800" dirty="0" err="1">
                          <a:solidFill>
                            <a:schemeClr val="bg1"/>
                          </a:solidFill>
                        </a:rPr>
                        <a:t>Bil</a:t>
                      </a:r>
                      <a:endParaRPr lang="en-MY" sz="1800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MY" sz="1800" dirty="0" err="1">
                          <a:solidFill>
                            <a:schemeClr val="bg1"/>
                          </a:solidFill>
                        </a:rPr>
                        <a:t>Skop</a:t>
                      </a:r>
                      <a:r>
                        <a:rPr lang="en-MY" sz="1800" dirty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MY" sz="1800" dirty="0" err="1">
                          <a:solidFill>
                            <a:schemeClr val="bg1"/>
                          </a:solidFill>
                        </a:rPr>
                        <a:t>Tugas</a:t>
                      </a:r>
                      <a:endParaRPr lang="en-MY" sz="1800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MY" sz="1800" dirty="0" err="1">
                          <a:solidFill>
                            <a:schemeClr val="bg1"/>
                          </a:solidFill>
                        </a:rPr>
                        <a:t>Sasaran</a:t>
                      </a:r>
                      <a:r>
                        <a:rPr lang="en-MY" sz="1800" dirty="0">
                          <a:solidFill>
                            <a:schemeClr val="bg1"/>
                          </a:solidFill>
                        </a:rPr>
                        <a:t> Minimum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MY" sz="1800" dirty="0" err="1">
                          <a:solidFill>
                            <a:schemeClr val="bg1"/>
                          </a:solidFill>
                        </a:rPr>
                        <a:t>Pencapaian</a:t>
                      </a:r>
                      <a:endParaRPr lang="en-MY" sz="1800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257171167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1800" dirty="0"/>
                        <a:t>2</a:t>
                      </a:r>
                      <a:endParaRPr lang="en-MY" sz="1800" dirty="0"/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r>
                        <a:rPr lang="fi-FI" sz="1800" dirty="0"/>
                        <a:t>Pengurusan organisasi (</a:t>
                      </a:r>
                      <a:r>
                        <a:rPr lang="en-MY" dirty="0" err="1"/>
                        <a:t>Agen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perubahan</a:t>
                      </a:r>
                      <a:r>
                        <a:rPr lang="en-MY" dirty="0"/>
                        <a:t> yang </a:t>
                      </a:r>
                      <a:r>
                        <a:rPr lang="en-MY" dirty="0" err="1"/>
                        <a:t>membantu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meningkatkan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keberkesanan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penyampaian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organisasi</a:t>
                      </a:r>
                      <a:r>
                        <a:rPr lang="en-MY" sz="1800" dirty="0"/>
                        <a:t>)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MY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MY" sz="18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430138129"/>
                  </a:ext>
                </a:extLst>
              </a:tr>
              <a:tr h="1404000">
                <a:tc>
                  <a:txBody>
                    <a:bodyPr/>
                    <a:lstStyle/>
                    <a:p>
                      <a:endParaRPr lang="en-MY" sz="1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7200" indent="-457200">
                        <a:buFont typeface="+mj-lt"/>
                        <a:buAutoNum type="alphaLcPeriod" startAt="3"/>
                      </a:pPr>
                      <a:r>
                        <a:rPr lang="en-MY" dirty="0" err="1"/>
                        <a:t>Menatar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ilmu</a:t>
                      </a:r>
                      <a:r>
                        <a:rPr lang="en-MY" dirty="0"/>
                        <a:t> yang </a:t>
                      </a:r>
                      <a:r>
                        <a:rPr lang="en-MY" dirty="0" err="1"/>
                        <a:t>berkaitan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bidang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tugas</a:t>
                      </a:r>
                      <a:r>
                        <a:rPr lang="en-MY" dirty="0"/>
                        <a:t> yang </a:t>
                      </a:r>
                      <a:r>
                        <a:rPr lang="en-MY" dirty="0" err="1"/>
                        <a:t>diperolehi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daripada</a:t>
                      </a:r>
                      <a:r>
                        <a:rPr lang="en-MY" dirty="0"/>
                        <a:t> program dan </a:t>
                      </a:r>
                      <a:r>
                        <a:rPr lang="en-MY" dirty="0" err="1"/>
                        <a:t>latihan</a:t>
                      </a:r>
                      <a:r>
                        <a:rPr lang="en-MY" dirty="0"/>
                        <a:t> pada </a:t>
                      </a:r>
                      <a:r>
                        <a:rPr lang="en-MY" dirty="0" err="1"/>
                        <a:t>peringkat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institusi</a:t>
                      </a:r>
                      <a:r>
                        <a:rPr lang="en-MY" dirty="0"/>
                        <a:t>, </a:t>
                      </a:r>
                      <a:r>
                        <a:rPr lang="en-MY" dirty="0" err="1"/>
                        <a:t>jabatan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atau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kementerian</a:t>
                      </a:r>
                      <a:r>
                        <a:rPr lang="en-MY" dirty="0"/>
                        <a:t>.</a:t>
                      </a:r>
                      <a:endParaRPr lang="en-MY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pt-BR" dirty="0"/>
                        <a:t>Tiga inisiatif dalam gred semasa.</a:t>
                      </a:r>
                      <a:endParaRPr lang="en-MY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l">
                        <a:buFont typeface="+mj-lt"/>
                        <a:buNone/>
                      </a:pPr>
                      <a:r>
                        <a:rPr lang="en-US" sz="1800" dirty="0" err="1"/>
                        <a:t>Nyatakan</a:t>
                      </a:r>
                      <a:r>
                        <a:rPr lang="en-US" sz="1800" dirty="0"/>
                        <a:t> status </a:t>
                      </a:r>
                      <a:r>
                        <a:rPr lang="en-US" sz="1800" dirty="0" err="1"/>
                        <a:t>sasaran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Skop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Tugas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tuan</a:t>
                      </a:r>
                      <a:r>
                        <a:rPr lang="en-US" sz="1800" dirty="0"/>
                        <a:t>/ </a:t>
                      </a:r>
                      <a:r>
                        <a:rPr lang="en-US" sz="1800" dirty="0" err="1"/>
                        <a:t>puan</a:t>
                      </a:r>
                      <a:r>
                        <a:rPr lang="en-US" sz="1800" dirty="0"/>
                        <a:t>;</a:t>
                      </a:r>
                    </a:p>
                    <a:p>
                      <a:pPr marL="0" indent="0" algn="l">
                        <a:buFont typeface="+mj-lt"/>
                        <a:buNone/>
                      </a:pPr>
                      <a:r>
                        <a:rPr lang="en-MY" sz="1800" dirty="0" err="1"/>
                        <a:t>Inisiatif</a:t>
                      </a:r>
                      <a:r>
                        <a:rPr lang="en-MY" sz="1800" dirty="0"/>
                        <a:t> 1:</a:t>
                      </a:r>
                    </a:p>
                    <a:p>
                      <a:pPr marL="0" indent="0" algn="l">
                        <a:buFont typeface="+mj-lt"/>
                        <a:buNone/>
                      </a:pPr>
                      <a:r>
                        <a:rPr lang="en-MY" sz="1800" dirty="0" err="1"/>
                        <a:t>Inisiatif</a:t>
                      </a:r>
                      <a:r>
                        <a:rPr lang="en-MY" sz="1800" dirty="0"/>
                        <a:t> 2:</a:t>
                      </a:r>
                    </a:p>
                    <a:p>
                      <a:pPr marL="0" indent="0" algn="l">
                        <a:buFont typeface="+mj-lt"/>
                        <a:buNone/>
                      </a:pPr>
                      <a:r>
                        <a:rPr lang="en-MY" sz="1800" dirty="0" err="1"/>
                        <a:t>Inisiatif</a:t>
                      </a:r>
                      <a:r>
                        <a:rPr lang="en-MY" sz="1800" dirty="0"/>
                        <a:t> 3: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126105909"/>
                  </a:ext>
                </a:extLst>
              </a:tr>
              <a:tr h="1656000">
                <a:tc>
                  <a:txBody>
                    <a:bodyPr/>
                    <a:lstStyle/>
                    <a:p>
                      <a:endParaRPr lang="en-MY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7200" indent="-457200">
                        <a:buFont typeface="+mj-lt"/>
                        <a:buAutoNum type="alphaLcPeriod" startAt="4"/>
                      </a:pPr>
                      <a:r>
                        <a:rPr lang="en-MY" dirty="0" err="1"/>
                        <a:t>Melaksanakan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tugas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kejurulatihan</a:t>
                      </a:r>
                      <a:endParaRPr lang="en-MY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MY" dirty="0" err="1"/>
                        <a:t>Menyelia</a:t>
                      </a:r>
                      <a:r>
                        <a:rPr lang="en-MY" dirty="0"/>
                        <a:t> lima PPPT.</a:t>
                      </a:r>
                      <a:endParaRPr lang="en-MY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err="1"/>
                        <a:t>Nyatakan</a:t>
                      </a:r>
                      <a:r>
                        <a:rPr lang="en-US" sz="1800" dirty="0"/>
                        <a:t> status </a:t>
                      </a:r>
                      <a:r>
                        <a:rPr lang="en-US" sz="1800" dirty="0" err="1"/>
                        <a:t>sasaran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Skop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Tugas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tuan</a:t>
                      </a:r>
                      <a:r>
                        <a:rPr lang="en-US" sz="1800" dirty="0"/>
                        <a:t>/ </a:t>
                      </a:r>
                      <a:r>
                        <a:rPr lang="en-US" sz="1800" dirty="0" err="1"/>
                        <a:t>puan</a:t>
                      </a:r>
                      <a:r>
                        <a:rPr lang="en-US" sz="1800" dirty="0"/>
                        <a:t>;</a:t>
                      </a:r>
                    </a:p>
                    <a:p>
                      <a:pPr algn="l"/>
                      <a:r>
                        <a:rPr lang="en-MY" sz="1800" dirty="0"/>
                        <a:t>PPPT1:</a:t>
                      </a:r>
                    </a:p>
                    <a:p>
                      <a:pPr algn="l"/>
                      <a:r>
                        <a:rPr lang="en-MY" sz="1800" dirty="0"/>
                        <a:t>PPPT2:</a:t>
                      </a:r>
                    </a:p>
                    <a:p>
                      <a:pPr algn="l"/>
                      <a:r>
                        <a:rPr lang="en-MY" sz="1800" dirty="0"/>
                        <a:t>PPPT3:</a:t>
                      </a:r>
                    </a:p>
                    <a:p>
                      <a:pPr algn="l"/>
                      <a:r>
                        <a:rPr lang="en-MY" sz="1800" dirty="0"/>
                        <a:t>PPPT4:</a:t>
                      </a:r>
                    </a:p>
                    <a:p>
                      <a:pPr algn="l"/>
                      <a:r>
                        <a:rPr lang="en-MY" sz="1800" dirty="0"/>
                        <a:t>PPPT5: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4072323639"/>
                  </a:ext>
                </a:extLst>
              </a:tr>
            </a:tbl>
          </a:graphicData>
        </a:graphic>
      </p:graphicFrame>
      <p:sp>
        <p:nvSpPr>
          <p:cNvPr id="6" name="Title 4">
            <a:extLst>
              <a:ext uri="{FF2B5EF4-FFF2-40B4-BE49-F238E27FC236}">
                <a16:creationId xmlns="" xmlns:a16="http://schemas.microsoft.com/office/drawing/2014/main" id="{0CD4DDC6-2990-459D-A413-125D53ED7C9D}"/>
              </a:ext>
            </a:extLst>
          </p:cNvPr>
          <p:cNvSpPr txBox="1">
            <a:spLocks/>
          </p:cNvSpPr>
          <p:nvPr/>
        </p:nvSpPr>
        <p:spPr>
          <a:xfrm>
            <a:off x="286589" y="228600"/>
            <a:ext cx="11618822" cy="73097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0000" lnSpcReduction="10000"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6600" kern="1200" spc="1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en-MY" sz="3200" b="1" dirty="0" err="1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Kategori</a:t>
            </a:r>
            <a:r>
              <a:rPr lang="en-MY" sz="32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 III - </a:t>
            </a:r>
            <a:r>
              <a:rPr lang="sv-SE" sz="32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Pengurusan </a:t>
            </a:r>
            <a:r>
              <a:rPr lang="sv-SE" sz="32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(</a:t>
            </a:r>
            <a:r>
              <a:rPr lang="en-MY" sz="3200" b="1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Bahnschrift Condensed" panose="020B0502040204020203" pitchFamily="34" charset="0"/>
              </a:rPr>
              <a:t>Ketua</a:t>
            </a:r>
            <a:r>
              <a:rPr lang="en-MY" sz="3200" b="1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Bahnschrift Condensed" panose="020B0502040204020203" pitchFamily="34" charset="0"/>
              </a:rPr>
              <a:t> </a:t>
            </a:r>
            <a:r>
              <a:rPr lang="en-MY" sz="3200" b="1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Bahnschrift Condensed" panose="020B0502040204020203" pitchFamily="34" charset="0"/>
              </a:rPr>
              <a:t>Jabatan</a:t>
            </a:r>
            <a:r>
              <a:rPr lang="en-MY" sz="3200" b="1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Bahnschrift Condensed" panose="020B0502040204020203" pitchFamily="34" charset="0"/>
              </a:rPr>
              <a:t> Hal </a:t>
            </a:r>
            <a:r>
              <a:rPr lang="en-MY" sz="3200" b="1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Bahnschrift Condensed" panose="020B0502040204020203" pitchFamily="34" charset="0"/>
              </a:rPr>
              <a:t>Ehwal</a:t>
            </a:r>
            <a:r>
              <a:rPr lang="en-MY" sz="3200" b="1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Bahnschrift Condensed" panose="020B0502040204020203" pitchFamily="34" charset="0"/>
              </a:rPr>
              <a:t> </a:t>
            </a:r>
            <a:r>
              <a:rPr lang="en-MY" sz="3200" b="1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Bahnschrift Condensed" panose="020B0502040204020203" pitchFamily="34" charset="0"/>
              </a:rPr>
              <a:t>Pelajar</a:t>
            </a:r>
            <a:r>
              <a:rPr lang="en-MY" sz="3200" b="1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Bahnschrift Condensed" panose="020B0502040204020203" pitchFamily="34" charset="0"/>
              </a:rPr>
              <a:t> </a:t>
            </a:r>
            <a:r>
              <a:rPr lang="en-MY" sz="3200" b="1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Bahnschrift Condensed" panose="020B0502040204020203" pitchFamily="34" charset="0"/>
              </a:rPr>
              <a:t>Politeknik</a:t>
            </a:r>
            <a:r>
              <a:rPr lang="en-MY" sz="3200" b="1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Bahnschrift Condensed" panose="020B0502040204020203" pitchFamily="34" charset="0"/>
              </a:rPr>
              <a:t> DH48</a:t>
            </a:r>
            <a:r>
              <a:rPr lang="en-MY" sz="32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433689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blur">
            <a:extLst>
              <a:ext uri="{FF2B5EF4-FFF2-40B4-BE49-F238E27FC236}">
                <a16:creationId xmlns="" xmlns:a16="http://schemas.microsoft.com/office/drawing/2014/main" id="{ECC95573-2971-40CA-8931-174ACDF3E94F}"/>
              </a:ext>
              <a:ext uri="{C183D7F6-B498-43B3-948B-1728B52AA6E4}">
                <adec:decorative xmlns="" xmlns:adec="http://schemas.microsoft.com/office/drawing/2017/decorative" val="0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9378"/>
          <a:stretch/>
        </p:blipFill>
        <p:spPr>
          <a:xfrm>
            <a:off x="0" y="0"/>
            <a:ext cx="12192031" cy="4915066"/>
          </a:xfrm>
          <a:prstGeom prst="rect">
            <a:avLst/>
          </a:prstGeom>
        </p:spPr>
      </p:pic>
      <p:graphicFrame>
        <p:nvGraphicFramePr>
          <p:cNvPr id="4" name="Table 6">
            <a:extLst>
              <a:ext uri="{FF2B5EF4-FFF2-40B4-BE49-F238E27FC236}">
                <a16:creationId xmlns="" xmlns:a16="http://schemas.microsoft.com/office/drawing/2014/main" id="{07346CD8-2308-45D3-B84D-21B08180042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4128795"/>
              </p:ext>
            </p:extLst>
          </p:nvPr>
        </p:nvGraphicFramePr>
        <p:xfrm>
          <a:off x="286589" y="1280111"/>
          <a:ext cx="11618822" cy="274320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495596">
                  <a:extLst>
                    <a:ext uri="{9D8B030D-6E8A-4147-A177-3AD203B41FA5}">
                      <a16:colId xmlns="" xmlns:a16="http://schemas.microsoft.com/office/drawing/2014/main" val="765999084"/>
                    </a:ext>
                  </a:extLst>
                </a:gridCol>
                <a:gridCol w="5351915">
                  <a:extLst>
                    <a:ext uri="{9D8B030D-6E8A-4147-A177-3AD203B41FA5}">
                      <a16:colId xmlns="" xmlns:a16="http://schemas.microsoft.com/office/drawing/2014/main" val="7886985"/>
                    </a:ext>
                  </a:extLst>
                </a:gridCol>
                <a:gridCol w="1952625">
                  <a:extLst>
                    <a:ext uri="{9D8B030D-6E8A-4147-A177-3AD203B41FA5}">
                      <a16:colId xmlns="" xmlns:a16="http://schemas.microsoft.com/office/drawing/2014/main" val="24779092"/>
                    </a:ext>
                  </a:extLst>
                </a:gridCol>
                <a:gridCol w="3818686">
                  <a:extLst>
                    <a:ext uri="{9D8B030D-6E8A-4147-A177-3AD203B41FA5}">
                      <a16:colId xmlns="" xmlns:a16="http://schemas.microsoft.com/office/drawing/2014/main" val="1972615724"/>
                    </a:ext>
                  </a:extLst>
                </a:gridCol>
              </a:tblGrid>
              <a:tr h="504000">
                <a:tc>
                  <a:txBody>
                    <a:bodyPr/>
                    <a:lstStyle/>
                    <a:p>
                      <a:r>
                        <a:rPr lang="en-MY" sz="1800" dirty="0" err="1">
                          <a:solidFill>
                            <a:schemeClr val="bg1"/>
                          </a:solidFill>
                        </a:rPr>
                        <a:t>Bil</a:t>
                      </a:r>
                      <a:endParaRPr lang="en-MY" sz="1800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MY" sz="1800" dirty="0" err="1">
                          <a:solidFill>
                            <a:schemeClr val="bg1"/>
                          </a:solidFill>
                        </a:rPr>
                        <a:t>Skop</a:t>
                      </a:r>
                      <a:r>
                        <a:rPr lang="en-MY" sz="1800" dirty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MY" sz="1800" dirty="0" err="1">
                          <a:solidFill>
                            <a:schemeClr val="bg1"/>
                          </a:solidFill>
                        </a:rPr>
                        <a:t>Tugas</a:t>
                      </a:r>
                      <a:endParaRPr lang="en-MY" sz="1800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MY" sz="1800" dirty="0" err="1">
                          <a:solidFill>
                            <a:schemeClr val="bg1"/>
                          </a:solidFill>
                        </a:rPr>
                        <a:t>Sasaran</a:t>
                      </a:r>
                      <a:r>
                        <a:rPr lang="en-MY" sz="1800" dirty="0">
                          <a:solidFill>
                            <a:schemeClr val="bg1"/>
                          </a:solidFill>
                        </a:rPr>
                        <a:t> Minimum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MY" sz="1800" dirty="0" err="1">
                          <a:solidFill>
                            <a:schemeClr val="bg1"/>
                          </a:solidFill>
                        </a:rPr>
                        <a:t>Pencapaian</a:t>
                      </a:r>
                      <a:endParaRPr lang="en-MY" sz="1800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257171167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1800" dirty="0"/>
                        <a:t>3</a:t>
                      </a:r>
                      <a:endParaRPr lang="en-MY" sz="1800" dirty="0"/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r>
                        <a:rPr lang="en-MY" dirty="0" err="1"/>
                        <a:t>Pengurusan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jaringan</a:t>
                      </a:r>
                      <a:r>
                        <a:rPr lang="en-MY" dirty="0"/>
                        <a:t> dan </a:t>
                      </a:r>
                      <a:r>
                        <a:rPr lang="en-MY" dirty="0" err="1"/>
                        <a:t>kolaborasi</a:t>
                      </a:r>
                      <a:r>
                        <a:rPr lang="en-MY" dirty="0"/>
                        <a:t> (</a:t>
                      </a:r>
                      <a:r>
                        <a:rPr lang="en-MY" dirty="0" err="1"/>
                        <a:t>Agen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perubahan</a:t>
                      </a:r>
                      <a:r>
                        <a:rPr lang="en-MY" dirty="0"/>
                        <a:t> yang </a:t>
                      </a:r>
                      <a:r>
                        <a:rPr lang="en-MY" dirty="0" err="1"/>
                        <a:t>membantu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meningkatkan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keberkesanan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penyampaian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organisasi</a:t>
                      </a:r>
                      <a:r>
                        <a:rPr lang="en-MY" dirty="0"/>
                        <a:t>.)</a:t>
                      </a:r>
                      <a:endParaRPr lang="en-MY" sz="18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MY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MY" sz="18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430138129"/>
                  </a:ext>
                </a:extLst>
              </a:tr>
              <a:tr h="1404000">
                <a:tc>
                  <a:txBody>
                    <a:bodyPr/>
                    <a:lstStyle/>
                    <a:p>
                      <a:endParaRPr lang="en-MY" sz="1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7200" indent="-457200">
                        <a:buFont typeface="+mj-lt"/>
                        <a:buAutoNum type="alphaLcPeriod"/>
                      </a:pPr>
                      <a:r>
                        <a:rPr lang="en-MY" dirty="0" err="1"/>
                        <a:t>Merancang</a:t>
                      </a:r>
                      <a:r>
                        <a:rPr lang="en-MY" dirty="0"/>
                        <a:t>, </a:t>
                      </a:r>
                      <a:r>
                        <a:rPr lang="en-MY" dirty="0" err="1"/>
                        <a:t>memantau</a:t>
                      </a:r>
                      <a:r>
                        <a:rPr lang="en-MY" dirty="0"/>
                        <a:t> dan </a:t>
                      </a:r>
                      <a:r>
                        <a:rPr lang="en-MY" dirty="0" err="1"/>
                        <a:t>menyelia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aktiviti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jaringan</a:t>
                      </a:r>
                      <a:r>
                        <a:rPr lang="en-MY" dirty="0"/>
                        <a:t> dan </a:t>
                      </a:r>
                      <a:r>
                        <a:rPr lang="en-MY" dirty="0" err="1"/>
                        <a:t>kolaborasi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dalam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bidang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berkaitan</a:t>
                      </a:r>
                      <a:r>
                        <a:rPr lang="en-MY" dirty="0"/>
                        <a:t>.</a:t>
                      </a:r>
                      <a:endParaRPr lang="en-MY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pt-BR" dirty="0"/>
                        <a:t>Dua inisiatif dalam gred semasa.</a:t>
                      </a:r>
                      <a:endParaRPr lang="en-MY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l">
                        <a:buFont typeface="+mj-lt"/>
                        <a:buNone/>
                      </a:pPr>
                      <a:r>
                        <a:rPr lang="en-US" sz="1800" dirty="0" err="1"/>
                        <a:t>Nyatakan</a:t>
                      </a:r>
                      <a:r>
                        <a:rPr lang="en-US" sz="1800" dirty="0"/>
                        <a:t> status </a:t>
                      </a:r>
                      <a:r>
                        <a:rPr lang="en-US" sz="1800" dirty="0" err="1"/>
                        <a:t>sasaran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Skop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Tugas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tuan</a:t>
                      </a:r>
                      <a:r>
                        <a:rPr lang="en-US" sz="1800" dirty="0"/>
                        <a:t>/ </a:t>
                      </a:r>
                      <a:r>
                        <a:rPr lang="en-US" sz="1800" dirty="0" err="1"/>
                        <a:t>puan</a:t>
                      </a:r>
                      <a:r>
                        <a:rPr lang="en-US" sz="1800" dirty="0"/>
                        <a:t>;</a:t>
                      </a:r>
                    </a:p>
                    <a:p>
                      <a:pPr marL="0" indent="0" algn="l">
                        <a:buFont typeface="+mj-lt"/>
                        <a:buNone/>
                      </a:pPr>
                      <a:r>
                        <a:rPr lang="en-MY" sz="1800" dirty="0" err="1"/>
                        <a:t>Inisiatif</a:t>
                      </a:r>
                      <a:r>
                        <a:rPr lang="en-MY" sz="1800" dirty="0"/>
                        <a:t> 1:</a:t>
                      </a:r>
                    </a:p>
                    <a:p>
                      <a:pPr marL="0" indent="0" algn="l">
                        <a:buFont typeface="+mj-lt"/>
                        <a:buNone/>
                      </a:pPr>
                      <a:r>
                        <a:rPr lang="en-MY" sz="1800" dirty="0" err="1"/>
                        <a:t>Inisiatif</a:t>
                      </a:r>
                      <a:r>
                        <a:rPr lang="en-MY" sz="1800" dirty="0"/>
                        <a:t> 2:</a:t>
                      </a:r>
                    </a:p>
                    <a:p>
                      <a:pPr marL="0" indent="0" algn="l">
                        <a:buFont typeface="+mj-lt"/>
                        <a:buNone/>
                      </a:pPr>
                      <a:endParaRPr lang="en-MY" sz="18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126105909"/>
                  </a:ext>
                </a:extLst>
              </a:tr>
            </a:tbl>
          </a:graphicData>
        </a:graphic>
      </p:graphicFrame>
      <p:sp>
        <p:nvSpPr>
          <p:cNvPr id="6" name="Title 4">
            <a:extLst>
              <a:ext uri="{FF2B5EF4-FFF2-40B4-BE49-F238E27FC236}">
                <a16:creationId xmlns="" xmlns:a16="http://schemas.microsoft.com/office/drawing/2014/main" id="{B4461D90-CA05-4769-BFED-EC623F44C88D}"/>
              </a:ext>
            </a:extLst>
          </p:cNvPr>
          <p:cNvSpPr txBox="1">
            <a:spLocks/>
          </p:cNvSpPr>
          <p:nvPr/>
        </p:nvSpPr>
        <p:spPr>
          <a:xfrm>
            <a:off x="286589" y="228600"/>
            <a:ext cx="11618822" cy="73097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0000" lnSpcReduction="10000"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6600" kern="1200" spc="1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en-MY" sz="3200" b="1" dirty="0" err="1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Kategori</a:t>
            </a:r>
            <a:r>
              <a:rPr lang="en-MY" sz="32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 III - </a:t>
            </a:r>
            <a:r>
              <a:rPr lang="sv-SE" sz="32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Pengurusan </a:t>
            </a:r>
            <a:r>
              <a:rPr lang="sv-SE" sz="32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(</a:t>
            </a:r>
            <a:r>
              <a:rPr lang="en-MY" sz="3200" b="1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Bahnschrift Condensed" panose="020B0502040204020203" pitchFamily="34" charset="0"/>
              </a:rPr>
              <a:t>Ketua</a:t>
            </a:r>
            <a:r>
              <a:rPr lang="en-MY" sz="3200" b="1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Bahnschrift Condensed" panose="020B0502040204020203" pitchFamily="34" charset="0"/>
              </a:rPr>
              <a:t> </a:t>
            </a:r>
            <a:r>
              <a:rPr lang="en-MY" sz="3200" b="1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Bahnschrift Condensed" panose="020B0502040204020203" pitchFamily="34" charset="0"/>
              </a:rPr>
              <a:t>Jabatan</a:t>
            </a:r>
            <a:r>
              <a:rPr lang="en-MY" sz="3200" b="1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Bahnschrift Condensed" panose="020B0502040204020203" pitchFamily="34" charset="0"/>
              </a:rPr>
              <a:t> Hal </a:t>
            </a:r>
            <a:r>
              <a:rPr lang="en-MY" sz="3200" b="1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Bahnschrift Condensed" panose="020B0502040204020203" pitchFamily="34" charset="0"/>
              </a:rPr>
              <a:t>Ehwal</a:t>
            </a:r>
            <a:r>
              <a:rPr lang="en-MY" sz="3200" b="1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Bahnschrift Condensed" panose="020B0502040204020203" pitchFamily="34" charset="0"/>
              </a:rPr>
              <a:t> </a:t>
            </a:r>
            <a:r>
              <a:rPr lang="en-MY" sz="3200" b="1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Bahnschrift Condensed" panose="020B0502040204020203" pitchFamily="34" charset="0"/>
              </a:rPr>
              <a:t>Pelajar</a:t>
            </a:r>
            <a:r>
              <a:rPr lang="en-MY" sz="3200" b="1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Bahnschrift Condensed" panose="020B0502040204020203" pitchFamily="34" charset="0"/>
              </a:rPr>
              <a:t> </a:t>
            </a:r>
            <a:r>
              <a:rPr lang="en-MY" sz="3200" b="1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Bahnschrift Condensed" panose="020B0502040204020203" pitchFamily="34" charset="0"/>
              </a:rPr>
              <a:t>Politeknik</a:t>
            </a:r>
            <a:r>
              <a:rPr lang="en-MY" sz="3200" b="1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Bahnschrift Condensed" panose="020B0502040204020203" pitchFamily="34" charset="0"/>
              </a:rPr>
              <a:t> DH48</a:t>
            </a:r>
            <a:r>
              <a:rPr lang="en-MY" sz="32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7356743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blur">
            <a:extLst>
              <a:ext uri="{FF2B5EF4-FFF2-40B4-BE49-F238E27FC236}">
                <a16:creationId xmlns="" xmlns:a16="http://schemas.microsoft.com/office/drawing/2014/main" id="{ECC95573-2971-40CA-8931-174ACDF3E94F}"/>
              </a:ext>
              <a:ext uri="{C183D7F6-B498-43B3-948B-1728B52AA6E4}">
                <adec:decorative xmlns="" xmlns:adec="http://schemas.microsoft.com/office/drawing/2017/decorative" val="0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9378"/>
          <a:stretch/>
        </p:blipFill>
        <p:spPr>
          <a:xfrm>
            <a:off x="0" y="0"/>
            <a:ext cx="12192031" cy="4915066"/>
          </a:xfrm>
          <a:prstGeom prst="rect">
            <a:avLst/>
          </a:prstGeom>
        </p:spPr>
      </p:pic>
      <p:graphicFrame>
        <p:nvGraphicFramePr>
          <p:cNvPr id="4" name="Table 6">
            <a:extLst>
              <a:ext uri="{FF2B5EF4-FFF2-40B4-BE49-F238E27FC236}">
                <a16:creationId xmlns="" xmlns:a16="http://schemas.microsoft.com/office/drawing/2014/main" id="{07346CD8-2308-45D3-B84D-21B08180042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10510900"/>
              </p:ext>
            </p:extLst>
          </p:nvPr>
        </p:nvGraphicFramePr>
        <p:xfrm>
          <a:off x="286589" y="1280111"/>
          <a:ext cx="11618822" cy="502920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495596">
                  <a:extLst>
                    <a:ext uri="{9D8B030D-6E8A-4147-A177-3AD203B41FA5}">
                      <a16:colId xmlns="" xmlns:a16="http://schemas.microsoft.com/office/drawing/2014/main" val="765999084"/>
                    </a:ext>
                  </a:extLst>
                </a:gridCol>
                <a:gridCol w="5351915">
                  <a:extLst>
                    <a:ext uri="{9D8B030D-6E8A-4147-A177-3AD203B41FA5}">
                      <a16:colId xmlns="" xmlns:a16="http://schemas.microsoft.com/office/drawing/2014/main" val="7886985"/>
                    </a:ext>
                  </a:extLst>
                </a:gridCol>
                <a:gridCol w="1952625">
                  <a:extLst>
                    <a:ext uri="{9D8B030D-6E8A-4147-A177-3AD203B41FA5}">
                      <a16:colId xmlns="" xmlns:a16="http://schemas.microsoft.com/office/drawing/2014/main" val="24779092"/>
                    </a:ext>
                  </a:extLst>
                </a:gridCol>
                <a:gridCol w="3818686">
                  <a:extLst>
                    <a:ext uri="{9D8B030D-6E8A-4147-A177-3AD203B41FA5}">
                      <a16:colId xmlns="" xmlns:a16="http://schemas.microsoft.com/office/drawing/2014/main" val="1972615724"/>
                    </a:ext>
                  </a:extLst>
                </a:gridCol>
              </a:tblGrid>
              <a:tr h="504000">
                <a:tc>
                  <a:txBody>
                    <a:bodyPr/>
                    <a:lstStyle/>
                    <a:p>
                      <a:r>
                        <a:rPr lang="en-MY" sz="1800" dirty="0" err="1">
                          <a:solidFill>
                            <a:schemeClr val="bg1"/>
                          </a:solidFill>
                        </a:rPr>
                        <a:t>Bil</a:t>
                      </a:r>
                      <a:endParaRPr lang="en-MY" sz="1800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MY" sz="1800" dirty="0" err="1">
                          <a:solidFill>
                            <a:schemeClr val="bg1"/>
                          </a:solidFill>
                        </a:rPr>
                        <a:t>Skop</a:t>
                      </a:r>
                      <a:r>
                        <a:rPr lang="en-MY" sz="1800" dirty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MY" sz="1800" dirty="0" err="1">
                          <a:solidFill>
                            <a:schemeClr val="bg1"/>
                          </a:solidFill>
                        </a:rPr>
                        <a:t>Tugas</a:t>
                      </a:r>
                      <a:endParaRPr lang="en-MY" sz="1800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MY" sz="1800" dirty="0" err="1">
                          <a:solidFill>
                            <a:schemeClr val="bg1"/>
                          </a:solidFill>
                        </a:rPr>
                        <a:t>Sasaran</a:t>
                      </a:r>
                      <a:r>
                        <a:rPr lang="en-MY" sz="1800" dirty="0">
                          <a:solidFill>
                            <a:schemeClr val="bg1"/>
                          </a:solidFill>
                        </a:rPr>
                        <a:t> Minimum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MY" sz="1800" dirty="0" err="1">
                          <a:solidFill>
                            <a:schemeClr val="bg1"/>
                          </a:solidFill>
                        </a:rPr>
                        <a:t>Pencapaian</a:t>
                      </a:r>
                      <a:endParaRPr lang="en-MY" sz="1800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257171167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1800" dirty="0"/>
                        <a:t>4</a:t>
                      </a:r>
                      <a:endParaRPr lang="en-MY" sz="1800" dirty="0"/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r>
                        <a:rPr lang="en-MY" dirty="0" err="1"/>
                        <a:t>Pengurusan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penyelidikan</a:t>
                      </a:r>
                      <a:r>
                        <a:rPr lang="en-MY" dirty="0"/>
                        <a:t>, </a:t>
                      </a:r>
                      <a:r>
                        <a:rPr lang="en-MY" dirty="0" err="1"/>
                        <a:t>inovasi</a:t>
                      </a:r>
                      <a:r>
                        <a:rPr lang="en-MY" dirty="0"/>
                        <a:t>, </a:t>
                      </a:r>
                      <a:r>
                        <a:rPr lang="en-MY" dirty="0" err="1"/>
                        <a:t>pengkomersialan</a:t>
                      </a:r>
                      <a:r>
                        <a:rPr lang="en-MY" dirty="0"/>
                        <a:t> dan </a:t>
                      </a:r>
                      <a:r>
                        <a:rPr lang="en-MY" dirty="0" err="1"/>
                        <a:t>khidmat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nasihat</a:t>
                      </a:r>
                      <a:r>
                        <a:rPr lang="en-MY" dirty="0"/>
                        <a:t> (</a:t>
                      </a:r>
                      <a:r>
                        <a:rPr lang="en-MY" dirty="0" err="1"/>
                        <a:t>Membantu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pelaksanaan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aktiviti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pengkomersialan</a:t>
                      </a:r>
                      <a:r>
                        <a:rPr lang="en-MY" dirty="0"/>
                        <a:t>, </a:t>
                      </a:r>
                      <a:r>
                        <a:rPr lang="en-MY" dirty="0" err="1"/>
                        <a:t>penyelidikan</a:t>
                      </a:r>
                      <a:r>
                        <a:rPr lang="en-MY" dirty="0"/>
                        <a:t>, </a:t>
                      </a:r>
                      <a:r>
                        <a:rPr lang="en-MY" dirty="0" err="1"/>
                        <a:t>kajian</a:t>
                      </a:r>
                      <a:r>
                        <a:rPr lang="en-MY" dirty="0"/>
                        <a:t>, </a:t>
                      </a:r>
                      <a:r>
                        <a:rPr lang="en-MY" dirty="0" err="1"/>
                        <a:t>penulisan</a:t>
                      </a:r>
                      <a:r>
                        <a:rPr lang="en-MY" dirty="0"/>
                        <a:t> dan </a:t>
                      </a:r>
                      <a:r>
                        <a:rPr lang="en-MY" dirty="0" err="1"/>
                        <a:t>penerbitan</a:t>
                      </a:r>
                      <a:r>
                        <a:rPr lang="en-MY" dirty="0"/>
                        <a:t>)</a:t>
                      </a:r>
                      <a:endParaRPr lang="en-MY" sz="18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MY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MY" sz="18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430138129"/>
                  </a:ext>
                </a:extLst>
              </a:tr>
              <a:tr h="1404000">
                <a:tc>
                  <a:txBody>
                    <a:bodyPr/>
                    <a:lstStyle/>
                    <a:p>
                      <a:endParaRPr lang="en-MY" sz="1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>
                        <a:buFont typeface="+mj-lt"/>
                        <a:buAutoNum type="alphaLcPeriod"/>
                      </a:pPr>
                      <a:r>
                        <a:rPr lang="sv-SE" dirty="0"/>
                        <a:t>Mengurus dan melaksanakan aktiviti pengkomersialan, penyelidikan, kajian, penulisan dan penerbitan yang berkaitan bidang tugas dan bidang tujahan institusi.</a:t>
                      </a:r>
                      <a:endParaRPr lang="en-MY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pt-BR" dirty="0"/>
                        <a:t>Empat inisiatif dalam gred semasa.</a:t>
                      </a:r>
                      <a:endParaRPr lang="en-MY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l">
                        <a:buFont typeface="+mj-lt"/>
                        <a:buNone/>
                      </a:pPr>
                      <a:r>
                        <a:rPr lang="en-US" sz="1800" dirty="0" err="1"/>
                        <a:t>Nyatakan</a:t>
                      </a:r>
                      <a:r>
                        <a:rPr lang="en-US" sz="1800" dirty="0"/>
                        <a:t> status </a:t>
                      </a:r>
                      <a:r>
                        <a:rPr lang="en-US" sz="1800" dirty="0" err="1"/>
                        <a:t>sasaran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Skop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Tugas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tuan</a:t>
                      </a:r>
                      <a:r>
                        <a:rPr lang="en-US" sz="1800" dirty="0"/>
                        <a:t>/ </a:t>
                      </a:r>
                      <a:r>
                        <a:rPr lang="en-US" sz="1800" dirty="0" err="1"/>
                        <a:t>puan</a:t>
                      </a:r>
                      <a:r>
                        <a:rPr lang="en-US" sz="1800" dirty="0"/>
                        <a:t>;</a:t>
                      </a:r>
                    </a:p>
                    <a:p>
                      <a:pPr marL="0" indent="0" algn="l">
                        <a:buFont typeface="+mj-lt"/>
                        <a:buNone/>
                      </a:pPr>
                      <a:r>
                        <a:rPr lang="en-MY" sz="1800" dirty="0" err="1"/>
                        <a:t>Inisiatif</a:t>
                      </a:r>
                      <a:r>
                        <a:rPr lang="en-MY" sz="1800" dirty="0"/>
                        <a:t> 1:</a:t>
                      </a:r>
                    </a:p>
                    <a:p>
                      <a:pPr marL="0" indent="0" algn="l">
                        <a:buFont typeface="+mj-lt"/>
                        <a:buNone/>
                      </a:pPr>
                      <a:r>
                        <a:rPr lang="en-MY" sz="1800" dirty="0" err="1"/>
                        <a:t>Inisiatif</a:t>
                      </a:r>
                      <a:r>
                        <a:rPr lang="en-MY" sz="1800" dirty="0"/>
                        <a:t> 2:</a:t>
                      </a:r>
                    </a:p>
                    <a:p>
                      <a:pPr marL="0" indent="0" algn="l">
                        <a:buFont typeface="+mj-lt"/>
                        <a:buNone/>
                      </a:pPr>
                      <a:r>
                        <a:rPr lang="en-MY" sz="1800" dirty="0" err="1"/>
                        <a:t>Inisiatif</a:t>
                      </a:r>
                      <a:r>
                        <a:rPr lang="en-MY" sz="1800" dirty="0"/>
                        <a:t> 3:</a:t>
                      </a:r>
                    </a:p>
                    <a:p>
                      <a:pPr marL="0" indent="0" algn="l">
                        <a:buFont typeface="+mj-lt"/>
                        <a:buNone/>
                      </a:pPr>
                      <a:r>
                        <a:rPr lang="en-MY" sz="1800" dirty="0" err="1"/>
                        <a:t>Inisiatif</a:t>
                      </a:r>
                      <a:r>
                        <a:rPr lang="en-MY" sz="1800" dirty="0"/>
                        <a:t> 4: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126105909"/>
                  </a:ext>
                </a:extLst>
              </a:tr>
              <a:tr h="1656000">
                <a:tc>
                  <a:txBody>
                    <a:bodyPr/>
                    <a:lstStyle/>
                    <a:p>
                      <a:endParaRPr lang="en-MY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>
                        <a:buFont typeface="+mj-lt"/>
                        <a:buAutoNum type="alphaLcPeriod" startAt="2"/>
                      </a:pPr>
                      <a:r>
                        <a:rPr lang="en-MY" dirty="0" err="1"/>
                        <a:t>Melibatkan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diri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dalam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aktiviti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penyediaan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kertas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kerja</a:t>
                      </a:r>
                      <a:r>
                        <a:rPr lang="en-MY" dirty="0"/>
                        <a:t> dan </a:t>
                      </a:r>
                      <a:r>
                        <a:rPr lang="en-MY" dirty="0" err="1"/>
                        <a:t>penulisan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hasil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kajian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sama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ada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berbentuk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ilmiah</a:t>
                      </a:r>
                      <a:r>
                        <a:rPr lang="en-MY" dirty="0"/>
                        <a:t>, </a:t>
                      </a:r>
                      <a:r>
                        <a:rPr lang="en-MY" dirty="0" err="1"/>
                        <a:t>pendidikan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atau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kepakaran</a:t>
                      </a:r>
                      <a:r>
                        <a:rPr lang="en-MY" dirty="0"/>
                        <a:t> yang </a:t>
                      </a:r>
                      <a:r>
                        <a:rPr lang="en-MY" dirty="0" err="1"/>
                        <a:t>berkaitan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dengan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bidang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tugas</a:t>
                      </a:r>
                      <a:r>
                        <a:rPr lang="en-MY" dirty="0"/>
                        <a:t>.</a:t>
                      </a:r>
                      <a:endParaRPr lang="en-MY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MY" dirty="0"/>
                        <a:t>Satu </a:t>
                      </a:r>
                      <a:r>
                        <a:rPr lang="en-MY" dirty="0" err="1"/>
                        <a:t>wacana</a:t>
                      </a:r>
                      <a:r>
                        <a:rPr lang="en-MY" dirty="0"/>
                        <a:t> pada </a:t>
                      </a:r>
                      <a:r>
                        <a:rPr lang="en-MY" dirty="0" err="1"/>
                        <a:t>peringkat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zon</a:t>
                      </a:r>
                      <a:r>
                        <a:rPr lang="en-MY" dirty="0"/>
                        <a:t> dan </a:t>
                      </a:r>
                      <a:r>
                        <a:rPr lang="en-MY" dirty="0" err="1"/>
                        <a:t>satu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wacana</a:t>
                      </a:r>
                      <a:r>
                        <a:rPr lang="en-MY" dirty="0"/>
                        <a:t> pada </a:t>
                      </a:r>
                      <a:r>
                        <a:rPr lang="en-MY" dirty="0" err="1"/>
                        <a:t>peringkat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institusi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dalam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gred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semasa</a:t>
                      </a:r>
                      <a:r>
                        <a:rPr lang="en-MY" dirty="0"/>
                        <a:t>.</a:t>
                      </a:r>
                      <a:endParaRPr lang="en-MY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l">
                        <a:buFont typeface="+mj-lt"/>
                        <a:buNone/>
                      </a:pPr>
                      <a:r>
                        <a:rPr lang="en-US" sz="1800" dirty="0" err="1"/>
                        <a:t>Nyatakan</a:t>
                      </a:r>
                      <a:r>
                        <a:rPr lang="en-US" sz="1800" dirty="0"/>
                        <a:t> status </a:t>
                      </a:r>
                      <a:r>
                        <a:rPr lang="en-US" sz="1800" dirty="0" err="1"/>
                        <a:t>sasaran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Skop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Tugas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tuan</a:t>
                      </a:r>
                      <a:r>
                        <a:rPr lang="en-US" sz="1800" dirty="0"/>
                        <a:t>/ </a:t>
                      </a:r>
                      <a:r>
                        <a:rPr lang="en-US" sz="1800" dirty="0" err="1"/>
                        <a:t>puan</a:t>
                      </a:r>
                      <a:r>
                        <a:rPr lang="en-US" sz="1800" dirty="0"/>
                        <a:t>;</a:t>
                      </a:r>
                    </a:p>
                    <a:p>
                      <a:pPr marL="0" indent="0" algn="l">
                        <a:buFont typeface="+mj-lt"/>
                        <a:buNone/>
                      </a:pPr>
                      <a:r>
                        <a:rPr lang="en-MY" sz="1800" dirty="0" err="1"/>
                        <a:t>Tajuk</a:t>
                      </a:r>
                      <a:r>
                        <a:rPr lang="en-MY" sz="1800" dirty="0"/>
                        <a:t> </a:t>
                      </a:r>
                      <a:r>
                        <a:rPr lang="en-MY" sz="1800" dirty="0" err="1"/>
                        <a:t>wacana</a:t>
                      </a:r>
                      <a:r>
                        <a:rPr lang="en-MY" sz="1800" dirty="0"/>
                        <a:t> 1(</a:t>
                      </a:r>
                      <a:r>
                        <a:rPr lang="en-MY" sz="1800" dirty="0" err="1"/>
                        <a:t>zon</a:t>
                      </a:r>
                      <a:r>
                        <a:rPr lang="en-MY" sz="1800" dirty="0"/>
                        <a:t>):</a:t>
                      </a:r>
                    </a:p>
                    <a:p>
                      <a:pPr marL="0" indent="0" algn="l">
                        <a:buFont typeface="+mj-lt"/>
                        <a:buNone/>
                      </a:pPr>
                      <a:endParaRPr lang="en-MY" sz="1800" dirty="0"/>
                    </a:p>
                    <a:p>
                      <a:pPr marL="0" indent="0" algn="l">
                        <a:buFont typeface="+mj-lt"/>
                        <a:buNone/>
                      </a:pPr>
                      <a:r>
                        <a:rPr lang="en-MY" sz="1800" dirty="0" err="1"/>
                        <a:t>Tajuk</a:t>
                      </a:r>
                      <a:r>
                        <a:rPr lang="en-MY" sz="1800" dirty="0"/>
                        <a:t> </a:t>
                      </a:r>
                      <a:r>
                        <a:rPr lang="en-MY" sz="1800" dirty="0" err="1"/>
                        <a:t>wacana</a:t>
                      </a:r>
                      <a:r>
                        <a:rPr lang="en-MY" sz="1800" dirty="0"/>
                        <a:t> 2(</a:t>
                      </a:r>
                      <a:r>
                        <a:rPr lang="en-MY" sz="1800" dirty="0" err="1"/>
                        <a:t>institusi</a:t>
                      </a:r>
                      <a:r>
                        <a:rPr lang="en-MY" sz="1800" dirty="0"/>
                        <a:t>):</a:t>
                      </a:r>
                    </a:p>
                    <a:p>
                      <a:pPr algn="l"/>
                      <a:endParaRPr lang="en-MY" sz="18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4072323639"/>
                  </a:ext>
                </a:extLst>
              </a:tr>
            </a:tbl>
          </a:graphicData>
        </a:graphic>
      </p:graphicFrame>
      <p:sp>
        <p:nvSpPr>
          <p:cNvPr id="6" name="Title 4">
            <a:extLst>
              <a:ext uri="{FF2B5EF4-FFF2-40B4-BE49-F238E27FC236}">
                <a16:creationId xmlns="" xmlns:a16="http://schemas.microsoft.com/office/drawing/2014/main" id="{CE52333B-6A60-4A74-9761-9ACB3FC78477}"/>
              </a:ext>
            </a:extLst>
          </p:cNvPr>
          <p:cNvSpPr txBox="1">
            <a:spLocks/>
          </p:cNvSpPr>
          <p:nvPr/>
        </p:nvSpPr>
        <p:spPr>
          <a:xfrm>
            <a:off x="286589" y="228600"/>
            <a:ext cx="11618822" cy="73097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0000" lnSpcReduction="10000"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6600" kern="1200" spc="1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en-MY" sz="3200" b="1" dirty="0" err="1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Kategori</a:t>
            </a:r>
            <a:r>
              <a:rPr lang="en-MY" sz="32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 III - </a:t>
            </a:r>
            <a:r>
              <a:rPr lang="sv-SE" sz="32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Pengurusan </a:t>
            </a:r>
            <a:r>
              <a:rPr lang="sv-SE" sz="32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(</a:t>
            </a:r>
            <a:r>
              <a:rPr lang="en-MY" sz="3200" b="1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Bahnschrift Condensed" panose="020B0502040204020203" pitchFamily="34" charset="0"/>
              </a:rPr>
              <a:t>Ketua</a:t>
            </a:r>
            <a:r>
              <a:rPr lang="en-MY" sz="3200" b="1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Bahnschrift Condensed" panose="020B0502040204020203" pitchFamily="34" charset="0"/>
              </a:rPr>
              <a:t> </a:t>
            </a:r>
            <a:r>
              <a:rPr lang="en-MY" sz="3200" b="1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Bahnschrift Condensed" panose="020B0502040204020203" pitchFamily="34" charset="0"/>
              </a:rPr>
              <a:t>Jabatan</a:t>
            </a:r>
            <a:r>
              <a:rPr lang="en-MY" sz="3200" b="1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Bahnschrift Condensed" panose="020B0502040204020203" pitchFamily="34" charset="0"/>
              </a:rPr>
              <a:t> Hal </a:t>
            </a:r>
            <a:r>
              <a:rPr lang="en-MY" sz="3200" b="1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Bahnschrift Condensed" panose="020B0502040204020203" pitchFamily="34" charset="0"/>
              </a:rPr>
              <a:t>Ehwal</a:t>
            </a:r>
            <a:r>
              <a:rPr lang="en-MY" sz="3200" b="1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Bahnschrift Condensed" panose="020B0502040204020203" pitchFamily="34" charset="0"/>
              </a:rPr>
              <a:t> </a:t>
            </a:r>
            <a:r>
              <a:rPr lang="en-MY" sz="3200" b="1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Bahnschrift Condensed" panose="020B0502040204020203" pitchFamily="34" charset="0"/>
              </a:rPr>
              <a:t>Pelajar</a:t>
            </a:r>
            <a:r>
              <a:rPr lang="en-MY" sz="3200" b="1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Bahnschrift Condensed" panose="020B0502040204020203" pitchFamily="34" charset="0"/>
              </a:rPr>
              <a:t> </a:t>
            </a:r>
            <a:r>
              <a:rPr lang="en-MY" sz="3200" b="1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Bahnschrift Condensed" panose="020B0502040204020203" pitchFamily="34" charset="0"/>
              </a:rPr>
              <a:t>Politeknik</a:t>
            </a:r>
            <a:r>
              <a:rPr lang="en-MY" sz="3200" b="1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Bahnschrift Condensed" panose="020B0502040204020203" pitchFamily="34" charset="0"/>
              </a:rPr>
              <a:t> DH48</a:t>
            </a:r>
            <a:r>
              <a:rPr lang="en-MY" sz="32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208255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blur">
            <a:extLst>
              <a:ext uri="{FF2B5EF4-FFF2-40B4-BE49-F238E27FC236}">
                <a16:creationId xmlns="" xmlns:a16="http://schemas.microsoft.com/office/drawing/2014/main" id="{ECC95573-2971-40CA-8931-174ACDF3E94F}"/>
              </a:ext>
              <a:ext uri="{C183D7F6-B498-43B3-948B-1728B52AA6E4}">
                <adec:decorative xmlns="" xmlns:adec="http://schemas.microsoft.com/office/drawing/2017/decorative" val="0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9378"/>
          <a:stretch/>
        </p:blipFill>
        <p:spPr>
          <a:xfrm>
            <a:off x="0" y="0"/>
            <a:ext cx="12192031" cy="4915066"/>
          </a:xfrm>
          <a:prstGeom prst="rect">
            <a:avLst/>
          </a:prstGeom>
        </p:spPr>
      </p:pic>
      <p:graphicFrame>
        <p:nvGraphicFramePr>
          <p:cNvPr id="8" name="Content Placeholder 6">
            <a:extLst>
              <a:ext uri="{FF2B5EF4-FFF2-40B4-BE49-F238E27FC236}">
                <a16:creationId xmlns="" xmlns:a16="http://schemas.microsoft.com/office/drawing/2014/main" id="{0B0B44A2-AE5A-46E1-BB13-91AF70D06619}"/>
              </a:ext>
            </a:extLst>
          </p:cNvPr>
          <p:cNvGraphicFramePr>
            <a:graphicFrameLocks/>
          </p:cNvGraphicFramePr>
          <p:nvPr>
            <p:extLst/>
          </p:nvPr>
        </p:nvGraphicFramePr>
        <p:xfrm>
          <a:off x="268378" y="1526176"/>
          <a:ext cx="11357565" cy="5095022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473251">
                  <a:extLst>
                    <a:ext uri="{9D8B030D-6E8A-4147-A177-3AD203B41FA5}">
                      <a16:colId xmlns="" xmlns:a16="http://schemas.microsoft.com/office/drawing/2014/main" val="765999084"/>
                    </a:ext>
                  </a:extLst>
                </a:gridCol>
                <a:gridCol w="8088862">
                  <a:extLst>
                    <a:ext uri="{9D8B030D-6E8A-4147-A177-3AD203B41FA5}">
                      <a16:colId xmlns="" xmlns:a16="http://schemas.microsoft.com/office/drawing/2014/main" val="7886985"/>
                    </a:ext>
                  </a:extLst>
                </a:gridCol>
                <a:gridCol w="2795452">
                  <a:extLst>
                    <a:ext uri="{9D8B030D-6E8A-4147-A177-3AD203B41FA5}">
                      <a16:colId xmlns="" xmlns:a16="http://schemas.microsoft.com/office/drawing/2014/main" val="2570768899"/>
                    </a:ext>
                  </a:extLst>
                </a:gridCol>
              </a:tblGrid>
              <a:tr h="415022">
                <a:tc>
                  <a:txBody>
                    <a:bodyPr/>
                    <a:lstStyle/>
                    <a:p>
                      <a:r>
                        <a:rPr lang="en-MY" dirty="0" err="1">
                          <a:solidFill>
                            <a:schemeClr val="bg1"/>
                          </a:solidFill>
                        </a:rPr>
                        <a:t>Bil</a:t>
                      </a:r>
                      <a:endParaRPr lang="en-MY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MY" dirty="0" err="1">
                          <a:solidFill>
                            <a:schemeClr val="bg1"/>
                          </a:solidFill>
                        </a:rPr>
                        <a:t>Skop</a:t>
                      </a:r>
                      <a:r>
                        <a:rPr lang="en-MY" dirty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MY" dirty="0" err="1">
                          <a:solidFill>
                            <a:schemeClr val="bg1"/>
                          </a:solidFill>
                        </a:rPr>
                        <a:t>Tugas</a:t>
                      </a:r>
                      <a:endParaRPr lang="en-MY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MY" dirty="0" err="1">
                          <a:solidFill>
                            <a:schemeClr val="bg1"/>
                          </a:solidFill>
                        </a:rPr>
                        <a:t>Sasaran</a:t>
                      </a:r>
                      <a:r>
                        <a:rPr lang="en-MY" dirty="0">
                          <a:solidFill>
                            <a:schemeClr val="bg1"/>
                          </a:solidFill>
                        </a:rPr>
                        <a:t> Minimum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57171167"/>
                  </a:ext>
                </a:extLst>
              </a:tr>
              <a:tr h="612000">
                <a:tc>
                  <a:txBody>
                    <a:bodyPr/>
                    <a:lstStyle/>
                    <a:p>
                      <a:r>
                        <a:rPr lang="en-MY" dirty="0"/>
                        <a:t>5</a:t>
                      </a:r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en-MY" dirty="0" err="1"/>
                        <a:t>Melaksanakan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tugas‐tugas</a:t>
                      </a:r>
                      <a:r>
                        <a:rPr lang="en-MY" dirty="0"/>
                        <a:t> lain yang </a:t>
                      </a:r>
                      <a:r>
                        <a:rPr lang="en-MY" dirty="0" err="1"/>
                        <a:t>diarahkan</a:t>
                      </a:r>
                      <a:r>
                        <a:rPr lang="en-MY" dirty="0"/>
                        <a:t> oleh </a:t>
                      </a:r>
                      <a:r>
                        <a:rPr lang="en-MY" dirty="0" err="1"/>
                        <a:t>ketua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jabatan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atau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pegawai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atasan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dari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semasa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ke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semasa</a:t>
                      </a:r>
                      <a:r>
                        <a:rPr lang="en-MY" dirty="0"/>
                        <a:t>.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l"/>
                      <a:endParaRPr lang="en-MY" dirty="0"/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2487904310"/>
                  </a:ext>
                </a:extLst>
              </a:tr>
              <a:tr h="4068000">
                <a:tc>
                  <a:txBody>
                    <a:bodyPr/>
                    <a:lstStyle/>
                    <a:p>
                      <a:endParaRPr lang="en-MY" dirty="0"/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dirty="0" err="1"/>
                        <a:t>Nyatakan</a:t>
                      </a:r>
                      <a:r>
                        <a:rPr lang="en-US" dirty="0"/>
                        <a:t> status </a:t>
                      </a:r>
                      <a:r>
                        <a:rPr lang="en-US" dirty="0" err="1"/>
                        <a:t>pencapaian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tugas</a:t>
                      </a:r>
                      <a:r>
                        <a:rPr lang="en-US" dirty="0"/>
                        <a:t>- </a:t>
                      </a:r>
                      <a:r>
                        <a:rPr lang="en-US" dirty="0" err="1"/>
                        <a:t>tugas</a:t>
                      </a:r>
                      <a:r>
                        <a:rPr lang="en-US" dirty="0"/>
                        <a:t> lain </a:t>
                      </a:r>
                      <a:r>
                        <a:rPr lang="en-US" dirty="0" err="1"/>
                        <a:t>tuan</a:t>
                      </a:r>
                      <a:r>
                        <a:rPr lang="en-US" dirty="0"/>
                        <a:t>/ </a:t>
                      </a:r>
                      <a:r>
                        <a:rPr lang="en-US" dirty="0" err="1"/>
                        <a:t>puan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beserta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jawatan</a:t>
                      </a:r>
                      <a:r>
                        <a:rPr lang="en-US" dirty="0"/>
                        <a:t> yang </a:t>
                      </a:r>
                      <a:r>
                        <a:rPr lang="en-US" dirty="0" err="1"/>
                        <a:t>disandang</a:t>
                      </a:r>
                      <a:r>
                        <a:rPr lang="en-US" dirty="0"/>
                        <a:t>;</a:t>
                      </a:r>
                    </a:p>
                    <a:p>
                      <a:pPr marL="0" indent="0">
                        <a:buFont typeface="+mj-lt"/>
                        <a:buNone/>
                      </a:pPr>
                      <a:endParaRPr lang="en-MY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/>
                      <a:endParaRPr lang="en-MY" dirty="0"/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531164854"/>
                  </a:ext>
                </a:extLst>
              </a:tr>
            </a:tbl>
          </a:graphicData>
        </a:graphic>
      </p:graphicFrame>
      <p:graphicFrame>
        <p:nvGraphicFramePr>
          <p:cNvPr id="9" name="Table 6">
            <a:extLst>
              <a:ext uri="{FF2B5EF4-FFF2-40B4-BE49-F238E27FC236}">
                <a16:creationId xmlns="" xmlns:a16="http://schemas.microsoft.com/office/drawing/2014/main" id="{EACD0F0B-4DF1-4E88-973E-636D2406D723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848110" y="3106784"/>
          <a:ext cx="10198100" cy="222504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856481">
                  <a:extLst>
                    <a:ext uri="{9D8B030D-6E8A-4147-A177-3AD203B41FA5}">
                      <a16:colId xmlns="" xmlns:a16="http://schemas.microsoft.com/office/drawing/2014/main" val="2423374461"/>
                    </a:ext>
                  </a:extLst>
                </a:gridCol>
                <a:gridCol w="2350269">
                  <a:extLst>
                    <a:ext uri="{9D8B030D-6E8A-4147-A177-3AD203B41FA5}">
                      <a16:colId xmlns="" xmlns:a16="http://schemas.microsoft.com/office/drawing/2014/main" val="2918998768"/>
                    </a:ext>
                  </a:extLst>
                </a:gridCol>
                <a:gridCol w="1962150">
                  <a:extLst>
                    <a:ext uri="{9D8B030D-6E8A-4147-A177-3AD203B41FA5}">
                      <a16:colId xmlns="" xmlns:a16="http://schemas.microsoft.com/office/drawing/2014/main" val="1312066756"/>
                    </a:ext>
                  </a:extLst>
                </a:gridCol>
                <a:gridCol w="5029200">
                  <a:extLst>
                    <a:ext uri="{9D8B030D-6E8A-4147-A177-3AD203B41FA5}">
                      <a16:colId xmlns="" xmlns:a16="http://schemas.microsoft.com/office/drawing/2014/main" val="6609348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err="1"/>
                        <a:t>Bil</a:t>
                      </a:r>
                      <a:endParaRPr lang="en-MY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Nama </a:t>
                      </a:r>
                      <a:r>
                        <a:rPr lang="en-US" dirty="0" err="1"/>
                        <a:t>Jawatankuasa</a:t>
                      </a:r>
                      <a:endParaRPr lang="en-MY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Jawatan</a:t>
                      </a:r>
                      <a:endParaRPr lang="en-MY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Status </a:t>
                      </a:r>
                      <a:r>
                        <a:rPr lang="en-US" dirty="0" err="1"/>
                        <a:t>pencapaian</a:t>
                      </a:r>
                      <a:endParaRPr lang="en-MY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4477302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  <a:endParaRPr lang="en-MY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MY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MY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MY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4027192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  <a:endParaRPr lang="en-MY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MY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MY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MY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328337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3</a:t>
                      </a:r>
                      <a:endParaRPr lang="en-MY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MY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MY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MY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7792431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4</a:t>
                      </a:r>
                      <a:endParaRPr lang="en-MY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MY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MY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MY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1032466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5</a:t>
                      </a:r>
                      <a:endParaRPr lang="en-MY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MY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MY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MY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289788823"/>
                  </a:ext>
                </a:extLst>
              </a:tr>
            </a:tbl>
          </a:graphicData>
        </a:graphic>
      </p:graphicFrame>
      <p:sp>
        <p:nvSpPr>
          <p:cNvPr id="7" name="Title 4">
            <a:extLst>
              <a:ext uri="{FF2B5EF4-FFF2-40B4-BE49-F238E27FC236}">
                <a16:creationId xmlns="" xmlns:a16="http://schemas.microsoft.com/office/drawing/2014/main" id="{244A7607-4389-4A65-A831-17559A080BEB}"/>
              </a:ext>
            </a:extLst>
          </p:cNvPr>
          <p:cNvSpPr txBox="1">
            <a:spLocks/>
          </p:cNvSpPr>
          <p:nvPr/>
        </p:nvSpPr>
        <p:spPr>
          <a:xfrm>
            <a:off x="286589" y="228600"/>
            <a:ext cx="11618822" cy="73097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0000" lnSpcReduction="10000"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6600" kern="1200" spc="1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en-MY" sz="3200" b="1" dirty="0" err="1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Kategori</a:t>
            </a:r>
            <a:r>
              <a:rPr lang="en-MY" sz="32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 III - </a:t>
            </a:r>
            <a:r>
              <a:rPr lang="sv-SE" sz="32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Pengurusan </a:t>
            </a:r>
            <a:r>
              <a:rPr lang="sv-SE" sz="32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(</a:t>
            </a:r>
            <a:r>
              <a:rPr lang="en-MY" sz="3200" b="1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Bahnschrift Condensed" panose="020B0502040204020203" pitchFamily="34" charset="0"/>
              </a:rPr>
              <a:t>Ketua</a:t>
            </a:r>
            <a:r>
              <a:rPr lang="en-MY" sz="3200" b="1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Bahnschrift Condensed" panose="020B0502040204020203" pitchFamily="34" charset="0"/>
              </a:rPr>
              <a:t> </a:t>
            </a:r>
            <a:r>
              <a:rPr lang="en-MY" sz="3200" b="1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Bahnschrift Condensed" panose="020B0502040204020203" pitchFamily="34" charset="0"/>
              </a:rPr>
              <a:t>Jabatan</a:t>
            </a:r>
            <a:r>
              <a:rPr lang="en-MY" sz="3200" b="1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Bahnschrift Condensed" panose="020B0502040204020203" pitchFamily="34" charset="0"/>
              </a:rPr>
              <a:t> Hal </a:t>
            </a:r>
            <a:r>
              <a:rPr lang="en-MY" sz="3200" b="1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Bahnschrift Condensed" panose="020B0502040204020203" pitchFamily="34" charset="0"/>
              </a:rPr>
              <a:t>Ehwal</a:t>
            </a:r>
            <a:r>
              <a:rPr lang="en-MY" sz="3200" b="1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Bahnschrift Condensed" panose="020B0502040204020203" pitchFamily="34" charset="0"/>
              </a:rPr>
              <a:t> </a:t>
            </a:r>
            <a:r>
              <a:rPr lang="en-MY" sz="3200" b="1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Bahnschrift Condensed" panose="020B0502040204020203" pitchFamily="34" charset="0"/>
              </a:rPr>
              <a:t>Pelajar</a:t>
            </a:r>
            <a:r>
              <a:rPr lang="en-MY" sz="3200" b="1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Bahnschrift Condensed" panose="020B0502040204020203" pitchFamily="34" charset="0"/>
              </a:rPr>
              <a:t> </a:t>
            </a:r>
            <a:r>
              <a:rPr lang="en-MY" sz="3200" b="1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Bahnschrift Condensed" panose="020B0502040204020203" pitchFamily="34" charset="0"/>
              </a:rPr>
              <a:t>Politeknik</a:t>
            </a:r>
            <a:r>
              <a:rPr lang="en-MY" sz="3200" b="1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Bahnschrift Condensed" panose="020B0502040204020203" pitchFamily="34" charset="0"/>
              </a:rPr>
              <a:t> DH48</a:t>
            </a:r>
            <a:r>
              <a:rPr lang="en-MY" sz="32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4440914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1_Slate">
  <a:themeElements>
    <a:clrScheme name="Slate">
      <a:dk1>
        <a:sysClr val="windowText" lastClr="000000"/>
      </a:dk1>
      <a:lt1>
        <a:sysClr val="window" lastClr="FFFFFF"/>
      </a:lt1>
      <a:dk2>
        <a:srgbClr val="212123"/>
      </a:dk2>
      <a:lt2>
        <a:srgbClr val="DADADA"/>
      </a:lt2>
      <a:accent1>
        <a:srgbClr val="BC451B"/>
      </a:accent1>
      <a:accent2>
        <a:srgbClr val="D3BA68"/>
      </a:accent2>
      <a:accent3>
        <a:srgbClr val="BB8640"/>
      </a:accent3>
      <a:accent4>
        <a:srgbClr val="AD9277"/>
      </a:accent4>
      <a:accent5>
        <a:srgbClr val="A55A43"/>
      </a:accent5>
      <a:accent6>
        <a:srgbClr val="AD9D7B"/>
      </a:accent6>
      <a:hlink>
        <a:srgbClr val="E98052"/>
      </a:hlink>
      <a:folHlink>
        <a:srgbClr val="F4B69B"/>
      </a:folHlink>
    </a:clrScheme>
    <a:fontScheme name="Slate">
      <a:majorFont>
        <a:latin typeface="Calisto MT" panose="02040603050505030304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alisto MT" panose="02040603050505030304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late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0000"/>
                <a:lumMod val="90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63500" dist="25400" dir="5400000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hardEdge"/>
          </a:sp3d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lumMod val="80000"/>
              </a:schemeClr>
              <a:schemeClr val="phClr">
                <a:tint val="98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ate" id="{C3F70B94-7CE9-428E-ADC1-3269CC2C3385}" vid="{3F2DE9A5-64E6-437C-A389-CC4477E817E8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427</TotalTime>
  <Words>746</Words>
  <Application>Microsoft Office PowerPoint</Application>
  <PresentationFormat>Widescreen</PresentationFormat>
  <Paragraphs>150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2" baseType="lpstr">
      <vt:lpstr>Arial</vt:lpstr>
      <vt:lpstr>Bahnschrift Condensed</vt:lpstr>
      <vt:lpstr>Calisto MT</vt:lpstr>
      <vt:lpstr>Trebuchet MS</vt:lpstr>
      <vt:lpstr>Wingdings 2</vt:lpstr>
      <vt:lpstr>1_Slate</vt:lpstr>
      <vt:lpstr>Skop Tugas &amp; Tanggungjawab PPPT</vt:lpstr>
      <vt:lpstr>PowerPoint Presentation</vt:lpstr>
      <vt:lpstr>PowerPoint Presentation</vt:lpstr>
      <vt:lpstr>PowerPoint Presentation</vt:lpstr>
      <vt:lpstr>PENGENALAN</vt:lpstr>
      <vt:lpstr>TUGAS PROFESIONAL</vt:lpstr>
      <vt:lpstr>Tugas Hakiki</vt:lpstr>
      <vt:lpstr>Tugas Kecemerlangan</vt:lpstr>
      <vt:lpstr>PowerPoint Presentation</vt:lpstr>
      <vt:lpstr>KATEGORI III - PENGURUSAN 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Skop Tugas &amp; Tanggungjawab PPPT</dc:title>
  <dc:creator>ACER</dc:creator>
  <cp:lastModifiedBy>M93z</cp:lastModifiedBy>
  <cp:revision>41</cp:revision>
  <dcterms:created xsi:type="dcterms:W3CDTF">2020-10-11T14:04:46Z</dcterms:created>
  <dcterms:modified xsi:type="dcterms:W3CDTF">2020-10-15T07:03:15Z</dcterms:modified>
</cp:coreProperties>
</file>