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9" r:id="rId2"/>
    <p:sldId id="380" r:id="rId3"/>
    <p:sldId id="381" r:id="rId4"/>
    <p:sldId id="382" r:id="rId5"/>
    <p:sldId id="383" r:id="rId6"/>
    <p:sldId id="384" r:id="rId7"/>
    <p:sldId id="385" r:id="rId8"/>
    <p:sldId id="386" r:id="rId9"/>
    <p:sldId id="295" r:id="rId10"/>
    <p:sldId id="331" r:id="rId11"/>
    <p:sldId id="296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2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491" y="1828800"/>
            <a:ext cx="8231744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490" y="4800600"/>
            <a:ext cx="8231744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135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74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794" y="381001"/>
            <a:ext cx="1524398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809" y="381001"/>
            <a:ext cx="7393324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354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772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891" y="2514600"/>
            <a:ext cx="8694663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1" y="5410201"/>
            <a:ext cx="8689596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99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5174" y="1905001"/>
            <a:ext cx="442075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806" y="1905001"/>
            <a:ext cx="4420751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01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08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808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1489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1489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608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97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89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704" y="685800"/>
            <a:ext cx="6402467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3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2704" y="685800"/>
            <a:ext cx="6402466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6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1904999"/>
            <a:ext cx="913677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810" y="6400800"/>
            <a:ext cx="6554906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565" y="6400800"/>
            <a:ext cx="1449767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00800"/>
            <a:ext cx="83841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06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94E20B4-B38C-431D-97FB-559753C4CD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5" name="Freeform 5">
            <a:extLst>
              <a:ext uri="{FF2B5EF4-FFF2-40B4-BE49-F238E27FC236}">
                <a16:creationId xmlns="" xmlns:a16="http://schemas.microsoft.com/office/drawing/2014/main" id="{608EAA06-5488-416B-B2B2-E55213011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rot="5400000">
            <a:off x="2769538" y="445383"/>
            <a:ext cx="1995577" cy="7534653"/>
          </a:xfrm>
          <a:prstGeom prst="round2SameRect">
            <a:avLst>
              <a:gd name="adj1" fmla="val 9679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6074B-C45A-40AF-9F6D-1348D176F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835" y="3074023"/>
            <a:ext cx="9130240" cy="1138686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 err="1">
                <a:latin typeface="Bahnschrift Condensed" panose="020B0502040204020203" pitchFamily="34" charset="0"/>
              </a:rPr>
              <a:t>Skop</a:t>
            </a:r>
            <a:r>
              <a:rPr lang="en-US" sz="4400" b="1" dirty="0">
                <a:latin typeface="Bahnschrift Condensed" panose="020B0502040204020203" pitchFamily="34" charset="0"/>
              </a:rPr>
              <a:t> </a:t>
            </a:r>
            <a:r>
              <a:rPr lang="en-US" sz="4400" b="1" dirty="0" err="1">
                <a:latin typeface="Bahnschrift Condensed" panose="020B0502040204020203" pitchFamily="34" charset="0"/>
              </a:rPr>
              <a:t>Tugas</a:t>
            </a:r>
            <a:r>
              <a:rPr lang="en-US" sz="4400" b="1" dirty="0">
                <a:latin typeface="Bahnschrift Condensed" panose="020B0502040204020203" pitchFamily="34" charset="0"/>
              </a:rPr>
              <a:t> &amp; </a:t>
            </a:r>
            <a:r>
              <a:rPr lang="en-US" sz="4400" b="1" dirty="0" err="1">
                <a:latin typeface="Bahnschrift Condensed" panose="020B0502040204020203" pitchFamily="34" charset="0"/>
              </a:rPr>
              <a:t>Tanggungjawab</a:t>
            </a:r>
            <a:r>
              <a:rPr lang="en-US" sz="4400" b="1" dirty="0">
                <a:latin typeface="Bahnschrift Condensed" panose="020B0502040204020203" pitchFamily="34" charset="0"/>
              </a:rPr>
              <a:t> PPPT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C73FCE9-28D4-427E-BF96-E6B19E59E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035" y="4444184"/>
            <a:ext cx="6436104" cy="53483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>
                <a:solidFill>
                  <a:srgbClr val="FFFF00"/>
                </a:solidFill>
              </a:rPr>
              <a:t>Kamaludin</a:t>
            </a:r>
            <a:r>
              <a:rPr lang="en-US" sz="1800" b="1" dirty="0">
                <a:solidFill>
                  <a:srgbClr val="FFFF00"/>
                </a:solidFill>
              </a:rPr>
              <a:t> Bin </a:t>
            </a:r>
            <a:r>
              <a:rPr lang="en-US" sz="1800" b="1" dirty="0" err="1">
                <a:solidFill>
                  <a:srgbClr val="FFFF00"/>
                </a:solidFill>
              </a:rPr>
              <a:t>Daud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F2444D11-A24D-45F7-86B0-7D17A354F030}"/>
              </a:ext>
            </a:extLst>
          </p:cNvPr>
          <p:cNvSpPr txBox="1">
            <a:spLocks/>
          </p:cNvSpPr>
          <p:nvPr/>
        </p:nvSpPr>
        <p:spPr>
          <a:xfrm>
            <a:off x="1370410" y="2124075"/>
            <a:ext cx="914638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ctr"/>
            <a:r>
              <a:rPr lang="en-MY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 II - </a:t>
            </a:r>
            <a:r>
              <a:rPr lang="sv-SE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</a:t>
            </a:r>
            <a:r>
              <a:rPr lang="en-MY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 </a:t>
            </a:r>
            <a:r>
              <a:rPr lang="en-MY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+ PENGURUSAN</a:t>
            </a:r>
            <a:r>
              <a:rPr lang="en-MY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 </a:t>
            </a:r>
            <a:endParaRPr lang="en-MY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F121DF9F-155A-4FD1-B306-D4C3613D9B16}"/>
              </a:ext>
            </a:extLst>
          </p:cNvPr>
          <p:cNvSpPr txBox="1">
            <a:spLocks/>
          </p:cNvSpPr>
          <p:nvPr/>
        </p:nvSpPr>
        <p:spPr>
          <a:xfrm>
            <a:off x="1456135" y="3324225"/>
            <a:ext cx="9136770" cy="2000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MY" sz="36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/>
            </a:r>
            <a:br>
              <a:rPr lang="en-MY" sz="36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 DH54</a:t>
            </a:r>
            <a:endParaRPr lang="en-MY" sz="36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6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3509110"/>
              </p:ext>
            </p:extLst>
          </p:nvPr>
        </p:nvGraphicFramePr>
        <p:xfrm>
          <a:off x="286589" y="1280111"/>
          <a:ext cx="11618822" cy="4673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1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 (</a:t>
                      </a:r>
                      <a:r>
                        <a:rPr lang="en-MY" sz="1800" dirty="0" err="1"/>
                        <a:t>Pemimpin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akademik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memastikan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pelaksanaan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mencapai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matlamat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kurikulum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sz="1800" dirty="0" err="1"/>
                        <a:t>Merangka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usaha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pemantauan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pengawalseliaan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pentaksiran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penambahbaikan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aktiviti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 (</a:t>
                      </a:r>
                      <a:r>
                        <a:rPr lang="en-MY" sz="1800" dirty="0" err="1"/>
                        <a:t>meliputi</a:t>
                      </a:r>
                      <a:r>
                        <a:rPr lang="en-MY" sz="1800" dirty="0"/>
                        <a:t>: </a:t>
                      </a:r>
                      <a:r>
                        <a:rPr lang="en-MY" sz="1800" dirty="0" err="1"/>
                        <a:t>akademik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kokurikulum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latihan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industri</a:t>
                      </a:r>
                      <a:r>
                        <a:rPr lang="en-MY" sz="1800" dirty="0"/>
                        <a:t>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sz="1800" dirty="0" err="1"/>
                        <a:t>Enam</a:t>
                      </a:r>
                      <a:r>
                        <a:rPr lang="en-MY" sz="1800" dirty="0"/>
                        <a:t> jam </a:t>
                      </a:r>
                      <a:r>
                        <a:rPr lang="en-MY" sz="1800" dirty="0" err="1"/>
                        <a:t>seminggu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dalam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bilangan</a:t>
                      </a:r>
                      <a:r>
                        <a:rPr lang="en-MY" sz="1800" dirty="0"/>
                        <a:t> jam </a:t>
                      </a:r>
                      <a:r>
                        <a:rPr lang="en-MY" sz="1800" dirty="0" err="1"/>
                        <a:t>seminggu</a:t>
                      </a:r>
                      <a:r>
                        <a:rPr lang="en-MY" sz="1800" dirty="0"/>
                        <a:t> 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sz="1800" dirty="0" err="1"/>
                        <a:t>Merangka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usaha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perancangan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pemantauan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penambahbaikan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terhadap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keberkesanan</a:t>
                      </a:r>
                      <a:r>
                        <a:rPr lang="en-MY" sz="1800" dirty="0"/>
                        <a:t> program </a:t>
                      </a:r>
                      <a:r>
                        <a:rPr lang="en-MY" sz="1800" dirty="0" err="1"/>
                        <a:t>pengajian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aktiviti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akademik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pelajar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sz="1800" dirty="0" err="1"/>
                        <a:t>Sepanjang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tahun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berjadual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memenuhi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piawaian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kualiti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semasa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DH54)</a:t>
            </a:r>
          </a:p>
        </p:txBody>
      </p:sp>
    </p:spTree>
    <p:extLst>
      <p:ext uri="{BB962C8B-B14F-4D97-AF65-F5344CB8AC3E}">
        <p14:creationId xmlns:p14="http://schemas.microsoft.com/office/powerpoint/2010/main" val="50580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1633878"/>
              </p:ext>
            </p:extLst>
          </p:nvPr>
        </p:nvGraphicFramePr>
        <p:xfrm>
          <a:off x="286589" y="1280111"/>
          <a:ext cx="11618822" cy="4947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fi-FI" sz="1800" dirty="0"/>
                        <a:t>Pengurusan organisasi dan pelaksanaan dasar (</a:t>
                      </a:r>
                      <a:r>
                        <a:rPr lang="en-MY" sz="1800" dirty="0" err="1"/>
                        <a:t>Agen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perubahan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bertanggungjawab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memajukan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dipimpin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sz="1800" dirty="0" err="1"/>
                        <a:t>Mentafsir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mengawal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selia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pelaksanaan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dasar‐dasar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telah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ditentukan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sz="1800" dirty="0"/>
                        <a:t>Senarai tugas, sasaran kerja tahunan dan skop tugas. Takwim tahunan dan pelan tindakan strategik.</a:t>
                      </a:r>
                      <a:endParaRPr lang="en-MY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merangka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mengawal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selia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menatar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melaksanakan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pelan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tindakan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strategik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dasar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ditetapkan</a:t>
                      </a:r>
                      <a:r>
                        <a:rPr lang="en-MY" sz="18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1. </a:t>
                      </a:r>
                      <a:r>
                        <a:rPr lang="en-US" sz="1800" dirty="0" err="1"/>
                        <a:t>Pelaporan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Sukuan</a:t>
                      </a:r>
                      <a:endParaRPr lang="en-US" sz="1800" dirty="0"/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DH54)</a:t>
            </a:r>
          </a:p>
        </p:txBody>
      </p:sp>
    </p:spTree>
    <p:extLst>
      <p:ext uri="{BB962C8B-B14F-4D97-AF65-F5344CB8AC3E}">
        <p14:creationId xmlns:p14="http://schemas.microsoft.com/office/powerpoint/2010/main" val="205114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0318181"/>
              </p:ext>
            </p:extLst>
          </p:nvPr>
        </p:nvGraphicFramePr>
        <p:xfrm>
          <a:off x="286589" y="1280111"/>
          <a:ext cx="11618822" cy="4673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fi-FI" sz="1800" dirty="0"/>
                        <a:t>Pengurusan organisasi dan pelaksanaan dasar (</a:t>
                      </a:r>
                      <a:r>
                        <a:rPr lang="en-MY" sz="1800" dirty="0" err="1"/>
                        <a:t>Agen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perubahan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bertanggungjawab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memajukan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dipimpin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3"/>
                      </a:pPr>
                      <a:r>
                        <a:rPr lang="en-MY" sz="1800" dirty="0" err="1"/>
                        <a:t>Merangka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memimpin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menilai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menambah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baik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sumber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fizikal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kewangan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keselamatan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pembangunan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organisasi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keperluan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organisasi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arahan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semasa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pekeliling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berkuat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kuasa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4"/>
                      </a:pPr>
                      <a:r>
                        <a:rPr lang="en-MY" sz="1800" dirty="0" err="1"/>
                        <a:t>Merangka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memimpin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menilai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menambah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baik</a:t>
                      </a:r>
                      <a:r>
                        <a:rPr lang="en-MY" sz="1800" dirty="0"/>
                        <a:t> program </a:t>
                      </a:r>
                      <a:r>
                        <a:rPr lang="en-MY" sz="1800" dirty="0" err="1"/>
                        <a:t>dalam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bidang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tujahan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Petunjuk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prestasi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utama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pelan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strategik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DH54)</a:t>
            </a:r>
          </a:p>
        </p:txBody>
      </p:sp>
    </p:spTree>
    <p:extLst>
      <p:ext uri="{BB962C8B-B14F-4D97-AF65-F5344CB8AC3E}">
        <p14:creationId xmlns:p14="http://schemas.microsoft.com/office/powerpoint/2010/main" val="23310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3343355"/>
              </p:ext>
            </p:extLst>
          </p:nvPr>
        </p:nvGraphicFramePr>
        <p:xfrm>
          <a:off x="286589" y="1280111"/>
          <a:ext cx="11618822" cy="4340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fi-FI" sz="1800" dirty="0"/>
                        <a:t>Pengurusan organisasi dan pelaksanaan dasar (</a:t>
                      </a:r>
                      <a:r>
                        <a:rPr lang="en-MY" sz="1800" dirty="0" err="1"/>
                        <a:t>Agen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perubahan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bertanggungjawab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memajukan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dipimpin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5"/>
                      </a:pPr>
                      <a:r>
                        <a:rPr lang="en-MY" sz="1800" dirty="0" err="1"/>
                        <a:t>Merangka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mengenal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pasti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mengawal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selia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pengagihan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skop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serta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Skop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Tugas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subordinat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dalam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organisasi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1800" dirty="0"/>
                        <a:t>Mengikut keperluan organisasi dan arahan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6"/>
                      </a:pP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mengawal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selia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hal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ehwal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pelajar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serta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berperanan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sebagai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pegawai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hal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ehwal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pelajar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kesesuaian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tugas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serta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akta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pekeliling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berkuat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kuasa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DH54)</a:t>
            </a:r>
          </a:p>
        </p:txBody>
      </p:sp>
    </p:spTree>
    <p:extLst>
      <p:ext uri="{BB962C8B-B14F-4D97-AF65-F5344CB8AC3E}">
        <p14:creationId xmlns:p14="http://schemas.microsoft.com/office/powerpoint/2010/main" val="83154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3507340"/>
              </p:ext>
            </p:extLst>
          </p:nvPr>
        </p:nvGraphicFramePr>
        <p:xfrm>
          <a:off x="286589" y="1280111"/>
          <a:ext cx="11618822" cy="4604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fi-FI" sz="1800" dirty="0"/>
                        <a:t>Pengurusan organisasi dan pelaksanaan dasar (</a:t>
                      </a:r>
                      <a:r>
                        <a:rPr lang="en-MY" sz="1800" dirty="0" err="1"/>
                        <a:t>Agen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perubahan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bertanggungjawab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memajukan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dipimpin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7"/>
                      </a:pPr>
                      <a:r>
                        <a:rPr lang="en-MY" sz="2000" dirty="0" err="1"/>
                        <a:t>Merangka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memimpin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mengurus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memantau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menilai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menambah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baik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kualiti</a:t>
                      </a:r>
                      <a:r>
                        <a:rPr lang="en-MY" sz="20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2000" dirty="0"/>
                        <a:t>Jadual pengurusan kualiti tahun semasa</a:t>
                      </a:r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8"/>
                      </a:pPr>
                      <a:r>
                        <a:rPr lang="en-MY" sz="2000" dirty="0" err="1"/>
                        <a:t>Mempengerusi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menganggotai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mengurus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memantau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jawatankuasa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dalam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institusi</a:t>
                      </a:r>
                      <a:r>
                        <a:rPr lang="en-MY" sz="20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000" dirty="0" err="1"/>
                        <a:t>Mengikut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keperluan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institusi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arahan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semasa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pekeliling</a:t>
                      </a:r>
                      <a:r>
                        <a:rPr lang="en-MY" sz="2000" dirty="0"/>
                        <a:t> yang </a:t>
                      </a:r>
                      <a:r>
                        <a:rPr lang="en-MY" sz="2000" dirty="0" err="1"/>
                        <a:t>berkuat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kuasa</a:t>
                      </a:r>
                      <a:r>
                        <a:rPr lang="en-MY" sz="20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DH54)</a:t>
            </a:r>
          </a:p>
        </p:txBody>
      </p:sp>
    </p:spTree>
    <p:extLst>
      <p:ext uri="{BB962C8B-B14F-4D97-AF65-F5344CB8AC3E}">
        <p14:creationId xmlns:p14="http://schemas.microsoft.com/office/powerpoint/2010/main" val="10781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7468120"/>
              </p:ext>
            </p:extLst>
          </p:nvPr>
        </p:nvGraphicFramePr>
        <p:xfrm>
          <a:off x="286589" y="1280111"/>
          <a:ext cx="11618822" cy="5181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  <a:endParaRPr lang="en-MY" sz="2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sumber</a:t>
                      </a:r>
                      <a:r>
                        <a:rPr lang="en-MY" sz="2000" dirty="0"/>
                        <a:t>. (</a:t>
                      </a:r>
                      <a:r>
                        <a:rPr lang="en-MY" sz="2000" dirty="0" err="1"/>
                        <a:t>Bertanggungjawab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terhadap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operasi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aset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kewangan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pembangunan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sumber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manusia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secara</a:t>
                      </a:r>
                      <a:r>
                        <a:rPr lang="en-MY" sz="2000" dirty="0"/>
                        <a:t> optimum)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sz="2000" dirty="0" err="1"/>
                        <a:t>Merangka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merancang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memimpin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mengurus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memantau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pelaksanaan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sumber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manusia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peringkat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institusi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000" dirty="0" err="1"/>
                        <a:t>Mengikut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perancangan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pelan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tindakan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strategik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institusi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sz="2000" dirty="0" err="1"/>
                        <a:t>Merangka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merancang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memimpin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memantau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mengawal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selia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pelaksanaan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aset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kemudahan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fizikal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peringkat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institusi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000" dirty="0" err="1"/>
                        <a:t>Mengikut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tatacara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aset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pekeliling</a:t>
                      </a:r>
                      <a:r>
                        <a:rPr lang="en-MY" sz="2000" dirty="0"/>
                        <a:t> yang </a:t>
                      </a:r>
                      <a:r>
                        <a:rPr lang="en-MY" sz="2000" dirty="0" err="1"/>
                        <a:t>berkuat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kuasa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DH54)</a:t>
            </a:r>
          </a:p>
        </p:txBody>
      </p:sp>
    </p:spTree>
    <p:extLst>
      <p:ext uri="{BB962C8B-B14F-4D97-AF65-F5344CB8AC3E}">
        <p14:creationId xmlns:p14="http://schemas.microsoft.com/office/powerpoint/2010/main" val="58502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4799078"/>
              </p:ext>
            </p:extLst>
          </p:nvPr>
        </p:nvGraphicFramePr>
        <p:xfrm>
          <a:off x="286589" y="1280111"/>
          <a:ext cx="11618822" cy="3870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  <a:endParaRPr lang="en-MY" sz="2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sumber</a:t>
                      </a:r>
                      <a:r>
                        <a:rPr lang="en-MY" sz="2000" dirty="0"/>
                        <a:t>. (</a:t>
                      </a:r>
                      <a:r>
                        <a:rPr lang="en-MY" sz="2000" dirty="0" err="1"/>
                        <a:t>Bertanggungjawab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terhadap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operasi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aset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kewangan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pembangunan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sumber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manusia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secara</a:t>
                      </a:r>
                      <a:r>
                        <a:rPr lang="en-MY" sz="2000" dirty="0"/>
                        <a:t> optimum)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3"/>
                      </a:pPr>
                      <a:r>
                        <a:rPr lang="en-MY" sz="2000" dirty="0" err="1"/>
                        <a:t>Merangka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merancang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memimpin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memantau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mengawal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selia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pelaksanaan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sumber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kewangan</a:t>
                      </a:r>
                      <a:r>
                        <a:rPr lang="en-MY" sz="2000" dirty="0"/>
                        <a:t> </a:t>
                      </a:r>
                      <a:r>
                        <a:rPr lang="en-MY" sz="2000" dirty="0" err="1"/>
                        <a:t>peringkat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institusi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000" dirty="0" err="1"/>
                        <a:t>Mengikut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Arahan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Perbendaharaan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pekeliling</a:t>
                      </a:r>
                      <a:r>
                        <a:rPr lang="en-MY" sz="2000" dirty="0"/>
                        <a:t> yang </a:t>
                      </a:r>
                      <a:r>
                        <a:rPr lang="en-MY" sz="2000" dirty="0" err="1"/>
                        <a:t>berkuat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semasa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arahan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semasa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DH54)</a:t>
            </a:r>
          </a:p>
        </p:txBody>
      </p:sp>
    </p:spTree>
    <p:extLst>
      <p:ext uri="{BB962C8B-B14F-4D97-AF65-F5344CB8AC3E}">
        <p14:creationId xmlns:p14="http://schemas.microsoft.com/office/powerpoint/2010/main" val="399566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6616094"/>
              </p:ext>
            </p:extLst>
          </p:nvPr>
        </p:nvGraphicFramePr>
        <p:xfrm>
          <a:off x="286589" y="1280111"/>
          <a:ext cx="11618822" cy="4705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  <a:endParaRPr lang="en-MY" sz="2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sumber</a:t>
                      </a:r>
                      <a:r>
                        <a:rPr lang="en-MY" sz="2000" dirty="0"/>
                        <a:t>. (</a:t>
                      </a:r>
                      <a:r>
                        <a:rPr lang="en-MY" sz="2000" dirty="0" err="1"/>
                        <a:t>Bertanggungjawab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terhadap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operasi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aset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kewangan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pembangunan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sumber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manusia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secara</a:t>
                      </a:r>
                      <a:r>
                        <a:rPr lang="en-MY" sz="2000" dirty="0"/>
                        <a:t> optimum)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4"/>
                      </a:pPr>
                      <a:r>
                        <a:rPr lang="en-MY" sz="2000" dirty="0" err="1"/>
                        <a:t>Memantau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mengawal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selia</a:t>
                      </a:r>
                      <a:r>
                        <a:rPr lang="en-MY" sz="2000" dirty="0"/>
                        <a:t> program </a:t>
                      </a:r>
                      <a:r>
                        <a:rPr lang="en-MY" sz="2000" dirty="0" err="1"/>
                        <a:t>kejurulatihan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pementoran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peringkat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institusi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2000" dirty="0"/>
                        <a:t>Mengikut perancangan dan arahan semasa.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5"/>
                      </a:pPr>
                      <a:r>
                        <a:rPr lang="en-MY" sz="2000" dirty="0" err="1"/>
                        <a:t>Melaksanakan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tugas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pementoran</a:t>
                      </a:r>
                      <a:r>
                        <a:rPr lang="en-MY" sz="2000" dirty="0"/>
                        <a:t> (</a:t>
                      </a:r>
                      <a:r>
                        <a:rPr lang="en-MY" sz="2000" dirty="0" err="1"/>
                        <a:t>gred</a:t>
                      </a:r>
                      <a:r>
                        <a:rPr lang="en-MY" sz="2000" dirty="0"/>
                        <a:t> DH52 dan DH54) </a:t>
                      </a:r>
                      <a:r>
                        <a:rPr lang="en-MY" sz="2000" dirty="0" err="1"/>
                        <a:t>atau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kejurulatihan</a:t>
                      </a:r>
                      <a:r>
                        <a:rPr lang="en-MY" sz="2000" dirty="0"/>
                        <a:t> (</a:t>
                      </a:r>
                      <a:r>
                        <a:rPr lang="en-MY" sz="2000" dirty="0" err="1"/>
                        <a:t>gred</a:t>
                      </a:r>
                      <a:r>
                        <a:rPr lang="en-MY" sz="2000" dirty="0"/>
                        <a:t> DH48).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000" dirty="0" err="1"/>
                        <a:t>Menyelia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dua</a:t>
                      </a:r>
                      <a:r>
                        <a:rPr lang="en-MY" sz="2000" dirty="0"/>
                        <a:t> PPPT.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r>
                        <a:rPr lang="en-MY" sz="1800" dirty="0"/>
                        <a:t>PPPT 1 :</a:t>
                      </a:r>
                    </a:p>
                    <a:p>
                      <a:pPr algn="l"/>
                      <a:r>
                        <a:rPr lang="en-MY" sz="1800" dirty="0"/>
                        <a:t>PPPT 2 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DH54)</a:t>
            </a:r>
          </a:p>
        </p:txBody>
      </p:sp>
    </p:spTree>
    <p:extLst>
      <p:ext uri="{BB962C8B-B14F-4D97-AF65-F5344CB8AC3E}">
        <p14:creationId xmlns:p14="http://schemas.microsoft.com/office/powerpoint/2010/main" val="39895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5927340"/>
              </p:ext>
            </p:extLst>
          </p:nvPr>
        </p:nvGraphicFramePr>
        <p:xfrm>
          <a:off x="286589" y="1280111"/>
          <a:ext cx="11618822" cy="5526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  <a:endParaRPr lang="en-MY" sz="2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pelajar</a:t>
                      </a:r>
                      <a:r>
                        <a:rPr lang="en-MY" sz="2000" dirty="0"/>
                        <a:t> (</a:t>
                      </a:r>
                      <a:r>
                        <a:rPr lang="en-MY" sz="2000" dirty="0" err="1"/>
                        <a:t>Pemimpin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akademik</a:t>
                      </a:r>
                      <a:r>
                        <a:rPr lang="en-MY" sz="2000" dirty="0"/>
                        <a:t> yang </a:t>
                      </a:r>
                      <a:r>
                        <a:rPr lang="en-MY" sz="2000" dirty="0" err="1"/>
                        <a:t>membangunkan</a:t>
                      </a:r>
                      <a:r>
                        <a:rPr lang="en-MY" sz="2000" dirty="0"/>
                        <a:t> modal </a:t>
                      </a:r>
                      <a:r>
                        <a:rPr lang="en-MY" sz="2000" dirty="0" err="1"/>
                        <a:t>insan</a:t>
                      </a:r>
                      <a:r>
                        <a:rPr lang="en-MY" sz="20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sz="2000" dirty="0" err="1"/>
                        <a:t>Memantau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mengawal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selia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aktiviti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pelajar</a:t>
                      </a:r>
                      <a:r>
                        <a:rPr lang="en-MY" sz="2000" dirty="0"/>
                        <a:t> (</a:t>
                      </a:r>
                      <a:r>
                        <a:rPr lang="en-MY" sz="2000" dirty="0" err="1"/>
                        <a:t>meliputi</a:t>
                      </a:r>
                      <a:r>
                        <a:rPr lang="en-MY" sz="2000" dirty="0"/>
                        <a:t>: </a:t>
                      </a:r>
                      <a:r>
                        <a:rPr lang="en-MY" sz="2000" dirty="0" err="1"/>
                        <a:t>pengambilan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pendaftaran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kebajikan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penempatan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tatatertib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akademik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perkembangan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sahsiah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keboleh</a:t>
                      </a:r>
                      <a:r>
                        <a:rPr lang="en-MY" sz="2000" dirty="0"/>
                        <a:t>‐ </a:t>
                      </a:r>
                      <a:r>
                        <a:rPr lang="en-MY" sz="2000" dirty="0" err="1"/>
                        <a:t>pasaran</a:t>
                      </a:r>
                      <a:r>
                        <a:rPr lang="en-MY" sz="2000" dirty="0"/>
                        <a:t> dan alumni) </a:t>
                      </a:r>
                      <a:r>
                        <a:rPr lang="en-MY" sz="2000" dirty="0" err="1"/>
                        <a:t>peringkat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institusi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000" dirty="0" err="1"/>
                        <a:t>Mengikut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norma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ambilan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pelajar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takwim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institusi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takwim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akademik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piawaian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penilaian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sz="2000" dirty="0" err="1"/>
                        <a:t>Memantau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mengawal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selia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keberkesanan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tindakan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penambahbaikan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hasil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pembelajaran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pengajaran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000" dirty="0" err="1"/>
                        <a:t>Takwim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akademik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institusi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DH54)</a:t>
            </a:r>
          </a:p>
        </p:txBody>
      </p:sp>
    </p:spTree>
    <p:extLst>
      <p:ext uri="{BB962C8B-B14F-4D97-AF65-F5344CB8AC3E}">
        <p14:creationId xmlns:p14="http://schemas.microsoft.com/office/powerpoint/2010/main" val="326315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90244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Skop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Tugas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dan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Tanggungjawab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PPPT :</a:t>
            </a:r>
            <a:b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742950" indent="-742950">
              <a:buAutoNum type="alphaUcPeriod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</a:t>
            </a: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 54 &amp; DH51/ 52  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 44 &amp; DH41/ 42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DH33/ 34, DH31/ 32 &amp; DH29</a:t>
            </a:r>
            <a:endParaRPr lang="en-US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263230"/>
              </p:ext>
            </p:extLst>
          </p:nvPr>
        </p:nvGraphicFramePr>
        <p:xfrm>
          <a:off x="286589" y="1280111"/>
          <a:ext cx="11618822" cy="2745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  <a:endParaRPr lang="en-MY" sz="2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pelajar</a:t>
                      </a:r>
                      <a:r>
                        <a:rPr lang="en-MY" sz="2000" dirty="0"/>
                        <a:t> (</a:t>
                      </a:r>
                      <a:r>
                        <a:rPr lang="en-MY" sz="2000" dirty="0" err="1"/>
                        <a:t>Pemimpin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akademik</a:t>
                      </a:r>
                      <a:r>
                        <a:rPr lang="en-MY" sz="2000" dirty="0"/>
                        <a:t> yang </a:t>
                      </a:r>
                      <a:r>
                        <a:rPr lang="en-MY" sz="2000" dirty="0" err="1"/>
                        <a:t>membangunkan</a:t>
                      </a:r>
                      <a:r>
                        <a:rPr lang="en-MY" sz="2000" dirty="0"/>
                        <a:t> modal </a:t>
                      </a:r>
                      <a:r>
                        <a:rPr lang="en-MY" sz="2000" dirty="0" err="1"/>
                        <a:t>insan</a:t>
                      </a:r>
                      <a:r>
                        <a:rPr lang="en-MY" sz="20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3"/>
                      </a:pPr>
                      <a:r>
                        <a:rPr lang="en-MY" sz="2000" dirty="0" err="1"/>
                        <a:t>Mengawal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selia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memantau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pelaksanaan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penasihatan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akademik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pelajar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000" dirty="0" err="1"/>
                        <a:t>Garis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panduan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penasihatan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akademik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DH54)</a:t>
            </a:r>
          </a:p>
        </p:txBody>
      </p:sp>
    </p:spTree>
    <p:extLst>
      <p:ext uri="{BB962C8B-B14F-4D97-AF65-F5344CB8AC3E}">
        <p14:creationId xmlns:p14="http://schemas.microsoft.com/office/powerpoint/2010/main" val="135910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3704541"/>
              </p:ext>
            </p:extLst>
          </p:nvPr>
        </p:nvGraphicFramePr>
        <p:xfrm>
          <a:off x="286589" y="1280111"/>
          <a:ext cx="11618822" cy="5222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  <a:endParaRPr lang="en-MY" sz="2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penyelidikan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inovasi,pengkomersialan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khidmat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nasihat</a:t>
                      </a:r>
                      <a:r>
                        <a:rPr lang="en-MY" sz="2000" dirty="0"/>
                        <a:t> (</a:t>
                      </a:r>
                      <a:r>
                        <a:rPr lang="en-MY" sz="2000" dirty="0" err="1"/>
                        <a:t>Memudah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cara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aktiviti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penyelidikan</a:t>
                      </a:r>
                      <a:r>
                        <a:rPr lang="en-MY" sz="2000" dirty="0"/>
                        <a:t>,   </a:t>
                      </a:r>
                      <a:r>
                        <a:rPr lang="en-MY" sz="2000" dirty="0" err="1"/>
                        <a:t>inovasi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pengkomersialan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khidmat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nasihat</a:t>
                      </a:r>
                      <a:r>
                        <a:rPr lang="en-MY" sz="20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sz="2000" dirty="0" err="1"/>
                        <a:t>Merancang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memantau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mengawal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selia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mengenal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pasti</a:t>
                      </a:r>
                      <a:r>
                        <a:rPr lang="en-MY" sz="2000" dirty="0"/>
                        <a:t> program </a:t>
                      </a:r>
                      <a:r>
                        <a:rPr lang="en-MY" sz="2000" dirty="0" err="1"/>
                        <a:t>kesedaran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penyelidikan</a:t>
                      </a:r>
                      <a:r>
                        <a:rPr lang="en-MY" sz="2000" dirty="0"/>
                        <a:t>; </a:t>
                      </a:r>
                      <a:r>
                        <a:rPr lang="en-MY" sz="2000" dirty="0" err="1"/>
                        <a:t>berusaha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mendapatkan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sumber</a:t>
                      </a:r>
                      <a:r>
                        <a:rPr lang="en-MY" sz="2000" dirty="0"/>
                        <a:t> dana </a:t>
                      </a:r>
                      <a:r>
                        <a:rPr lang="en-MY" sz="2000" dirty="0" err="1"/>
                        <a:t>untuk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penyelidikan</a:t>
                      </a:r>
                      <a:r>
                        <a:rPr lang="en-MY" sz="2000" dirty="0"/>
                        <a:t>; </a:t>
                      </a:r>
                      <a:r>
                        <a:rPr lang="en-MY" sz="2000" dirty="0" err="1"/>
                        <a:t>serta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melaksanakan</a:t>
                      </a:r>
                      <a:r>
                        <a:rPr lang="en-MY" sz="2000" dirty="0"/>
                        <a:t> program </a:t>
                      </a:r>
                      <a:r>
                        <a:rPr lang="en-MY" sz="2000" dirty="0" err="1"/>
                        <a:t>penyelidikan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inovasi</a:t>
                      </a:r>
                      <a:r>
                        <a:rPr lang="en-MY" sz="2000" dirty="0"/>
                        <a:t> yang </a:t>
                      </a:r>
                      <a:r>
                        <a:rPr lang="en-MY" sz="2000" dirty="0" err="1"/>
                        <a:t>menyumbang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kepada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organisasi</a:t>
                      </a:r>
                      <a:r>
                        <a:rPr lang="en-MY" sz="2000" dirty="0"/>
                        <a:t> dan negara.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000" dirty="0"/>
                        <a:t>Satu </a:t>
                      </a:r>
                      <a:r>
                        <a:rPr lang="en-MY" sz="2000" dirty="0" err="1"/>
                        <a:t>projek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dalam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setahun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Tajuk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projek</a:t>
                      </a:r>
                      <a:r>
                        <a:rPr lang="en-MY" sz="1800" dirty="0"/>
                        <a:t> 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sz="2000" dirty="0" err="1"/>
                        <a:t>Menghasilkan</a:t>
                      </a:r>
                      <a:r>
                        <a:rPr lang="en-MY" sz="2000" dirty="0"/>
                        <a:t>  </a:t>
                      </a:r>
                      <a:r>
                        <a:rPr lang="en-MY" sz="2000" dirty="0" err="1"/>
                        <a:t>inovasi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dalam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aspek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pembelajaran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pengajaran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atau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000" dirty="0"/>
                        <a:t>Satu </a:t>
                      </a:r>
                      <a:r>
                        <a:rPr lang="en-MY" sz="2000" dirty="0" err="1"/>
                        <a:t>inovasi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dalam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setahun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Tajuk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Inovasi</a:t>
                      </a:r>
                      <a:r>
                        <a:rPr lang="en-US" sz="1800" dirty="0"/>
                        <a:t> 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DH54)</a:t>
            </a:r>
          </a:p>
        </p:txBody>
      </p:sp>
    </p:spTree>
    <p:extLst>
      <p:ext uri="{BB962C8B-B14F-4D97-AF65-F5344CB8AC3E}">
        <p14:creationId xmlns:p14="http://schemas.microsoft.com/office/powerpoint/2010/main" val="351187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5095623"/>
              </p:ext>
            </p:extLst>
          </p:nvPr>
        </p:nvGraphicFramePr>
        <p:xfrm>
          <a:off x="286589" y="1280111"/>
          <a:ext cx="11618822" cy="4917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  <a:endParaRPr lang="en-MY" sz="2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penyelidikan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inovasi,pengkomersialan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khidmat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nasihat</a:t>
                      </a:r>
                      <a:r>
                        <a:rPr lang="en-MY" sz="2000" dirty="0"/>
                        <a:t> (</a:t>
                      </a:r>
                      <a:r>
                        <a:rPr lang="en-MY" sz="2000" dirty="0" err="1"/>
                        <a:t>Memudah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cara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aktiviti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penyelidikan</a:t>
                      </a:r>
                      <a:r>
                        <a:rPr lang="en-MY" sz="2000" dirty="0"/>
                        <a:t>,   </a:t>
                      </a:r>
                      <a:r>
                        <a:rPr lang="en-MY" sz="2000" dirty="0" err="1"/>
                        <a:t>inovasi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pengkomersialan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khidmat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nasihat</a:t>
                      </a:r>
                      <a:r>
                        <a:rPr lang="en-MY" sz="20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3"/>
                      </a:pPr>
                      <a:r>
                        <a:rPr lang="en-MY" sz="2000" dirty="0" err="1"/>
                        <a:t>Merancang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memantau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mengawal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selia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melaksanakan</a:t>
                      </a:r>
                      <a:r>
                        <a:rPr lang="en-MY" sz="2000" dirty="0"/>
                        <a:t> program </a:t>
                      </a:r>
                      <a:r>
                        <a:rPr lang="en-MY" sz="2000" dirty="0" err="1"/>
                        <a:t>pengkomersialan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serta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mempromosi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hasil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penyelidikan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institusi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000" dirty="0" err="1"/>
                        <a:t>Mengikut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perancangan</a:t>
                      </a:r>
                      <a:r>
                        <a:rPr lang="es-ES" sz="2000" dirty="0"/>
                        <a:t> dan </a:t>
                      </a:r>
                      <a:r>
                        <a:rPr lang="es-ES" sz="2000" dirty="0" err="1"/>
                        <a:t>garis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panduan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semasa</a:t>
                      </a:r>
                      <a:r>
                        <a:rPr lang="es-ES" sz="2000" dirty="0"/>
                        <a:t>.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4"/>
                      </a:pPr>
                      <a:r>
                        <a:rPr lang="en-MY" sz="2000" dirty="0" err="1"/>
                        <a:t>Memudah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cara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penyampaian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khidmat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nasihat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berkaitan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kepakaran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penyelidikan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hasil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penyelidikan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2000" dirty="0"/>
                        <a:t>Mengikut keperluan dan garis panduan semasa.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DH54)</a:t>
            </a:r>
          </a:p>
        </p:txBody>
      </p:sp>
    </p:spTree>
    <p:extLst>
      <p:ext uri="{BB962C8B-B14F-4D97-AF65-F5344CB8AC3E}">
        <p14:creationId xmlns:p14="http://schemas.microsoft.com/office/powerpoint/2010/main" val="323580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0701414"/>
              </p:ext>
            </p:extLst>
          </p:nvPr>
        </p:nvGraphicFramePr>
        <p:xfrm>
          <a:off x="286589" y="1280111"/>
          <a:ext cx="11618822" cy="3261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  <a:endParaRPr lang="en-MY" sz="2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penyelidikan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inovasi,pengkomersialan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khidmat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nasihat</a:t>
                      </a:r>
                      <a:r>
                        <a:rPr lang="en-MY" sz="2000" dirty="0"/>
                        <a:t> (</a:t>
                      </a:r>
                      <a:r>
                        <a:rPr lang="en-MY" sz="2000" dirty="0" err="1"/>
                        <a:t>Memudah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cara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aktiviti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penyelidikan</a:t>
                      </a:r>
                      <a:r>
                        <a:rPr lang="en-MY" sz="2000" dirty="0"/>
                        <a:t>,   </a:t>
                      </a:r>
                      <a:r>
                        <a:rPr lang="en-MY" sz="2000" dirty="0" err="1"/>
                        <a:t>inovasi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pengkomersialan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khidmat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nasihat</a:t>
                      </a:r>
                      <a:r>
                        <a:rPr lang="en-MY" sz="20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5"/>
                      </a:pPr>
                      <a:r>
                        <a:rPr lang="en-MY" sz="2000" dirty="0" err="1"/>
                        <a:t>Melibatkan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diri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dalam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penghasilan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kertas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kerja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laporan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hasil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kajian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sama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ada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berbentuk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ilmiah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pendidikan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atau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kepakaran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000" dirty="0" err="1"/>
                        <a:t>Mengikut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perancangan</a:t>
                      </a:r>
                      <a:r>
                        <a:rPr lang="es-ES" sz="2000" dirty="0"/>
                        <a:t> dan </a:t>
                      </a:r>
                      <a:r>
                        <a:rPr lang="es-ES" sz="2000" dirty="0" err="1"/>
                        <a:t>garis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panduan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semasa</a:t>
                      </a:r>
                      <a:r>
                        <a:rPr lang="es-ES" sz="2000" dirty="0"/>
                        <a:t>.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DH54)</a:t>
            </a:r>
          </a:p>
        </p:txBody>
      </p:sp>
    </p:spTree>
    <p:extLst>
      <p:ext uri="{BB962C8B-B14F-4D97-AF65-F5344CB8AC3E}">
        <p14:creationId xmlns:p14="http://schemas.microsoft.com/office/powerpoint/2010/main" val="13998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7300986"/>
              </p:ext>
            </p:extLst>
          </p:nvPr>
        </p:nvGraphicFramePr>
        <p:xfrm>
          <a:off x="286589" y="1280111"/>
          <a:ext cx="11618822" cy="4612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  <a:endParaRPr lang="en-MY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jaringan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kolaborasi</a:t>
                      </a:r>
                      <a:r>
                        <a:rPr lang="en-MY" sz="2000" dirty="0"/>
                        <a:t> (</a:t>
                      </a:r>
                      <a:r>
                        <a:rPr lang="en-MY" sz="2000" dirty="0" err="1"/>
                        <a:t>Bertanggungjawab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terhadap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aktiviti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jaringan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kolaborasi</a:t>
                      </a:r>
                      <a:r>
                        <a:rPr lang="en-MY" sz="2000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sz="2000" dirty="0" err="1"/>
                        <a:t>Merangka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merancang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mengurus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pelaksanaan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pelan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tindakan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rangkaian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jaringan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kolaborasi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dengan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industri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atau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agensi</a:t>
                      </a:r>
                      <a:r>
                        <a:rPr lang="en-MY" sz="2000" dirty="0"/>
                        <a:t> lain.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000" dirty="0" err="1"/>
                        <a:t>Mengikut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perancangan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pelan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tindakan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strategik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institusi</a:t>
                      </a:r>
                      <a:r>
                        <a:rPr lang="en-MY" sz="20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sv-SE" sz="2000" dirty="0"/>
                        <a:t>Mengurus, memantau, mengelola dan menambah baik pelaksanaan aktiviti rangkaian, jaringan dan kolaborasi yang berkaitan dengan industri dan agensi lain.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000" dirty="0" err="1"/>
                        <a:t>Mengikut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perancangan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pelan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tindakan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strategik</a:t>
                      </a:r>
                      <a:r>
                        <a:rPr lang="en-MY" sz="2000" dirty="0"/>
                        <a:t>  </a:t>
                      </a:r>
                      <a:r>
                        <a:rPr lang="en-MY" sz="2000" dirty="0" err="1"/>
                        <a:t>institusi</a:t>
                      </a:r>
                      <a:r>
                        <a:rPr lang="en-MY" sz="20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DH54)</a:t>
            </a:r>
          </a:p>
        </p:txBody>
      </p:sp>
    </p:spTree>
    <p:extLst>
      <p:ext uri="{BB962C8B-B14F-4D97-AF65-F5344CB8AC3E}">
        <p14:creationId xmlns:p14="http://schemas.microsoft.com/office/powerpoint/2010/main" val="208766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0449911"/>
              </p:ext>
            </p:extLst>
          </p:nvPr>
        </p:nvGraphicFramePr>
        <p:xfrm>
          <a:off x="286589" y="1280111"/>
          <a:ext cx="11618822" cy="4401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  <a:endParaRPr lang="en-MY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jaringan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kolaborasi</a:t>
                      </a:r>
                      <a:r>
                        <a:rPr lang="en-MY" sz="2000" dirty="0"/>
                        <a:t> (</a:t>
                      </a:r>
                      <a:r>
                        <a:rPr lang="en-MY" sz="2000" dirty="0" err="1"/>
                        <a:t>Bertanggungjawab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terhadap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aktiviti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jaringan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kolaborasi</a:t>
                      </a:r>
                      <a:r>
                        <a:rPr lang="en-MY" sz="2000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3"/>
                      </a:pPr>
                      <a:r>
                        <a:rPr lang="en-MY" sz="2000" dirty="0" err="1"/>
                        <a:t>Merancang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mengurus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kajian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impak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aktiviti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rangkaian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jaringan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kolaborasi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000" dirty="0" err="1"/>
                        <a:t>Laporan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kajian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impak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setiap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aktiviti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4"/>
                      </a:pPr>
                      <a:r>
                        <a:rPr lang="en-MY" sz="2000" dirty="0" err="1"/>
                        <a:t>Melibatkan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diri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dalam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kerjasama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khidmat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rundingan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khidmat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nasihat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bersama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atau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kepada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industri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agensi</a:t>
                      </a:r>
                      <a:r>
                        <a:rPr lang="en-MY" sz="2000" dirty="0"/>
                        <a:t> lain.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000" dirty="0" err="1"/>
                        <a:t>Mengikut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perancangan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pelan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tindakan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strategik</a:t>
                      </a:r>
                      <a:r>
                        <a:rPr lang="en-MY" sz="2000" dirty="0"/>
                        <a:t>  </a:t>
                      </a:r>
                      <a:r>
                        <a:rPr lang="en-MY" sz="2000" dirty="0" err="1"/>
                        <a:t>institusi</a:t>
                      </a:r>
                      <a:r>
                        <a:rPr lang="en-MY" sz="2000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DH54)</a:t>
            </a:r>
          </a:p>
        </p:txBody>
      </p:sp>
    </p:spTree>
    <p:extLst>
      <p:ext uri="{BB962C8B-B14F-4D97-AF65-F5344CB8AC3E}">
        <p14:creationId xmlns:p14="http://schemas.microsoft.com/office/powerpoint/2010/main" val="348262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2708645"/>
              </p:ext>
            </p:extLst>
          </p:nvPr>
        </p:nvGraphicFramePr>
        <p:xfrm>
          <a:off x="286589" y="1280111"/>
          <a:ext cx="11618822" cy="4876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  <a:endParaRPr lang="en-MY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sz="2000" dirty="0" err="1"/>
                        <a:t>Pengurusan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jaringan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kolaborasi</a:t>
                      </a:r>
                      <a:r>
                        <a:rPr lang="en-MY" sz="2000" dirty="0"/>
                        <a:t> (</a:t>
                      </a:r>
                      <a:r>
                        <a:rPr lang="en-MY" sz="2000" dirty="0" err="1"/>
                        <a:t>Bertanggungjawab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terhadap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aktiviti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jaringan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kolaborasi</a:t>
                      </a:r>
                      <a:r>
                        <a:rPr lang="en-MY" sz="2000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5"/>
                      </a:pPr>
                      <a:r>
                        <a:rPr lang="en-MY" sz="2000" dirty="0" err="1"/>
                        <a:t>Merancang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memudah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cara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menggalakkan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aktiviti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jerayawara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promosi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perhubungan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awam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000" dirty="0" err="1"/>
                        <a:t>Mengikut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perancangan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pelan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tindakan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strategik</a:t>
                      </a:r>
                      <a:r>
                        <a:rPr lang="en-MY" sz="2000" dirty="0"/>
                        <a:t>  </a:t>
                      </a:r>
                      <a:r>
                        <a:rPr lang="en-MY" sz="2000" dirty="0" err="1"/>
                        <a:t>institusi</a:t>
                      </a:r>
                      <a:r>
                        <a:rPr lang="en-MY" sz="2000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6"/>
                      </a:pPr>
                      <a:r>
                        <a:rPr lang="en-MY" sz="2000" dirty="0" err="1"/>
                        <a:t>Menganggotai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melibatkan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diri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memudah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cara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mengawal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selia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apa‐apa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jawatankuasa</a:t>
                      </a:r>
                      <a:r>
                        <a:rPr lang="en-MY" sz="2000" dirty="0"/>
                        <a:t>, majlis </a:t>
                      </a:r>
                      <a:r>
                        <a:rPr lang="en-MY" sz="2000" dirty="0" err="1"/>
                        <a:t>rasmi</a:t>
                      </a:r>
                      <a:r>
                        <a:rPr lang="en-MY" sz="2000" dirty="0"/>
                        <a:t>, program </a:t>
                      </a:r>
                      <a:r>
                        <a:rPr lang="en-MY" sz="2000" dirty="0" err="1"/>
                        <a:t>sukan</a:t>
                      </a:r>
                      <a:r>
                        <a:rPr lang="en-MY" sz="2000" dirty="0"/>
                        <a:t>, program </a:t>
                      </a:r>
                      <a:r>
                        <a:rPr lang="en-MY" sz="2000" dirty="0" err="1"/>
                        <a:t>kemasyarakatan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atau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seumpamanya</a:t>
                      </a:r>
                      <a:r>
                        <a:rPr lang="en-MY" sz="2000" dirty="0"/>
                        <a:t> yang </a:t>
                      </a:r>
                      <a:r>
                        <a:rPr lang="en-MY" sz="2000" dirty="0" err="1"/>
                        <a:t>menyumbang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kepada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pembangunan</a:t>
                      </a:r>
                      <a:r>
                        <a:rPr lang="en-MY" sz="2000" dirty="0"/>
                        <a:t> modal </a:t>
                      </a:r>
                      <a:r>
                        <a:rPr lang="en-MY" sz="2000" dirty="0" err="1"/>
                        <a:t>insan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2000" dirty="0" err="1"/>
                        <a:t>Mengikut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keperluan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institusi</a:t>
                      </a:r>
                      <a:r>
                        <a:rPr lang="en-MY" sz="2000" dirty="0"/>
                        <a:t>, </a:t>
                      </a:r>
                      <a:r>
                        <a:rPr lang="en-MY" sz="2000" dirty="0" err="1"/>
                        <a:t>arahan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semasa</a:t>
                      </a:r>
                      <a:r>
                        <a:rPr lang="en-MY" sz="2000" dirty="0"/>
                        <a:t> dan </a:t>
                      </a:r>
                      <a:r>
                        <a:rPr lang="en-MY" sz="2000" dirty="0" err="1"/>
                        <a:t>pekeliling</a:t>
                      </a:r>
                      <a:r>
                        <a:rPr lang="en-MY" sz="2000" dirty="0"/>
                        <a:t> yang </a:t>
                      </a:r>
                      <a:r>
                        <a:rPr lang="en-MY" sz="2000" dirty="0" err="1"/>
                        <a:t>berkuat</a:t>
                      </a:r>
                      <a:r>
                        <a:rPr lang="en-MY" sz="2000" dirty="0"/>
                        <a:t> </a:t>
                      </a:r>
                      <a:r>
                        <a:rPr lang="en-MY" sz="2000" dirty="0" err="1"/>
                        <a:t>kuasa</a:t>
                      </a:r>
                      <a:r>
                        <a:rPr lang="en-MY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DH54)</a:t>
            </a:r>
          </a:p>
        </p:txBody>
      </p:sp>
    </p:spTree>
    <p:extLst>
      <p:ext uri="{BB962C8B-B14F-4D97-AF65-F5344CB8AC3E}">
        <p14:creationId xmlns:p14="http://schemas.microsoft.com/office/powerpoint/2010/main" val="127044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DH54)</a:t>
            </a:r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="" xmlns:a16="http://schemas.microsoft.com/office/drawing/2014/main" id="{0B0B44A2-AE5A-46E1-BB13-91AF70D066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5049048"/>
              </p:ext>
            </p:extLst>
          </p:nvPr>
        </p:nvGraphicFramePr>
        <p:xfrm>
          <a:off x="268378" y="1526176"/>
          <a:ext cx="11357565" cy="509502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3251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8088862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795452">
                  <a:extLst>
                    <a:ext uri="{9D8B030D-6E8A-4147-A177-3AD203B41FA5}">
                      <a16:colId xmlns="" xmlns:a16="http://schemas.microsoft.com/office/drawing/2014/main" val="2570768899"/>
                    </a:ext>
                  </a:extLst>
                </a:gridCol>
              </a:tblGrid>
              <a:tr h="415022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MY" dirty="0"/>
                        <a:t>5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tugas‐tugas</a:t>
                      </a:r>
                      <a:r>
                        <a:rPr lang="en-MY" dirty="0"/>
                        <a:t> lain yang </a:t>
                      </a:r>
                      <a:r>
                        <a:rPr lang="en-MY" dirty="0" err="1"/>
                        <a:t>diarahkan</a:t>
                      </a:r>
                      <a:r>
                        <a:rPr lang="en-MY" dirty="0"/>
                        <a:t> oleh 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pegawai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87904310"/>
                  </a:ext>
                </a:extLst>
              </a:tr>
              <a:tr h="4068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pencapaian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-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lain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beserta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jawatan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disandang</a:t>
                      </a:r>
                      <a:r>
                        <a:rPr lang="en-US" dirty="0"/>
                        <a:t>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1164854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="" xmlns:a16="http://schemas.microsoft.com/office/drawing/2014/main" id="{EACD0F0B-4DF1-4E88-973E-636D2406D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220200"/>
              </p:ext>
            </p:extLst>
          </p:nvPr>
        </p:nvGraphicFramePr>
        <p:xfrm>
          <a:off x="848110" y="3106784"/>
          <a:ext cx="10198100" cy="2225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56481">
                  <a:extLst>
                    <a:ext uri="{9D8B030D-6E8A-4147-A177-3AD203B41FA5}">
                      <a16:colId xmlns="" xmlns:a16="http://schemas.microsoft.com/office/drawing/2014/main" val="2423374461"/>
                    </a:ext>
                  </a:extLst>
                </a:gridCol>
                <a:gridCol w="2350269">
                  <a:extLst>
                    <a:ext uri="{9D8B030D-6E8A-4147-A177-3AD203B41FA5}">
                      <a16:colId xmlns="" xmlns:a16="http://schemas.microsoft.com/office/drawing/2014/main" val="2918998768"/>
                    </a:ext>
                  </a:extLst>
                </a:gridCol>
                <a:gridCol w="1962150">
                  <a:extLst>
                    <a:ext uri="{9D8B030D-6E8A-4147-A177-3AD203B41FA5}">
                      <a16:colId xmlns="" xmlns:a16="http://schemas.microsoft.com/office/drawing/2014/main" val="1312066756"/>
                    </a:ext>
                  </a:extLst>
                </a:gridCol>
                <a:gridCol w="5029200">
                  <a:extLst>
                    <a:ext uri="{9D8B030D-6E8A-4147-A177-3AD203B41FA5}">
                      <a16:colId xmlns="" xmlns:a16="http://schemas.microsoft.com/office/drawing/2014/main" val="660934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Bil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Nama </a:t>
                      </a:r>
                      <a:r>
                        <a:rPr lang="en-US" dirty="0" err="1"/>
                        <a:t>Jawatankuasa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Jawatan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 </a:t>
                      </a:r>
                      <a:r>
                        <a:rPr lang="en-US" dirty="0" err="1"/>
                        <a:t>pencapaian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4773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2719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83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79243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3246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89788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114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B.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 -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tenaga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pengajar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+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DH54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DH52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Program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</a:t>
            </a:r>
            <a:endParaRPr kumimoji="0" lang="en-US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054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C.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III -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Sokongan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 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Pengambilan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Kualiti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DH41/42</a:t>
            </a:r>
            <a:endParaRPr kumimoji="0" lang="en-US" sz="5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96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BB01F0-9075-4CCE-83EB-696790C9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30" y="396240"/>
            <a:ext cx="9146383" cy="1371600"/>
          </a:xfrm>
        </p:spPr>
        <p:txBody>
          <a:bodyPr/>
          <a:lstStyle/>
          <a:p>
            <a:r>
              <a:rPr lang="en-MY" dirty="0"/>
              <a:t>PENGENALAN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1DD3FF-343D-4E49-BA72-339752DC2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904999"/>
            <a:ext cx="10850880" cy="4114801"/>
          </a:xfrm>
        </p:spPr>
        <p:txBody>
          <a:bodyPr>
            <a:noAutofit/>
          </a:bodyPr>
          <a:lstStyle/>
          <a:p>
            <a:pPr algn="just"/>
            <a:r>
              <a:rPr lang="en-MY" sz="3200" dirty="0" err="1"/>
              <a:t>Skop</a:t>
            </a:r>
            <a:r>
              <a:rPr lang="en-MY" sz="3200" dirty="0"/>
              <a:t>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utama</a:t>
            </a:r>
            <a:r>
              <a:rPr lang="en-MY" sz="3200" dirty="0"/>
              <a:t> dan </a:t>
            </a:r>
            <a:r>
              <a:rPr lang="en-MY" sz="3200" dirty="0" err="1"/>
              <a:t>tanggungjawab</a:t>
            </a:r>
            <a:r>
              <a:rPr lang="en-MY" sz="3200" dirty="0"/>
              <a:t> PPPT </a:t>
            </a:r>
            <a:r>
              <a:rPr lang="en-MY" sz="3200" dirty="0" err="1"/>
              <a:t>merupakan</a:t>
            </a:r>
            <a:r>
              <a:rPr lang="en-MY" sz="3200" dirty="0"/>
              <a:t> </a:t>
            </a:r>
            <a:r>
              <a:rPr lang="en-MY" sz="3200" dirty="0" err="1"/>
              <a:t>indikator</a:t>
            </a:r>
            <a:r>
              <a:rPr lang="en-MY" sz="3200" dirty="0"/>
              <a:t> </a:t>
            </a:r>
            <a:r>
              <a:rPr lang="en-MY" sz="3200" dirty="0" err="1"/>
              <a:t>prestasi</a:t>
            </a:r>
            <a:r>
              <a:rPr lang="en-MY" sz="3200" dirty="0"/>
              <a:t>    yang </a:t>
            </a:r>
            <a:r>
              <a:rPr lang="en-MY" sz="3200" dirty="0" err="1"/>
              <a:t>perlu</a:t>
            </a:r>
            <a:r>
              <a:rPr lang="en-MY" sz="3200" dirty="0"/>
              <a:t> </a:t>
            </a:r>
            <a:r>
              <a:rPr lang="en-MY" sz="3200" dirty="0" err="1"/>
              <a:t>dicapai</a:t>
            </a:r>
            <a:r>
              <a:rPr lang="en-MY" sz="3200" dirty="0"/>
              <a:t> oleh </a:t>
            </a:r>
            <a:r>
              <a:rPr lang="en-MY" sz="3200" dirty="0" err="1"/>
              <a:t>setiap</a:t>
            </a:r>
            <a:r>
              <a:rPr lang="en-MY" sz="3200" dirty="0"/>
              <a:t> PPPT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meningkatkan</a:t>
            </a:r>
            <a:r>
              <a:rPr lang="en-MY" sz="3200" dirty="0"/>
              <a:t> </a:t>
            </a:r>
            <a:r>
              <a:rPr lang="en-MY" sz="3200" dirty="0" err="1"/>
              <a:t>keberkesanan</a:t>
            </a:r>
            <a:r>
              <a:rPr lang="en-MY" sz="3200" dirty="0"/>
              <a:t> </a:t>
            </a:r>
            <a:r>
              <a:rPr lang="en-MY" sz="3200" dirty="0" err="1"/>
              <a:t>sistem</a:t>
            </a:r>
            <a:r>
              <a:rPr lang="en-MY" sz="3200" dirty="0"/>
              <a:t> </a:t>
            </a:r>
            <a:r>
              <a:rPr lang="en-MY" sz="3200" dirty="0" err="1"/>
              <a:t>penyampaian</a:t>
            </a:r>
            <a:r>
              <a:rPr lang="en-MY" sz="3200" dirty="0"/>
              <a:t> </a:t>
            </a:r>
            <a:r>
              <a:rPr lang="en-MY" sz="3200" dirty="0" err="1"/>
              <a:t>organisasi</a:t>
            </a:r>
            <a:endParaRPr lang="en-MY" sz="3200" dirty="0"/>
          </a:p>
          <a:p>
            <a:pPr algn="just"/>
            <a:r>
              <a:rPr lang="en-MY" sz="3200" dirty="0" err="1"/>
              <a:t>skop</a:t>
            </a:r>
            <a:r>
              <a:rPr lang="en-MY" sz="3200" dirty="0"/>
              <a:t> dan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dalam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kategori</a:t>
            </a:r>
            <a:r>
              <a:rPr lang="en-MY" sz="3200" dirty="0"/>
              <a:t> </a:t>
            </a:r>
            <a:r>
              <a:rPr lang="en-MY" sz="3200" dirty="0" err="1"/>
              <a:t>diperhalusi</a:t>
            </a:r>
            <a:r>
              <a:rPr lang="en-MY" sz="3200" dirty="0"/>
              <a:t> dan </a:t>
            </a:r>
            <a:r>
              <a:rPr lang="en-MY" sz="3200" dirty="0" err="1"/>
              <a:t>diperincikan</a:t>
            </a:r>
            <a:r>
              <a:rPr lang="en-MY" sz="3200" dirty="0"/>
              <a:t> </a:t>
            </a:r>
            <a:r>
              <a:rPr lang="en-MY" sz="3200" dirty="0" err="1"/>
              <a:t>daripada</a:t>
            </a:r>
            <a:r>
              <a:rPr lang="en-MY" sz="3200" dirty="0"/>
              <a:t> </a:t>
            </a:r>
            <a:r>
              <a:rPr lang="en-MY" sz="3200" dirty="0" err="1"/>
              <a:t>sudut</a:t>
            </a:r>
            <a:r>
              <a:rPr lang="en-MY" sz="3200" dirty="0"/>
              <a:t> </a:t>
            </a:r>
            <a:r>
              <a:rPr lang="en-MY" sz="3200" dirty="0" err="1"/>
              <a:t>kriteria</a:t>
            </a:r>
            <a:r>
              <a:rPr lang="en-MY" sz="3200" dirty="0"/>
              <a:t> </a:t>
            </a:r>
            <a:r>
              <a:rPr lang="en-MY" sz="3200" dirty="0" err="1"/>
              <a:t>kecemerlangan</a:t>
            </a:r>
            <a:r>
              <a:rPr lang="en-MY" sz="3200" dirty="0"/>
              <a:t>.</a:t>
            </a:r>
          </a:p>
          <a:p>
            <a:pPr algn="just"/>
            <a:r>
              <a:rPr lang="en-MY" sz="3200" dirty="0" err="1"/>
              <a:t>prestasi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dapat</a:t>
            </a:r>
            <a:r>
              <a:rPr lang="en-MY" sz="3200" dirty="0"/>
              <a:t> </a:t>
            </a:r>
            <a:r>
              <a:rPr lang="en-MY" sz="3200" dirty="0" err="1"/>
              <a:t>dinilai</a:t>
            </a:r>
            <a:r>
              <a:rPr lang="en-MY" sz="3200" dirty="0"/>
              <a:t> </a:t>
            </a:r>
            <a:r>
              <a:rPr lang="en-MY" sz="3200" dirty="0" err="1"/>
              <a:t>dengan</a:t>
            </a:r>
            <a:r>
              <a:rPr lang="en-MY" sz="3200" dirty="0"/>
              <a:t> </a:t>
            </a:r>
            <a:r>
              <a:rPr lang="en-MY" sz="3200" dirty="0" err="1"/>
              <a:t>saksama</a:t>
            </a:r>
            <a:r>
              <a:rPr lang="en-MY" sz="3200" dirty="0"/>
              <a:t> </a:t>
            </a:r>
            <a:r>
              <a:rPr lang="en-MY" sz="3200" dirty="0" err="1"/>
              <a:t>supaya</a:t>
            </a:r>
            <a:r>
              <a:rPr lang="en-MY" sz="3200" dirty="0"/>
              <a:t> </a:t>
            </a:r>
            <a:r>
              <a:rPr lang="en-MY" sz="3200" dirty="0" err="1"/>
              <a:t>mereka</a:t>
            </a:r>
            <a:r>
              <a:rPr lang="en-MY" sz="3200" dirty="0"/>
              <a:t> </a:t>
            </a:r>
            <a:r>
              <a:rPr lang="en-MY" sz="3200" dirty="0" err="1"/>
              <a:t>mempunyai</a:t>
            </a:r>
            <a:r>
              <a:rPr lang="en-MY" sz="3200" dirty="0"/>
              <a:t> </a:t>
            </a:r>
            <a:r>
              <a:rPr lang="en-MY" sz="3200" dirty="0" err="1"/>
              <a:t>peluang</a:t>
            </a:r>
            <a:r>
              <a:rPr lang="en-MY" sz="3200" dirty="0"/>
              <a:t> yang </a:t>
            </a:r>
            <a:r>
              <a:rPr lang="en-MY" sz="3200" dirty="0" err="1"/>
              <a:t>sama</a:t>
            </a:r>
            <a:r>
              <a:rPr lang="en-MY" sz="3200" dirty="0"/>
              <a:t>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pertimbangan</a:t>
            </a:r>
            <a:r>
              <a:rPr lang="en-MY" sz="3200" dirty="0"/>
              <a:t> </a:t>
            </a:r>
            <a:r>
              <a:rPr lang="en-MY" sz="3200" dirty="0" err="1"/>
              <a:t>kenaikan</a:t>
            </a:r>
            <a:r>
              <a:rPr lang="en-MY" sz="3200" dirty="0"/>
              <a:t> </a:t>
            </a:r>
            <a:r>
              <a:rPr lang="en-MY" sz="3200" dirty="0" err="1"/>
              <a:t>pangkat</a:t>
            </a:r>
            <a:r>
              <a:rPr lang="en-MY" sz="3200" dirty="0"/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185409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8715B6-ACD0-4394-A6F6-1DA314A61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08" y="695325"/>
            <a:ext cx="9146383" cy="1371600"/>
          </a:xfrm>
        </p:spPr>
        <p:txBody>
          <a:bodyPr/>
          <a:lstStyle/>
          <a:p>
            <a:r>
              <a:rPr lang="en-MY" dirty="0"/>
              <a:t>TUGAS PROFESIONAL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0FB387-5FC4-405D-9613-2C6D7C585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8110" y="2333625"/>
            <a:ext cx="9136770" cy="2962276"/>
          </a:xfrm>
        </p:spPr>
        <p:txBody>
          <a:bodyPr>
            <a:normAutofit/>
          </a:bodyPr>
          <a:lstStyle/>
          <a:p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profesional</a:t>
            </a:r>
            <a:r>
              <a:rPr lang="en-MY" sz="4000" dirty="0"/>
              <a:t> </a:t>
            </a:r>
            <a:r>
              <a:rPr lang="en-MY" sz="4000" dirty="0" err="1"/>
              <a:t>pensyarah</a:t>
            </a:r>
            <a:r>
              <a:rPr lang="en-MY" sz="4000" dirty="0"/>
              <a:t> </a:t>
            </a:r>
            <a:r>
              <a:rPr lang="en-MY" sz="4000" dirty="0" err="1"/>
              <a:t>terbahagi</a:t>
            </a:r>
            <a:r>
              <a:rPr lang="en-MY" sz="4000" dirty="0"/>
              <a:t> </a:t>
            </a:r>
            <a:r>
              <a:rPr lang="en-MY" sz="4000" dirty="0" err="1"/>
              <a:t>kepada</a:t>
            </a:r>
            <a:r>
              <a:rPr lang="en-MY" sz="4000" dirty="0"/>
              <a:t>;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hakiki</a:t>
            </a:r>
            <a:r>
              <a:rPr lang="en-MY" sz="4000" dirty="0"/>
              <a:t>, dan 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kecemerlangan</a:t>
            </a:r>
            <a:r>
              <a:rPr lang="en-MY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78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DFA58F-194F-463C-BB19-627D1FE0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792480"/>
          </a:xfrm>
        </p:spPr>
        <p:txBody>
          <a:bodyPr/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C78EE9-6E76-4643-8992-BDE7D8DFF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295399"/>
            <a:ext cx="9922430" cy="5181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pendidikan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 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Mengajar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menyampaikan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menurunkan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mengasah</a:t>
            </a:r>
            <a:r>
              <a:rPr lang="en-MY" dirty="0"/>
              <a:t>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menerapkan</a:t>
            </a:r>
            <a:r>
              <a:rPr lang="en-MY" dirty="0"/>
              <a:t>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Membimbing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membentuk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, </a:t>
            </a:r>
            <a:r>
              <a:rPr lang="en-MY" dirty="0" err="1"/>
              <a:t>mengembangkan</a:t>
            </a:r>
            <a:r>
              <a:rPr lang="en-MY" dirty="0"/>
              <a:t> </a:t>
            </a:r>
            <a:r>
              <a:rPr lang="en-MY" dirty="0" err="1"/>
              <a:t>kecintaan</a:t>
            </a:r>
            <a:r>
              <a:rPr lang="en-MY" dirty="0"/>
              <a:t> </a:t>
            </a:r>
            <a:r>
              <a:rPr lang="en-MY" dirty="0" err="1"/>
              <a:t>kepada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 dan </a:t>
            </a:r>
            <a:r>
              <a:rPr lang="en-MY" dirty="0" err="1"/>
              <a:t>pengetahuan</a:t>
            </a:r>
            <a:r>
              <a:rPr lang="en-MY" dirty="0"/>
              <a:t>,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bantuan</a:t>
            </a:r>
            <a:r>
              <a:rPr lang="en-MY" dirty="0"/>
              <a:t> </a:t>
            </a:r>
            <a:r>
              <a:rPr lang="en-MY" dirty="0" err="1"/>
              <a:t>akademik</a:t>
            </a:r>
            <a:r>
              <a:rPr lang="en-MY" dirty="0"/>
              <a:t> dan </a:t>
            </a:r>
            <a:r>
              <a:rPr lang="en-MY" dirty="0" err="1"/>
              <a:t>memotivasi</a:t>
            </a:r>
            <a:r>
              <a:rPr lang="en-MY" dirty="0"/>
              <a:t> </a:t>
            </a:r>
            <a:r>
              <a:rPr lang="en-MY" dirty="0" err="1"/>
              <a:t>ke</a:t>
            </a:r>
            <a:r>
              <a:rPr lang="en-MY" dirty="0"/>
              <a:t> </a:t>
            </a:r>
            <a:r>
              <a:rPr lang="en-MY" dirty="0" err="1"/>
              <a:t>arah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Mentaksir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mengukur</a:t>
            </a:r>
            <a:r>
              <a:rPr lang="en-MY" dirty="0"/>
              <a:t> </a:t>
            </a:r>
            <a:r>
              <a:rPr lang="en-MY" dirty="0" err="1"/>
              <a:t>tahap</a:t>
            </a:r>
            <a:r>
              <a:rPr lang="en-MY" dirty="0"/>
              <a:t> </a:t>
            </a:r>
            <a:r>
              <a:rPr lang="en-MY" dirty="0" err="1"/>
              <a:t>penguasaan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 </a:t>
            </a:r>
            <a:r>
              <a:rPr lang="en-MY" dirty="0" err="1"/>
              <a:t>pelajar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Meneladani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mempamerkan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 dan </a:t>
            </a:r>
            <a:r>
              <a:rPr lang="en-MY" dirty="0" err="1"/>
              <a:t>tingkah</a:t>
            </a:r>
            <a:r>
              <a:rPr lang="en-MY" dirty="0"/>
              <a:t> </a:t>
            </a:r>
            <a:r>
              <a:rPr lang="en-MY" dirty="0" err="1"/>
              <a:t>laku</a:t>
            </a:r>
            <a:r>
              <a:rPr lang="en-MY" dirty="0"/>
              <a:t> </a:t>
            </a:r>
            <a:r>
              <a:rPr lang="en-MY" dirty="0" err="1"/>
              <a:t>bertatasusila</a:t>
            </a:r>
            <a:r>
              <a:rPr lang="en-MY" dirty="0"/>
              <a:t> </a:t>
            </a:r>
            <a:r>
              <a:rPr lang="en-MY" dirty="0" err="1"/>
              <a:t>serta</a:t>
            </a:r>
            <a:r>
              <a:rPr lang="en-MY" dirty="0"/>
              <a:t> </a:t>
            </a:r>
            <a:r>
              <a:rPr lang="en-MY" dirty="0" err="1"/>
              <a:t>mempraktikkan</a:t>
            </a:r>
            <a:r>
              <a:rPr lang="en-MY" dirty="0"/>
              <a:t> </a:t>
            </a:r>
            <a:r>
              <a:rPr lang="en-MY" dirty="0" err="1"/>
              <a:t>cara</a:t>
            </a:r>
            <a:r>
              <a:rPr lang="en-MY" dirty="0"/>
              <a:t> </a:t>
            </a:r>
            <a:r>
              <a:rPr lang="en-MY" dirty="0" err="1"/>
              <a:t>hidup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dicontohi</a:t>
            </a:r>
            <a:r>
              <a:rPr lang="en-MY" dirty="0"/>
              <a:t> oleh </a:t>
            </a:r>
            <a:r>
              <a:rPr lang="en-MY" dirty="0" err="1"/>
              <a:t>pelajar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739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43DCF-31E4-4E17-B8D4-1AC812A1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685800"/>
          </a:xfrm>
        </p:spPr>
        <p:txBody>
          <a:bodyPr/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98699C-EE09-4717-8DB1-5E3AD9FB7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325881"/>
            <a:ext cx="9861470" cy="5013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pemajuan</a:t>
            </a:r>
            <a:r>
              <a:rPr lang="en-MY" dirty="0"/>
              <a:t> </a:t>
            </a:r>
            <a:r>
              <a:rPr lang="en-MY" dirty="0" err="1"/>
              <a:t>daya</a:t>
            </a:r>
            <a:r>
              <a:rPr lang="en-MY" dirty="0"/>
              <a:t> </a:t>
            </a:r>
            <a:r>
              <a:rPr lang="en-MY" dirty="0" err="1"/>
              <a:t>upaya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Mengaplikasi</a:t>
            </a:r>
            <a:r>
              <a:rPr lang="en-MY" dirty="0"/>
              <a:t> </a:t>
            </a:r>
            <a:r>
              <a:rPr lang="en-MY" dirty="0" err="1"/>
              <a:t>kepakaran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melakukan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, </a:t>
            </a:r>
            <a:r>
              <a:rPr lang="en-MY" dirty="0" err="1"/>
              <a:t>menatarkan</a:t>
            </a:r>
            <a:r>
              <a:rPr lang="en-MY" dirty="0"/>
              <a:t> </a:t>
            </a:r>
            <a:r>
              <a:rPr lang="en-MY" dirty="0" err="1"/>
              <a:t>hasil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penulisan</a:t>
            </a:r>
            <a:r>
              <a:rPr lang="en-MY" dirty="0"/>
              <a:t> dan </a:t>
            </a:r>
            <a:r>
              <a:rPr lang="en-MY" dirty="0" err="1"/>
              <a:t>pembentangan</a:t>
            </a:r>
            <a:r>
              <a:rPr lang="en-MY" dirty="0"/>
              <a:t>, dan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perkhidmatan</a:t>
            </a:r>
            <a:r>
              <a:rPr lang="en-MY" dirty="0"/>
              <a:t> </a:t>
            </a:r>
            <a:r>
              <a:rPr lang="en-MY" dirty="0" err="1"/>
              <a:t>perundingan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Menyumbang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melibatkan</a:t>
            </a:r>
            <a:r>
              <a:rPr lang="en-MY" dirty="0"/>
              <a:t> </a:t>
            </a:r>
            <a:r>
              <a:rPr lang="en-MY" dirty="0" err="1"/>
              <a:t>diri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  </a:t>
            </a:r>
            <a:r>
              <a:rPr lang="en-MY" dirty="0" err="1"/>
              <a:t>usaha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dan </a:t>
            </a:r>
            <a:r>
              <a:rPr lang="en-MY" dirty="0" err="1"/>
              <a:t>pengemaskinian</a:t>
            </a:r>
            <a:r>
              <a:rPr lang="en-MY" dirty="0"/>
              <a:t> </a:t>
            </a:r>
            <a:r>
              <a:rPr lang="en-MY" dirty="0" err="1"/>
              <a:t>kurikulum</a:t>
            </a:r>
            <a:r>
              <a:rPr lang="en-MY" dirty="0"/>
              <a:t>, </a:t>
            </a:r>
            <a:r>
              <a:rPr lang="en-MY" dirty="0" err="1"/>
              <a:t>mengambil</a:t>
            </a:r>
            <a:r>
              <a:rPr lang="en-MY" dirty="0"/>
              <a:t> </a:t>
            </a:r>
            <a:r>
              <a:rPr lang="en-MY" dirty="0" err="1"/>
              <a:t>bahagian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</a:t>
            </a:r>
            <a:r>
              <a:rPr lang="en-MY" dirty="0" err="1"/>
              <a:t>bahan</a:t>
            </a:r>
            <a:r>
              <a:rPr lang="en-MY" dirty="0"/>
              <a:t> </a:t>
            </a:r>
            <a:r>
              <a:rPr lang="en-MY" dirty="0" err="1"/>
              <a:t>pengajaran</a:t>
            </a:r>
            <a:r>
              <a:rPr lang="en-MY" dirty="0"/>
              <a:t> dan </a:t>
            </a:r>
            <a:r>
              <a:rPr lang="en-MY" dirty="0" err="1"/>
              <a:t>instrumen</a:t>
            </a:r>
            <a:r>
              <a:rPr lang="en-MY" dirty="0"/>
              <a:t> </a:t>
            </a:r>
            <a:r>
              <a:rPr lang="en-MY" dirty="0" err="1"/>
              <a:t>pentaksiran</a:t>
            </a:r>
            <a:r>
              <a:rPr lang="en-MY" dirty="0"/>
              <a:t>, dan </a:t>
            </a:r>
            <a:r>
              <a:rPr lang="en-MY" dirty="0" err="1"/>
              <a:t>menyertai</a:t>
            </a:r>
            <a:r>
              <a:rPr lang="en-MY" dirty="0"/>
              <a:t> </a:t>
            </a:r>
            <a:r>
              <a:rPr lang="en-MY" dirty="0" err="1"/>
              <a:t>pasukan</a:t>
            </a:r>
            <a:r>
              <a:rPr lang="en-MY" dirty="0"/>
              <a:t> </a:t>
            </a:r>
            <a:r>
              <a:rPr lang="en-MY" dirty="0" err="1"/>
              <a:t>petugas</a:t>
            </a:r>
            <a:r>
              <a:rPr lang="en-MY" dirty="0"/>
              <a:t>, </a:t>
            </a:r>
            <a:r>
              <a:rPr lang="en-MY" dirty="0" err="1"/>
              <a:t>jawatankuasa</a:t>
            </a:r>
            <a:r>
              <a:rPr lang="en-MY" dirty="0"/>
              <a:t> dan </a:t>
            </a:r>
            <a:r>
              <a:rPr lang="en-MY" dirty="0" err="1"/>
              <a:t>aktiviti</a:t>
            </a:r>
            <a:r>
              <a:rPr lang="en-MY" dirty="0"/>
              <a:t> </a:t>
            </a:r>
            <a:r>
              <a:rPr lang="en-MY" dirty="0" err="1"/>
              <a:t>peringkat</a:t>
            </a:r>
            <a:r>
              <a:rPr lang="en-MY" dirty="0"/>
              <a:t> </a:t>
            </a:r>
            <a:r>
              <a:rPr lang="en-MY" dirty="0" err="1"/>
              <a:t>institusi</a:t>
            </a:r>
            <a:r>
              <a:rPr lang="en-MY" dirty="0"/>
              <a:t> dan </a:t>
            </a:r>
            <a:r>
              <a:rPr lang="en-MY" dirty="0" err="1"/>
              <a:t>ibu</a:t>
            </a:r>
            <a:r>
              <a:rPr lang="en-MY" dirty="0"/>
              <a:t> </a:t>
            </a:r>
            <a:r>
              <a:rPr lang="en-MY" dirty="0" err="1"/>
              <a:t>pejabat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Mewujudkan</a:t>
            </a:r>
            <a:r>
              <a:rPr lang="en-MY" dirty="0"/>
              <a:t> </a:t>
            </a:r>
            <a:r>
              <a:rPr lang="en-MY" dirty="0" err="1"/>
              <a:t>jaringan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membina</a:t>
            </a:r>
            <a:r>
              <a:rPr lang="en-MY" dirty="0"/>
              <a:t> </a:t>
            </a:r>
            <a:r>
              <a:rPr lang="en-MY" dirty="0" err="1"/>
              <a:t>hubungan</a:t>
            </a:r>
            <a:r>
              <a:rPr lang="en-MY" dirty="0"/>
              <a:t> </a:t>
            </a:r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rakan</a:t>
            </a:r>
            <a:r>
              <a:rPr lang="en-MY" dirty="0"/>
              <a:t> </a:t>
            </a:r>
            <a:r>
              <a:rPr lang="en-MY" dirty="0" err="1"/>
              <a:t>sejawat</a:t>
            </a:r>
            <a:r>
              <a:rPr lang="en-MY" dirty="0"/>
              <a:t>, </a:t>
            </a:r>
            <a:r>
              <a:rPr lang="en-MY" dirty="0" err="1"/>
              <a:t>pihak</a:t>
            </a:r>
            <a:r>
              <a:rPr lang="en-MY" dirty="0"/>
              <a:t> </a:t>
            </a:r>
            <a:r>
              <a:rPr lang="en-MY" dirty="0" err="1"/>
              <a:t>berkepentingan,pihak</a:t>
            </a:r>
            <a:r>
              <a:rPr lang="en-MY" dirty="0"/>
              <a:t> </a:t>
            </a:r>
            <a:r>
              <a:rPr lang="en-MY" dirty="0" err="1"/>
              <a:t>industri</a:t>
            </a:r>
            <a:r>
              <a:rPr lang="en-MY" dirty="0"/>
              <a:t>, badan </a:t>
            </a:r>
            <a:r>
              <a:rPr lang="en-MY" dirty="0" err="1"/>
              <a:t>profesional</a:t>
            </a:r>
            <a:r>
              <a:rPr lang="en-MY" dirty="0"/>
              <a:t> dan </a:t>
            </a:r>
            <a:r>
              <a:rPr lang="en-MY" dirty="0" err="1"/>
              <a:t>penggerak</a:t>
            </a:r>
            <a:r>
              <a:rPr lang="en-MY" dirty="0"/>
              <a:t> </a:t>
            </a:r>
            <a:r>
              <a:rPr lang="en-MY" dirty="0" err="1"/>
              <a:t>komuniti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621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9EFE8042-3951-4252-B312-F434C715E87A}"/>
              </a:ext>
            </a:extLst>
          </p:cNvPr>
          <p:cNvSpPr txBox="1">
            <a:spLocks/>
          </p:cNvSpPr>
          <p:nvPr/>
        </p:nvSpPr>
        <p:spPr>
          <a:xfrm>
            <a:off x="1124447" y="1724770"/>
            <a:ext cx="11612880" cy="41459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B.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 -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tenaga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pengajar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+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DH54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DH52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Program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</a:t>
            </a:r>
            <a:endParaRPr kumimoji="0" lang="en-US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44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1687</Words>
  <Application>Microsoft Office PowerPoint</Application>
  <PresentationFormat>Widescreen</PresentationFormat>
  <Paragraphs>271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Bahnschrift Condensed</vt:lpstr>
      <vt:lpstr>Corbel</vt:lpstr>
      <vt:lpstr>Digital Blue Tunnel 16x9</vt:lpstr>
      <vt:lpstr>Skop Tugas &amp; Tanggungjawab PPPT</vt:lpstr>
      <vt:lpstr>PowerPoint Presentation</vt:lpstr>
      <vt:lpstr>PowerPoint Presentation</vt:lpstr>
      <vt:lpstr>PowerPoint Presentation</vt:lpstr>
      <vt:lpstr>PENGENALAN</vt:lpstr>
      <vt:lpstr>TUGAS PROFESIONAL</vt:lpstr>
      <vt:lpstr>Tugas Hakiki</vt:lpstr>
      <vt:lpstr>Tugas Kecemerlangan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Skop Tugas &amp; Tanggungjawab PPPT</dc:title>
  <dc:creator>ACER</dc:creator>
  <cp:lastModifiedBy>M93z</cp:lastModifiedBy>
  <cp:revision>32</cp:revision>
  <dcterms:created xsi:type="dcterms:W3CDTF">2020-10-11T14:04:46Z</dcterms:created>
  <dcterms:modified xsi:type="dcterms:W3CDTF">2020-10-15T07:08:56Z</dcterms:modified>
</cp:coreProperties>
</file>