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79" r:id="rId2"/>
    <p:sldId id="380" r:id="rId3"/>
    <p:sldId id="381" r:id="rId4"/>
    <p:sldId id="382" r:id="rId5"/>
    <p:sldId id="383" r:id="rId6"/>
    <p:sldId id="384" r:id="rId7"/>
    <p:sldId id="385" r:id="rId8"/>
    <p:sldId id="386" r:id="rId9"/>
    <p:sldId id="295" r:id="rId10"/>
    <p:sldId id="331" r:id="rId11"/>
    <p:sldId id="296" r:id="rId12"/>
    <p:sldId id="315" r:id="rId13"/>
    <p:sldId id="316" r:id="rId14"/>
    <p:sldId id="317" r:id="rId15"/>
    <p:sldId id="318" r:id="rId16"/>
    <p:sldId id="319" r:id="rId17"/>
    <p:sldId id="320" r:id="rId18"/>
    <p:sldId id="321" r:id="rId19"/>
    <p:sldId id="322" r:id="rId20"/>
    <p:sldId id="323" r:id="rId21"/>
    <p:sldId id="324" r:id="rId22"/>
    <p:sldId id="325" r:id="rId23"/>
    <p:sldId id="326" r:id="rId24"/>
    <p:sldId id="327" r:id="rId25"/>
    <p:sldId id="328" r:id="rId26"/>
    <p:sldId id="329" r:id="rId27"/>
    <p:sldId id="330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4995" autoAdjust="0"/>
    <p:restoredTop sz="94660"/>
  </p:normalViewPr>
  <p:slideViewPr>
    <p:cSldViewPr snapToGrid="0">
      <p:cViewPr varScale="1">
        <p:scale>
          <a:sx n="54" d="100"/>
          <a:sy n="54" d="100"/>
        </p:scale>
        <p:origin x="102" y="14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1" d="100"/>
        <a:sy n="71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5491" y="1828800"/>
            <a:ext cx="8231744" cy="28956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6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5490" y="4800600"/>
            <a:ext cx="8231744" cy="12192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621354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10/15/2020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57727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9891" y="2514600"/>
            <a:ext cx="8694663" cy="281940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800" b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491" y="5410201"/>
            <a:ext cx="8689596" cy="6096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10/15/2020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63998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5174" y="1905001"/>
            <a:ext cx="4420750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806" y="1905001"/>
            <a:ext cx="4420751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10/15/2020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39010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808" y="1905000"/>
            <a:ext cx="441770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808" y="2743201"/>
            <a:ext cx="441770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51489" y="1905000"/>
            <a:ext cx="441770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51489" y="2743201"/>
            <a:ext cx="441770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10/15/2020</a:t>
            </a:fld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76083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10/15/2020</a:t>
            </a:fld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69970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10/15/2020</a:t>
            </a:fld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92894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879" y="1905000"/>
            <a:ext cx="3597544" cy="26670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b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491" y="4648200"/>
            <a:ext cx="3582332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2704" y="685800"/>
            <a:ext cx="6402467" cy="5334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10/15/2020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46317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879" y="1905000"/>
            <a:ext cx="3597544" cy="26670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b="0" i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491" y="4648200"/>
            <a:ext cx="3582332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4952704" y="685800"/>
            <a:ext cx="6402466" cy="5334000"/>
          </a:xfrm>
          <a:solidFill>
            <a:schemeClr val="bg2"/>
          </a:solidFill>
          <a:ln w="76200">
            <a:solidFill>
              <a:schemeClr val="tx1"/>
            </a:solidFill>
            <a:miter lim="800000"/>
          </a:ln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pPr/>
              <a:t>10/15/2020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0682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10/15/2020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43741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4794" y="381001"/>
            <a:ext cx="1524398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2809" y="381001"/>
            <a:ext cx="7393324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10/15/2020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83542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810" y="381000"/>
            <a:ext cx="9146383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810" y="1904999"/>
            <a:ext cx="9136770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2810" y="6400800"/>
            <a:ext cx="6554906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8565" y="6400800"/>
            <a:ext cx="1449767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F41C87-7AD9-4845-A077-840E4A0F3F06}" type="datetimeFigureOut">
              <a:rPr lang="en-US" smtClean="0"/>
              <a:pPr/>
              <a:t>10/15/2020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30772" y="6400800"/>
            <a:ext cx="83841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013F82-EE5E-44EE-A61D-E31C6657F2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10698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1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838" indent="-223838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63550" indent="-231775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SzPct val="10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2625" indent="-21907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57250" indent="-17462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30288" indent="-17303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380744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554480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839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794E20B4-B38C-431D-97FB-559753C4CD1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500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 useBgFill="1">
        <p:nvSpPr>
          <p:cNvPr id="15" name="Freeform 5">
            <a:extLst>
              <a:ext uri="{FF2B5EF4-FFF2-40B4-BE49-F238E27FC236}">
                <a16:creationId xmlns="" xmlns:a16="http://schemas.microsoft.com/office/drawing/2014/main" id="{608EAA06-5488-416B-B2B2-E5521301101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auto">
          <a:xfrm rot="5400000">
            <a:off x="2769538" y="445383"/>
            <a:ext cx="1995577" cy="7534653"/>
          </a:xfrm>
          <a:prstGeom prst="round2SameRect">
            <a:avLst>
              <a:gd name="adj1" fmla="val 9679"/>
              <a:gd name="adj2" fmla="val 400"/>
            </a:avLst>
          </a:prstGeom>
          <a:ln>
            <a:noFill/>
          </a:ln>
          <a:effectLst>
            <a:outerShdw blurRad="50800" dist="38100" dir="5400000" algn="tl" rotWithShape="0">
              <a:srgbClr val="000000">
                <a:alpha val="43000"/>
              </a:srgbClr>
            </a:outerShdw>
          </a:effectLst>
          <a:extLst>
            <a:ext uri="{91240B29-F687-4f45-9708-019B960494DF}">
              <a14:hiddenLine xmlns:a14="http://schemas.microsoft.com/office/drawing/2010/main" xmlns:p14="http://schemas.microsoft.com/office/powerpoint/2010/main" xmlns:a16="http://schemas.microsoft.com/office/drawing/2014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9E76074B-C45A-40AF-9F6D-1348D176FE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2835" y="3074023"/>
            <a:ext cx="9130240" cy="1138686"/>
          </a:xfrm>
        </p:spPr>
        <p:txBody>
          <a:bodyPr>
            <a:normAutofit fontScale="90000"/>
          </a:bodyPr>
          <a:lstStyle/>
          <a:p>
            <a:pPr algn="l"/>
            <a:r>
              <a:rPr lang="en-US" sz="4400" b="1" dirty="0" err="1">
                <a:latin typeface="Bahnschrift Condensed" panose="020B0502040204020203" pitchFamily="34" charset="0"/>
              </a:rPr>
              <a:t>Skop</a:t>
            </a:r>
            <a:r>
              <a:rPr lang="en-US" sz="4400" b="1" dirty="0">
                <a:latin typeface="Bahnschrift Condensed" panose="020B0502040204020203" pitchFamily="34" charset="0"/>
              </a:rPr>
              <a:t> </a:t>
            </a:r>
            <a:r>
              <a:rPr lang="en-US" sz="4400" b="1" dirty="0" err="1">
                <a:latin typeface="Bahnschrift Condensed" panose="020B0502040204020203" pitchFamily="34" charset="0"/>
              </a:rPr>
              <a:t>Tugas</a:t>
            </a:r>
            <a:r>
              <a:rPr lang="en-US" sz="4400" b="1" dirty="0">
                <a:latin typeface="Bahnschrift Condensed" panose="020B0502040204020203" pitchFamily="34" charset="0"/>
              </a:rPr>
              <a:t> &amp; </a:t>
            </a:r>
            <a:r>
              <a:rPr lang="en-US" sz="4400" b="1" dirty="0" err="1">
                <a:latin typeface="Bahnschrift Condensed" panose="020B0502040204020203" pitchFamily="34" charset="0"/>
              </a:rPr>
              <a:t>Tanggungjawab</a:t>
            </a:r>
            <a:r>
              <a:rPr lang="en-US" sz="4400" b="1" dirty="0">
                <a:latin typeface="Bahnschrift Condensed" panose="020B0502040204020203" pitchFamily="34" charset="0"/>
              </a:rPr>
              <a:t> PPPT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6C73FCE9-28D4-427E-BF96-E6B19E59E5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9035" y="4444184"/>
            <a:ext cx="6436104" cy="534838"/>
          </a:xfrm>
        </p:spPr>
        <p:txBody>
          <a:bodyPr>
            <a:normAutofit/>
          </a:bodyPr>
          <a:lstStyle/>
          <a:p>
            <a:pPr algn="l"/>
            <a:r>
              <a:rPr lang="en-US" sz="1800" b="1" dirty="0" err="1">
                <a:solidFill>
                  <a:srgbClr val="FFFF00"/>
                </a:solidFill>
              </a:rPr>
              <a:t>Kamaludin</a:t>
            </a:r>
            <a:r>
              <a:rPr lang="en-US" sz="1800" b="1" dirty="0">
                <a:solidFill>
                  <a:srgbClr val="FFFF00"/>
                </a:solidFill>
              </a:rPr>
              <a:t> Bin </a:t>
            </a:r>
            <a:r>
              <a:rPr lang="en-US" sz="1800" b="1" dirty="0" err="1">
                <a:solidFill>
                  <a:srgbClr val="FFFF00"/>
                </a:solidFill>
              </a:rPr>
              <a:t>Daud</a:t>
            </a:r>
            <a:endParaRPr lang="en-US" sz="1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7977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="" xmlns:a16="http://schemas.microsoft.com/office/drawing/2014/main" id="{82C88720-AE88-4D77-9DA7-D0BCDF751504}"/>
              </a:ext>
            </a:extLst>
          </p:cNvPr>
          <p:cNvSpPr txBox="1">
            <a:spLocks/>
          </p:cNvSpPr>
          <p:nvPr/>
        </p:nvSpPr>
        <p:spPr>
          <a:xfrm>
            <a:off x="289560" y="624840"/>
            <a:ext cx="11902440" cy="550164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MY" sz="44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Skop</a:t>
            </a:r>
            <a:r>
              <a:rPr lang="en-MY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44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Tugas</a:t>
            </a:r>
            <a:r>
              <a:rPr lang="en-MY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Utama dan </a:t>
            </a:r>
            <a:r>
              <a:rPr lang="en-MY" sz="44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Tanggungjawab</a:t>
            </a:r>
            <a:r>
              <a:rPr lang="en-MY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PPPT :</a:t>
            </a:r>
            <a:br>
              <a:rPr lang="en-MY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</a:br>
            <a:endParaRPr lang="en-MY" sz="4400" b="1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chemeClr val="tx2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  <a:latin typeface="Bahnschrift Condensed" panose="020B0502040204020203" pitchFamily="34" charset="0"/>
            </a:endParaRPr>
          </a:p>
          <a:p>
            <a:pPr marL="742950" indent="-742950">
              <a:buAutoNum type="alphaUcPeriod"/>
            </a:pPr>
            <a:r>
              <a:rPr lang="en-MY" sz="44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 - </a:t>
            </a:r>
            <a:r>
              <a:rPr lang="sv-SE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</a:t>
            </a:r>
            <a:endParaRPr lang="en-MY" sz="4400" b="1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chemeClr val="tx2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  <a:latin typeface="Bahnschrift Condensed" panose="020B0502040204020203" pitchFamily="34" charset="0"/>
            </a:endParaRPr>
          </a:p>
          <a:p>
            <a:endParaRPr lang="en-MY" sz="4400" b="1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chemeClr val="tx2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  <a:latin typeface="Bahnschrift Condensed" panose="020B0502040204020203" pitchFamily="34" charset="0"/>
            </a:endParaRPr>
          </a:p>
          <a:p>
            <a:pPr marL="571500" indent="-5715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MY" sz="44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Pensyarah</a:t>
            </a:r>
            <a:r>
              <a:rPr lang="en-MY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Utama DH55/ 54 &amp; DH51/ 52   </a:t>
            </a:r>
          </a:p>
          <a:p>
            <a:pPr marL="571500" indent="-5715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MY" sz="44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Pensyarah</a:t>
            </a:r>
            <a:r>
              <a:rPr lang="en-MY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44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Kanan</a:t>
            </a:r>
            <a:r>
              <a:rPr lang="en-MY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DH47/ DH48 </a:t>
            </a:r>
          </a:p>
          <a:p>
            <a:pPr marL="571500" indent="-5715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MY" sz="44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Pensyarah</a:t>
            </a:r>
            <a:r>
              <a:rPr lang="en-MY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DH43/ 44 &amp; DH41/ 42 </a:t>
            </a:r>
          </a:p>
          <a:p>
            <a:pPr marL="571500" indent="-5715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MY" sz="44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Pensyarah</a:t>
            </a:r>
            <a:r>
              <a:rPr lang="en-MY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DH33/ 34, DH31/ 32 &amp; DH29</a:t>
            </a:r>
            <a:endParaRPr lang="en-US" sz="4400" b="1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chemeClr val="tx2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1609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="" xmlns:a16="http://schemas.microsoft.com/office/drawing/2014/main" id="{82C88720-AE88-4D77-9DA7-D0BCDF751504}"/>
              </a:ext>
            </a:extLst>
          </p:cNvPr>
          <p:cNvSpPr txBox="1">
            <a:spLocks/>
          </p:cNvSpPr>
          <p:nvPr/>
        </p:nvSpPr>
        <p:spPr>
          <a:xfrm>
            <a:off x="289560" y="624840"/>
            <a:ext cx="11612880" cy="550164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Skop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Tugas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Utama dan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Tanggungjawab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PPPT :</a:t>
            </a:r>
            <a:b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</a:br>
            <a:endParaRPr kumimoji="0" lang="en-MY" sz="4400" b="1" i="0" u="none" strike="noStrike" kern="1200" cap="none" spc="100" normalizeH="0" baseline="0" noProof="0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C1EBF7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Bahnschrift Condensed" panose="020B0502040204020203" pitchFamily="34" charset="0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B.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Kategori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II -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tenaga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pengajar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+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tugas‐tugas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pengurusan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4400" b="1" i="0" u="none" strike="noStrike" kern="1200" cap="none" spc="100" normalizeH="0" baseline="0" noProof="0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C1EBF7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Bahnschrift Condensed" panose="020B0502040204020203" pitchFamily="34" charset="0"/>
              <a:ea typeface="+mj-ea"/>
              <a:cs typeface="+mj-cs"/>
            </a:endParaRP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Pengarah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Politeknik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DH54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Timbalan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Pengarah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(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Akademik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) DH52 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Ketua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Jabatan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Politeknik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DH48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Ketua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Program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Politeknik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DH44</a:t>
            </a:r>
            <a:endParaRPr kumimoji="0" lang="en-US" sz="4400" b="1" i="0" u="none" strike="noStrike" kern="1200" cap="none" spc="100" normalizeH="0" baseline="0" noProof="0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C1EBF7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Bahnschrift Condensed" panose="020B0502040204020203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390547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="" xmlns:a16="http://schemas.microsoft.com/office/drawing/2014/main" id="{82C88720-AE88-4D77-9DA7-D0BCDF751504}"/>
              </a:ext>
            </a:extLst>
          </p:cNvPr>
          <p:cNvSpPr txBox="1">
            <a:spLocks/>
          </p:cNvSpPr>
          <p:nvPr/>
        </p:nvSpPr>
        <p:spPr>
          <a:xfrm>
            <a:off x="289560" y="624840"/>
            <a:ext cx="11612880" cy="550164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52500" lnSpcReduction="200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7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Skop</a:t>
            </a:r>
            <a:r>
              <a:rPr kumimoji="0" lang="en-MY" sz="7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7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Tugas</a:t>
            </a:r>
            <a:r>
              <a:rPr kumimoji="0" lang="en-MY" sz="7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Utama dan </a:t>
            </a:r>
            <a:r>
              <a:rPr kumimoji="0" lang="en-MY" sz="7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Tanggungjawab</a:t>
            </a:r>
            <a:r>
              <a:rPr kumimoji="0" lang="en-MY" sz="7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PPPT :</a:t>
            </a:r>
            <a:br>
              <a:rPr kumimoji="0" lang="en-MY" sz="7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</a:br>
            <a:endParaRPr kumimoji="0" lang="en-MY" sz="7200" b="1" i="0" u="none" strike="noStrike" kern="1200" cap="none" spc="100" normalizeH="0" baseline="0" noProof="0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C1EBF7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Bahnschrift Condensed" panose="020B0502040204020203" pitchFamily="34" charset="0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7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C. </a:t>
            </a:r>
            <a:r>
              <a:rPr kumimoji="0" lang="en-MY" sz="7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Kategori</a:t>
            </a:r>
            <a:r>
              <a:rPr kumimoji="0" lang="en-MY" sz="7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III - </a:t>
            </a:r>
            <a:r>
              <a:rPr kumimoji="0" lang="en-MY" sz="7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tugas‐tugas</a:t>
            </a:r>
            <a:r>
              <a:rPr kumimoji="0" lang="en-MY" sz="7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7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pengurusan</a:t>
            </a:r>
            <a:endParaRPr kumimoji="0" lang="en-MY" sz="7200" b="1" i="0" u="none" strike="noStrike" kern="1200" cap="none" spc="100" normalizeH="0" baseline="0" noProof="0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C1EBF7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Bahnschrift Condensed" panose="020B0502040204020203" pitchFamily="34" charset="0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4400" b="1" i="0" u="none" strike="noStrike" kern="1200" cap="none" spc="100" normalizeH="0" baseline="0" noProof="0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C1EBF7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Bahnschrift Condensed" panose="020B0502040204020203" pitchFamily="34" charset="0"/>
              <a:ea typeface="+mj-ea"/>
              <a:cs typeface="+mj-cs"/>
            </a:endParaRPr>
          </a:p>
          <a:p>
            <a:pPr marL="571500" marR="0" lvl="0" indent="-5715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Timbalan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Pengarah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Politeknik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(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Sokongan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Akademik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) DH48</a:t>
            </a:r>
          </a:p>
          <a:p>
            <a:pPr marL="571500" marR="0" lvl="0" indent="-5715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Ketua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Jabatan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Hal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Ehwal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Pelajar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Politeknik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DH48</a:t>
            </a:r>
          </a:p>
          <a:p>
            <a:pPr marL="571500" marR="0" lvl="0" indent="-5715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Hal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Ehwal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Pelajar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Peperiksaan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Perhubungan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dan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Latihan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Industri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Latihan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dan Pendidikan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Lanjutan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DH44 </a:t>
            </a:r>
          </a:p>
          <a:p>
            <a:pPr marL="571500" marR="0" lvl="0" indent="-5715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Hal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Ehwal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Pelajar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Pengambilan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Peperiksaan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Perhubungan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dan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Latihan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Industri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Latihan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dan Pendidikan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Lanjutan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Pengurusan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Kualiti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DH41/42</a:t>
            </a:r>
            <a:endParaRPr kumimoji="0" lang="en-US" sz="5200" b="1" i="0" u="none" strike="noStrike" kern="1200" cap="none" spc="100" normalizeH="0" baseline="0" noProof="0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FFFF00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Bahnschrift Condensed" panose="020B0502040204020203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139630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EBB01F0-9075-4CCE-83EB-696790C945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5130" y="396240"/>
            <a:ext cx="9146383" cy="1371600"/>
          </a:xfrm>
        </p:spPr>
        <p:txBody>
          <a:bodyPr/>
          <a:lstStyle/>
          <a:p>
            <a:r>
              <a:rPr lang="en-MY" dirty="0"/>
              <a:t>PENGENALAN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01DD3FF-343D-4E49-BA72-339752DC2E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240" y="1904999"/>
            <a:ext cx="10850880" cy="4114801"/>
          </a:xfrm>
        </p:spPr>
        <p:txBody>
          <a:bodyPr>
            <a:noAutofit/>
          </a:bodyPr>
          <a:lstStyle/>
          <a:p>
            <a:pPr algn="just"/>
            <a:r>
              <a:rPr lang="en-MY" sz="3200" dirty="0" err="1"/>
              <a:t>Skop</a:t>
            </a:r>
            <a:r>
              <a:rPr lang="en-MY" sz="3200" dirty="0"/>
              <a:t> </a:t>
            </a:r>
            <a:r>
              <a:rPr lang="en-MY" sz="3200" dirty="0" err="1"/>
              <a:t>tugas</a:t>
            </a:r>
            <a:r>
              <a:rPr lang="en-MY" sz="3200" dirty="0"/>
              <a:t> </a:t>
            </a:r>
            <a:r>
              <a:rPr lang="en-MY" sz="3200" dirty="0" err="1"/>
              <a:t>utama</a:t>
            </a:r>
            <a:r>
              <a:rPr lang="en-MY" sz="3200" dirty="0"/>
              <a:t> dan </a:t>
            </a:r>
            <a:r>
              <a:rPr lang="en-MY" sz="3200" dirty="0" err="1"/>
              <a:t>tanggungjawab</a:t>
            </a:r>
            <a:r>
              <a:rPr lang="en-MY" sz="3200" dirty="0"/>
              <a:t> PPPT </a:t>
            </a:r>
            <a:r>
              <a:rPr lang="en-MY" sz="3200" dirty="0" err="1"/>
              <a:t>merupakan</a:t>
            </a:r>
            <a:r>
              <a:rPr lang="en-MY" sz="3200" dirty="0"/>
              <a:t> </a:t>
            </a:r>
            <a:r>
              <a:rPr lang="en-MY" sz="3200" dirty="0" err="1"/>
              <a:t>indikator</a:t>
            </a:r>
            <a:r>
              <a:rPr lang="en-MY" sz="3200" dirty="0"/>
              <a:t> </a:t>
            </a:r>
            <a:r>
              <a:rPr lang="en-MY" sz="3200" dirty="0" err="1"/>
              <a:t>prestasi</a:t>
            </a:r>
            <a:r>
              <a:rPr lang="en-MY" sz="3200" dirty="0"/>
              <a:t>    yang </a:t>
            </a:r>
            <a:r>
              <a:rPr lang="en-MY" sz="3200" dirty="0" err="1"/>
              <a:t>perlu</a:t>
            </a:r>
            <a:r>
              <a:rPr lang="en-MY" sz="3200" dirty="0"/>
              <a:t> </a:t>
            </a:r>
            <a:r>
              <a:rPr lang="en-MY" sz="3200" dirty="0" err="1"/>
              <a:t>dicapai</a:t>
            </a:r>
            <a:r>
              <a:rPr lang="en-MY" sz="3200" dirty="0"/>
              <a:t> oleh </a:t>
            </a:r>
            <a:r>
              <a:rPr lang="en-MY" sz="3200" dirty="0" err="1"/>
              <a:t>setiap</a:t>
            </a:r>
            <a:r>
              <a:rPr lang="en-MY" sz="3200" dirty="0"/>
              <a:t> PPPT </a:t>
            </a:r>
            <a:r>
              <a:rPr lang="en-MY" sz="3200" dirty="0" err="1"/>
              <a:t>untuk</a:t>
            </a:r>
            <a:r>
              <a:rPr lang="en-MY" sz="3200" dirty="0"/>
              <a:t> </a:t>
            </a:r>
            <a:r>
              <a:rPr lang="en-MY" sz="3200" dirty="0" err="1"/>
              <a:t>meningkatkan</a:t>
            </a:r>
            <a:r>
              <a:rPr lang="en-MY" sz="3200" dirty="0"/>
              <a:t> </a:t>
            </a:r>
            <a:r>
              <a:rPr lang="en-MY" sz="3200" dirty="0" err="1"/>
              <a:t>keberkesanan</a:t>
            </a:r>
            <a:r>
              <a:rPr lang="en-MY" sz="3200" dirty="0"/>
              <a:t> </a:t>
            </a:r>
            <a:r>
              <a:rPr lang="en-MY" sz="3200" dirty="0" err="1"/>
              <a:t>sistem</a:t>
            </a:r>
            <a:r>
              <a:rPr lang="en-MY" sz="3200" dirty="0"/>
              <a:t> </a:t>
            </a:r>
            <a:r>
              <a:rPr lang="en-MY" sz="3200" dirty="0" err="1"/>
              <a:t>penyampaian</a:t>
            </a:r>
            <a:r>
              <a:rPr lang="en-MY" sz="3200" dirty="0"/>
              <a:t> </a:t>
            </a:r>
            <a:r>
              <a:rPr lang="en-MY" sz="3200" dirty="0" err="1"/>
              <a:t>organisasi</a:t>
            </a:r>
            <a:endParaRPr lang="en-MY" sz="3200" dirty="0"/>
          </a:p>
          <a:p>
            <a:pPr algn="just"/>
            <a:r>
              <a:rPr lang="en-MY" sz="3200" dirty="0" err="1"/>
              <a:t>skop</a:t>
            </a:r>
            <a:r>
              <a:rPr lang="en-MY" sz="3200" dirty="0"/>
              <a:t> dan </a:t>
            </a:r>
            <a:r>
              <a:rPr lang="en-MY" sz="3200" dirty="0" err="1"/>
              <a:t>tugas</a:t>
            </a:r>
            <a:r>
              <a:rPr lang="en-MY" sz="3200" dirty="0"/>
              <a:t> </a:t>
            </a:r>
            <a:r>
              <a:rPr lang="en-MY" sz="3200" dirty="0" err="1"/>
              <a:t>pegawai</a:t>
            </a:r>
            <a:r>
              <a:rPr lang="en-MY" sz="3200" dirty="0"/>
              <a:t> </a:t>
            </a:r>
            <a:r>
              <a:rPr lang="en-MY" sz="3200" dirty="0" err="1"/>
              <a:t>dalam</a:t>
            </a:r>
            <a:r>
              <a:rPr lang="en-MY" sz="3200" dirty="0"/>
              <a:t> </a:t>
            </a:r>
            <a:r>
              <a:rPr lang="en-MY" sz="3200" dirty="0" err="1"/>
              <a:t>setiap</a:t>
            </a:r>
            <a:r>
              <a:rPr lang="en-MY" sz="3200" dirty="0"/>
              <a:t> </a:t>
            </a:r>
            <a:r>
              <a:rPr lang="en-MY" sz="3200" dirty="0" err="1"/>
              <a:t>kategori</a:t>
            </a:r>
            <a:r>
              <a:rPr lang="en-MY" sz="3200" dirty="0"/>
              <a:t> </a:t>
            </a:r>
            <a:r>
              <a:rPr lang="en-MY" sz="3200" dirty="0" err="1"/>
              <a:t>diperhalusi</a:t>
            </a:r>
            <a:r>
              <a:rPr lang="en-MY" sz="3200" dirty="0"/>
              <a:t> dan </a:t>
            </a:r>
            <a:r>
              <a:rPr lang="en-MY" sz="3200" dirty="0" err="1"/>
              <a:t>diperincikan</a:t>
            </a:r>
            <a:r>
              <a:rPr lang="en-MY" sz="3200" dirty="0"/>
              <a:t> </a:t>
            </a:r>
            <a:r>
              <a:rPr lang="en-MY" sz="3200" dirty="0" err="1"/>
              <a:t>daripada</a:t>
            </a:r>
            <a:r>
              <a:rPr lang="en-MY" sz="3200" dirty="0"/>
              <a:t> </a:t>
            </a:r>
            <a:r>
              <a:rPr lang="en-MY" sz="3200" dirty="0" err="1"/>
              <a:t>sudut</a:t>
            </a:r>
            <a:r>
              <a:rPr lang="en-MY" sz="3200" dirty="0"/>
              <a:t> </a:t>
            </a:r>
            <a:r>
              <a:rPr lang="en-MY" sz="3200" dirty="0" err="1"/>
              <a:t>kriteria</a:t>
            </a:r>
            <a:r>
              <a:rPr lang="en-MY" sz="3200" dirty="0"/>
              <a:t> </a:t>
            </a:r>
            <a:r>
              <a:rPr lang="en-MY" sz="3200" dirty="0" err="1"/>
              <a:t>kecemerlangan</a:t>
            </a:r>
            <a:r>
              <a:rPr lang="en-MY" sz="3200" dirty="0"/>
              <a:t>.</a:t>
            </a:r>
          </a:p>
          <a:p>
            <a:pPr algn="just"/>
            <a:r>
              <a:rPr lang="en-MY" sz="3200" dirty="0" err="1"/>
              <a:t>prestasi</a:t>
            </a:r>
            <a:r>
              <a:rPr lang="en-MY" sz="3200" dirty="0"/>
              <a:t> </a:t>
            </a:r>
            <a:r>
              <a:rPr lang="en-MY" sz="3200" dirty="0" err="1"/>
              <a:t>setiap</a:t>
            </a:r>
            <a:r>
              <a:rPr lang="en-MY" sz="3200" dirty="0"/>
              <a:t> </a:t>
            </a:r>
            <a:r>
              <a:rPr lang="en-MY" sz="3200" dirty="0" err="1"/>
              <a:t>pegawai</a:t>
            </a:r>
            <a:r>
              <a:rPr lang="en-MY" sz="3200" dirty="0"/>
              <a:t> </a:t>
            </a:r>
            <a:r>
              <a:rPr lang="en-MY" sz="3200" dirty="0" err="1"/>
              <a:t>dapat</a:t>
            </a:r>
            <a:r>
              <a:rPr lang="en-MY" sz="3200" dirty="0"/>
              <a:t> </a:t>
            </a:r>
            <a:r>
              <a:rPr lang="en-MY" sz="3200" dirty="0" err="1"/>
              <a:t>dinilai</a:t>
            </a:r>
            <a:r>
              <a:rPr lang="en-MY" sz="3200" dirty="0"/>
              <a:t> </a:t>
            </a:r>
            <a:r>
              <a:rPr lang="en-MY" sz="3200" dirty="0" err="1"/>
              <a:t>dengan</a:t>
            </a:r>
            <a:r>
              <a:rPr lang="en-MY" sz="3200" dirty="0"/>
              <a:t> </a:t>
            </a:r>
            <a:r>
              <a:rPr lang="en-MY" sz="3200" dirty="0" err="1"/>
              <a:t>saksama</a:t>
            </a:r>
            <a:r>
              <a:rPr lang="en-MY" sz="3200" dirty="0"/>
              <a:t> </a:t>
            </a:r>
            <a:r>
              <a:rPr lang="en-MY" sz="3200" dirty="0" err="1"/>
              <a:t>supaya</a:t>
            </a:r>
            <a:r>
              <a:rPr lang="en-MY" sz="3200" dirty="0"/>
              <a:t> </a:t>
            </a:r>
            <a:r>
              <a:rPr lang="en-MY" sz="3200" dirty="0" err="1"/>
              <a:t>mereka</a:t>
            </a:r>
            <a:r>
              <a:rPr lang="en-MY" sz="3200" dirty="0"/>
              <a:t> </a:t>
            </a:r>
            <a:r>
              <a:rPr lang="en-MY" sz="3200" dirty="0" err="1"/>
              <a:t>mempunyai</a:t>
            </a:r>
            <a:r>
              <a:rPr lang="en-MY" sz="3200" dirty="0"/>
              <a:t> </a:t>
            </a:r>
            <a:r>
              <a:rPr lang="en-MY" sz="3200" dirty="0" err="1"/>
              <a:t>peluang</a:t>
            </a:r>
            <a:r>
              <a:rPr lang="en-MY" sz="3200" dirty="0"/>
              <a:t> yang </a:t>
            </a:r>
            <a:r>
              <a:rPr lang="en-MY" sz="3200" dirty="0" err="1"/>
              <a:t>sama</a:t>
            </a:r>
            <a:r>
              <a:rPr lang="en-MY" sz="3200" dirty="0"/>
              <a:t> </a:t>
            </a:r>
            <a:r>
              <a:rPr lang="en-MY" sz="3200" dirty="0" err="1"/>
              <a:t>untuk</a:t>
            </a:r>
            <a:r>
              <a:rPr lang="en-MY" sz="3200" dirty="0"/>
              <a:t> </a:t>
            </a:r>
            <a:r>
              <a:rPr lang="en-MY" sz="3200" dirty="0" err="1"/>
              <a:t>pertimbangan</a:t>
            </a:r>
            <a:r>
              <a:rPr lang="en-MY" sz="3200" dirty="0"/>
              <a:t> </a:t>
            </a:r>
            <a:r>
              <a:rPr lang="en-MY" sz="3200" dirty="0" err="1"/>
              <a:t>kenaikan</a:t>
            </a:r>
            <a:r>
              <a:rPr lang="en-MY" sz="3200" dirty="0"/>
              <a:t> </a:t>
            </a:r>
            <a:r>
              <a:rPr lang="en-MY" sz="3200" dirty="0" err="1"/>
              <a:t>pangkat</a:t>
            </a:r>
            <a:r>
              <a:rPr lang="en-MY" sz="3200" dirty="0"/>
              <a:t>.  </a:t>
            </a:r>
          </a:p>
        </p:txBody>
      </p:sp>
    </p:spTree>
    <p:extLst>
      <p:ext uri="{BB962C8B-B14F-4D97-AF65-F5344CB8AC3E}">
        <p14:creationId xmlns:p14="http://schemas.microsoft.com/office/powerpoint/2010/main" val="1854090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68715B6-ACD0-4394-A6F6-1DA314A618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808" y="695325"/>
            <a:ext cx="9146383" cy="1371600"/>
          </a:xfrm>
        </p:spPr>
        <p:txBody>
          <a:bodyPr/>
          <a:lstStyle/>
          <a:p>
            <a:r>
              <a:rPr lang="en-MY" dirty="0"/>
              <a:t>TUGAS PROFESIONAL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40FB387-5FC4-405D-9613-2C6D7C5859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18110" y="2333625"/>
            <a:ext cx="9136770" cy="2962276"/>
          </a:xfrm>
        </p:spPr>
        <p:txBody>
          <a:bodyPr>
            <a:normAutofit/>
          </a:bodyPr>
          <a:lstStyle/>
          <a:p>
            <a:r>
              <a:rPr lang="en-MY" sz="4000" dirty="0" err="1"/>
              <a:t>Tugas</a:t>
            </a:r>
            <a:r>
              <a:rPr lang="en-MY" sz="4000" dirty="0"/>
              <a:t> </a:t>
            </a:r>
            <a:r>
              <a:rPr lang="en-MY" sz="4000" dirty="0" err="1"/>
              <a:t>profesional</a:t>
            </a:r>
            <a:r>
              <a:rPr lang="en-MY" sz="4000" dirty="0"/>
              <a:t> </a:t>
            </a:r>
            <a:r>
              <a:rPr lang="en-MY" sz="4000" dirty="0" err="1"/>
              <a:t>pensyarah</a:t>
            </a:r>
            <a:r>
              <a:rPr lang="en-MY" sz="4000" dirty="0"/>
              <a:t> </a:t>
            </a:r>
            <a:r>
              <a:rPr lang="en-MY" sz="4000" dirty="0" err="1"/>
              <a:t>terbahagi</a:t>
            </a:r>
            <a:r>
              <a:rPr lang="en-MY" sz="4000" dirty="0"/>
              <a:t> </a:t>
            </a:r>
            <a:r>
              <a:rPr lang="en-MY" sz="4000" dirty="0" err="1"/>
              <a:t>kepada</a:t>
            </a:r>
            <a:r>
              <a:rPr lang="en-MY" sz="4000" dirty="0"/>
              <a:t>;</a:t>
            </a:r>
          </a:p>
          <a:p>
            <a:pPr marL="696912" lvl="1" indent="-457200">
              <a:buFont typeface="+mj-lt"/>
              <a:buAutoNum type="arabicPeriod"/>
            </a:pPr>
            <a:r>
              <a:rPr lang="en-MY" sz="4000" dirty="0" err="1"/>
              <a:t>tugas</a:t>
            </a:r>
            <a:r>
              <a:rPr lang="en-MY" sz="4000" dirty="0"/>
              <a:t> </a:t>
            </a:r>
            <a:r>
              <a:rPr lang="en-MY" sz="4000" dirty="0" err="1"/>
              <a:t>hakiki</a:t>
            </a:r>
            <a:r>
              <a:rPr lang="en-MY" sz="4000" dirty="0"/>
              <a:t>, dan </a:t>
            </a:r>
          </a:p>
          <a:p>
            <a:pPr marL="696912" lvl="1" indent="-457200">
              <a:buFont typeface="+mj-lt"/>
              <a:buAutoNum type="arabicPeriod"/>
            </a:pPr>
            <a:r>
              <a:rPr lang="en-MY" sz="4000" dirty="0" err="1"/>
              <a:t>tugas</a:t>
            </a:r>
            <a:r>
              <a:rPr lang="en-MY" sz="4000" dirty="0"/>
              <a:t> </a:t>
            </a:r>
            <a:r>
              <a:rPr lang="en-MY" sz="4000" dirty="0" err="1"/>
              <a:t>kecemerlangan</a:t>
            </a:r>
            <a:r>
              <a:rPr lang="en-MY" sz="4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57867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0DFA58F-194F-463C-BB19-627D1FE08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810" y="381000"/>
            <a:ext cx="9146383" cy="792480"/>
          </a:xfrm>
        </p:spPr>
        <p:txBody>
          <a:bodyPr/>
          <a:lstStyle/>
          <a:p>
            <a:r>
              <a:rPr lang="en-MY" dirty="0" err="1"/>
              <a:t>Tugas</a:t>
            </a:r>
            <a:r>
              <a:rPr lang="en-MY" dirty="0"/>
              <a:t> </a:t>
            </a:r>
            <a:r>
              <a:rPr lang="en-MY" dirty="0" err="1"/>
              <a:t>Hakiki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D1C78EE9-6E76-4643-8992-BDE7D8DFF5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2810" y="1295399"/>
            <a:ext cx="9922430" cy="51816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MY" dirty="0" err="1"/>
              <a:t>Tugas</a:t>
            </a:r>
            <a:r>
              <a:rPr lang="en-MY" dirty="0"/>
              <a:t> </a:t>
            </a:r>
            <a:r>
              <a:rPr lang="en-MY" dirty="0" err="1"/>
              <a:t>hakiki</a:t>
            </a:r>
            <a:r>
              <a:rPr lang="en-MY" dirty="0"/>
              <a:t> </a:t>
            </a:r>
            <a:r>
              <a:rPr lang="en-MY" dirty="0" err="1"/>
              <a:t>pensyarah</a:t>
            </a:r>
            <a:r>
              <a:rPr lang="en-MY" dirty="0"/>
              <a:t> </a:t>
            </a:r>
            <a:r>
              <a:rPr lang="en-MY" dirty="0" err="1"/>
              <a:t>ialah</a:t>
            </a:r>
            <a:r>
              <a:rPr lang="en-MY" dirty="0"/>
              <a:t> </a:t>
            </a:r>
            <a:r>
              <a:rPr lang="en-MY" dirty="0" err="1"/>
              <a:t>pendidikan</a:t>
            </a:r>
            <a:r>
              <a:rPr lang="en-MY" dirty="0"/>
              <a:t>. </a:t>
            </a:r>
            <a:r>
              <a:rPr lang="en-MY" dirty="0" err="1"/>
              <a:t>Tugas</a:t>
            </a:r>
            <a:r>
              <a:rPr lang="en-MY" dirty="0"/>
              <a:t> </a:t>
            </a:r>
            <a:r>
              <a:rPr lang="en-MY" dirty="0" err="1"/>
              <a:t>ini</a:t>
            </a:r>
            <a:r>
              <a:rPr lang="en-MY" dirty="0"/>
              <a:t>  </a:t>
            </a:r>
            <a:r>
              <a:rPr lang="en-MY" dirty="0" err="1"/>
              <a:t>dilaksanakan</a:t>
            </a:r>
            <a:r>
              <a:rPr lang="en-MY" dirty="0"/>
              <a:t> </a:t>
            </a:r>
            <a:r>
              <a:rPr lang="en-MY" dirty="0" err="1"/>
              <a:t>menerusi</a:t>
            </a:r>
            <a:r>
              <a:rPr lang="en-MY" dirty="0"/>
              <a:t> </a:t>
            </a:r>
            <a:r>
              <a:rPr lang="en-MY" dirty="0" err="1"/>
              <a:t>kegiatan</a:t>
            </a:r>
            <a:r>
              <a:rPr lang="en-MY" dirty="0"/>
              <a:t> </a:t>
            </a:r>
            <a:r>
              <a:rPr lang="en-MY" dirty="0" err="1"/>
              <a:t>berikut</a:t>
            </a:r>
            <a:r>
              <a:rPr lang="en-MY" dirty="0"/>
              <a:t>: </a:t>
            </a:r>
          </a:p>
          <a:p>
            <a:pPr marL="457200" indent="-457200">
              <a:buFont typeface="+mj-lt"/>
              <a:buAutoNum type="arabicPeriod"/>
            </a:pPr>
            <a:r>
              <a:rPr lang="en-MY" dirty="0" err="1"/>
              <a:t>Mengajar</a:t>
            </a:r>
            <a:r>
              <a:rPr lang="en-MY" dirty="0"/>
              <a:t>, </a:t>
            </a:r>
            <a:r>
              <a:rPr lang="en-MY" dirty="0" err="1"/>
              <a:t>iaitu</a:t>
            </a:r>
            <a:r>
              <a:rPr lang="en-MY" dirty="0"/>
              <a:t> </a:t>
            </a:r>
            <a:r>
              <a:rPr lang="en-MY" dirty="0" err="1"/>
              <a:t>menyampaikan</a:t>
            </a:r>
            <a:r>
              <a:rPr lang="en-MY" dirty="0"/>
              <a:t> </a:t>
            </a:r>
            <a:r>
              <a:rPr lang="en-MY" dirty="0" err="1"/>
              <a:t>ilmu</a:t>
            </a:r>
            <a:r>
              <a:rPr lang="en-MY" dirty="0"/>
              <a:t>, </a:t>
            </a:r>
            <a:r>
              <a:rPr lang="en-MY" dirty="0" err="1"/>
              <a:t>menurunkan</a:t>
            </a:r>
            <a:r>
              <a:rPr lang="en-MY" dirty="0"/>
              <a:t> </a:t>
            </a:r>
            <a:r>
              <a:rPr lang="en-MY" dirty="0" err="1"/>
              <a:t>kemahiran</a:t>
            </a:r>
            <a:r>
              <a:rPr lang="en-MY" dirty="0"/>
              <a:t>, </a:t>
            </a:r>
            <a:r>
              <a:rPr lang="en-MY" dirty="0" err="1"/>
              <a:t>mengasah</a:t>
            </a:r>
            <a:r>
              <a:rPr lang="en-MY" dirty="0"/>
              <a:t> </a:t>
            </a:r>
            <a:r>
              <a:rPr lang="en-MY" dirty="0" err="1"/>
              <a:t>kebijaksanaan</a:t>
            </a:r>
            <a:r>
              <a:rPr lang="en-MY" dirty="0"/>
              <a:t> dan </a:t>
            </a:r>
            <a:r>
              <a:rPr lang="en-MY" dirty="0" err="1"/>
              <a:t>menerapkan</a:t>
            </a:r>
            <a:r>
              <a:rPr lang="en-MY" dirty="0"/>
              <a:t> </a:t>
            </a:r>
            <a:r>
              <a:rPr lang="en-MY" dirty="0" err="1"/>
              <a:t>nilai</a:t>
            </a:r>
            <a:r>
              <a:rPr lang="en-MY" dirty="0"/>
              <a:t> </a:t>
            </a:r>
            <a:r>
              <a:rPr lang="en-MY" dirty="0" err="1"/>
              <a:t>murni</a:t>
            </a:r>
            <a:r>
              <a:rPr lang="en-MY" dirty="0"/>
              <a:t>. </a:t>
            </a:r>
          </a:p>
          <a:p>
            <a:pPr marL="457200" indent="-457200">
              <a:buFont typeface="+mj-lt"/>
              <a:buAutoNum type="arabicPeriod"/>
            </a:pPr>
            <a:r>
              <a:rPr lang="en-MY" dirty="0" err="1"/>
              <a:t>Membimbing</a:t>
            </a:r>
            <a:r>
              <a:rPr lang="en-MY" dirty="0"/>
              <a:t>, </a:t>
            </a:r>
            <a:r>
              <a:rPr lang="en-MY" dirty="0" err="1"/>
              <a:t>iaitu</a:t>
            </a:r>
            <a:r>
              <a:rPr lang="en-MY" dirty="0"/>
              <a:t> </a:t>
            </a:r>
            <a:r>
              <a:rPr lang="en-MY" dirty="0" err="1"/>
              <a:t>membentuk</a:t>
            </a:r>
            <a:r>
              <a:rPr lang="en-MY" dirty="0"/>
              <a:t> </a:t>
            </a:r>
            <a:r>
              <a:rPr lang="en-MY" dirty="0" err="1"/>
              <a:t>sahsiah</a:t>
            </a:r>
            <a:r>
              <a:rPr lang="en-MY" dirty="0"/>
              <a:t>, </a:t>
            </a:r>
            <a:r>
              <a:rPr lang="en-MY" dirty="0" err="1"/>
              <a:t>mengembangkan</a:t>
            </a:r>
            <a:r>
              <a:rPr lang="en-MY" dirty="0"/>
              <a:t> </a:t>
            </a:r>
            <a:r>
              <a:rPr lang="en-MY" dirty="0" err="1"/>
              <a:t>kecintaan</a:t>
            </a:r>
            <a:r>
              <a:rPr lang="en-MY" dirty="0"/>
              <a:t> </a:t>
            </a:r>
            <a:r>
              <a:rPr lang="en-MY" dirty="0" err="1"/>
              <a:t>kepada</a:t>
            </a:r>
            <a:r>
              <a:rPr lang="en-MY" dirty="0"/>
              <a:t> </a:t>
            </a:r>
            <a:r>
              <a:rPr lang="en-MY" dirty="0" err="1"/>
              <a:t>ilmu</a:t>
            </a:r>
            <a:r>
              <a:rPr lang="en-MY" dirty="0"/>
              <a:t> dan </a:t>
            </a:r>
            <a:r>
              <a:rPr lang="en-MY" dirty="0" err="1"/>
              <a:t>pengetahuan</a:t>
            </a:r>
            <a:r>
              <a:rPr lang="en-MY" dirty="0"/>
              <a:t>, </a:t>
            </a:r>
            <a:r>
              <a:rPr lang="en-MY" dirty="0" err="1"/>
              <a:t>memberi</a:t>
            </a:r>
            <a:r>
              <a:rPr lang="en-MY" dirty="0"/>
              <a:t> </a:t>
            </a:r>
            <a:r>
              <a:rPr lang="en-MY" dirty="0" err="1"/>
              <a:t>bantuan</a:t>
            </a:r>
            <a:r>
              <a:rPr lang="en-MY" dirty="0"/>
              <a:t> </a:t>
            </a:r>
            <a:r>
              <a:rPr lang="en-MY" dirty="0" err="1"/>
              <a:t>akademik</a:t>
            </a:r>
            <a:r>
              <a:rPr lang="en-MY" dirty="0"/>
              <a:t> dan </a:t>
            </a:r>
            <a:r>
              <a:rPr lang="en-MY" dirty="0" err="1"/>
              <a:t>memotivasi</a:t>
            </a:r>
            <a:r>
              <a:rPr lang="en-MY" dirty="0"/>
              <a:t> </a:t>
            </a:r>
            <a:r>
              <a:rPr lang="en-MY" dirty="0" err="1"/>
              <a:t>ke</a:t>
            </a:r>
            <a:r>
              <a:rPr lang="en-MY" dirty="0"/>
              <a:t> </a:t>
            </a:r>
            <a:r>
              <a:rPr lang="en-MY" dirty="0" err="1"/>
              <a:t>arah</a:t>
            </a:r>
            <a:r>
              <a:rPr lang="en-MY" dirty="0"/>
              <a:t> </a:t>
            </a:r>
            <a:r>
              <a:rPr lang="en-MY" dirty="0" err="1"/>
              <a:t>kecemerlangan</a:t>
            </a:r>
            <a:r>
              <a:rPr lang="en-MY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MY" dirty="0" err="1"/>
              <a:t>Mentaksir</a:t>
            </a:r>
            <a:r>
              <a:rPr lang="en-MY" dirty="0"/>
              <a:t>, </a:t>
            </a:r>
            <a:r>
              <a:rPr lang="en-MY" dirty="0" err="1"/>
              <a:t>iaitu</a:t>
            </a:r>
            <a:r>
              <a:rPr lang="en-MY" dirty="0"/>
              <a:t> </a:t>
            </a:r>
            <a:r>
              <a:rPr lang="en-MY" dirty="0" err="1"/>
              <a:t>mengukur</a:t>
            </a:r>
            <a:r>
              <a:rPr lang="en-MY" dirty="0"/>
              <a:t> </a:t>
            </a:r>
            <a:r>
              <a:rPr lang="en-MY" dirty="0" err="1"/>
              <a:t>tahap</a:t>
            </a:r>
            <a:r>
              <a:rPr lang="en-MY" dirty="0"/>
              <a:t> </a:t>
            </a:r>
            <a:r>
              <a:rPr lang="en-MY" dirty="0" err="1"/>
              <a:t>penguasaan</a:t>
            </a:r>
            <a:r>
              <a:rPr lang="en-MY" dirty="0"/>
              <a:t> </a:t>
            </a:r>
            <a:r>
              <a:rPr lang="en-MY" dirty="0" err="1"/>
              <a:t>ilmu</a:t>
            </a:r>
            <a:r>
              <a:rPr lang="en-MY" dirty="0"/>
              <a:t>, </a:t>
            </a:r>
            <a:r>
              <a:rPr lang="en-MY" dirty="0" err="1"/>
              <a:t>kemahiran</a:t>
            </a:r>
            <a:r>
              <a:rPr lang="en-MY" dirty="0"/>
              <a:t>, </a:t>
            </a:r>
            <a:r>
              <a:rPr lang="en-MY" dirty="0" err="1"/>
              <a:t>kebijaksanaan</a:t>
            </a:r>
            <a:r>
              <a:rPr lang="en-MY" dirty="0"/>
              <a:t> dan </a:t>
            </a:r>
            <a:r>
              <a:rPr lang="en-MY" dirty="0" err="1"/>
              <a:t>nilai</a:t>
            </a:r>
            <a:r>
              <a:rPr lang="en-MY" dirty="0"/>
              <a:t> </a:t>
            </a:r>
            <a:r>
              <a:rPr lang="en-MY" dirty="0" err="1"/>
              <a:t>murni</a:t>
            </a:r>
            <a:r>
              <a:rPr lang="en-MY" dirty="0"/>
              <a:t> </a:t>
            </a:r>
            <a:r>
              <a:rPr lang="en-MY" dirty="0" err="1"/>
              <a:t>pelajar</a:t>
            </a:r>
            <a:r>
              <a:rPr lang="en-MY" dirty="0"/>
              <a:t>. </a:t>
            </a:r>
          </a:p>
          <a:p>
            <a:pPr marL="457200" indent="-457200">
              <a:buFont typeface="+mj-lt"/>
              <a:buAutoNum type="arabicPeriod"/>
            </a:pPr>
            <a:r>
              <a:rPr lang="en-MY" dirty="0" err="1"/>
              <a:t>Meneladani</a:t>
            </a:r>
            <a:r>
              <a:rPr lang="en-MY" dirty="0"/>
              <a:t>, </a:t>
            </a:r>
            <a:r>
              <a:rPr lang="en-MY" dirty="0" err="1"/>
              <a:t>iaitu</a:t>
            </a:r>
            <a:r>
              <a:rPr lang="en-MY" dirty="0"/>
              <a:t> </a:t>
            </a:r>
            <a:r>
              <a:rPr lang="en-MY" dirty="0" err="1"/>
              <a:t>mempamerkan</a:t>
            </a:r>
            <a:r>
              <a:rPr lang="en-MY" dirty="0"/>
              <a:t> </a:t>
            </a:r>
            <a:r>
              <a:rPr lang="en-MY" dirty="0" err="1"/>
              <a:t>sahsiah</a:t>
            </a:r>
            <a:r>
              <a:rPr lang="en-MY" dirty="0"/>
              <a:t> dan </a:t>
            </a:r>
            <a:r>
              <a:rPr lang="en-MY" dirty="0" err="1"/>
              <a:t>tingkah</a:t>
            </a:r>
            <a:r>
              <a:rPr lang="en-MY" dirty="0"/>
              <a:t> </a:t>
            </a:r>
            <a:r>
              <a:rPr lang="en-MY" dirty="0" err="1"/>
              <a:t>laku</a:t>
            </a:r>
            <a:r>
              <a:rPr lang="en-MY" dirty="0"/>
              <a:t> </a:t>
            </a:r>
            <a:r>
              <a:rPr lang="en-MY" dirty="0" err="1"/>
              <a:t>bertatasusila</a:t>
            </a:r>
            <a:r>
              <a:rPr lang="en-MY" dirty="0"/>
              <a:t> </a:t>
            </a:r>
            <a:r>
              <a:rPr lang="en-MY" dirty="0" err="1"/>
              <a:t>serta</a:t>
            </a:r>
            <a:r>
              <a:rPr lang="en-MY" dirty="0"/>
              <a:t> </a:t>
            </a:r>
            <a:r>
              <a:rPr lang="en-MY" dirty="0" err="1"/>
              <a:t>mempraktikkan</a:t>
            </a:r>
            <a:r>
              <a:rPr lang="en-MY" dirty="0"/>
              <a:t> </a:t>
            </a:r>
            <a:r>
              <a:rPr lang="en-MY" dirty="0" err="1"/>
              <a:t>cara</a:t>
            </a:r>
            <a:r>
              <a:rPr lang="en-MY" dirty="0"/>
              <a:t> </a:t>
            </a:r>
            <a:r>
              <a:rPr lang="en-MY" dirty="0" err="1"/>
              <a:t>hidup</a:t>
            </a:r>
            <a:r>
              <a:rPr lang="en-MY" dirty="0"/>
              <a:t> </a:t>
            </a:r>
            <a:r>
              <a:rPr lang="en-MY" dirty="0" err="1"/>
              <a:t>profesional</a:t>
            </a:r>
            <a:r>
              <a:rPr lang="en-MY" dirty="0"/>
              <a:t> </a:t>
            </a:r>
            <a:r>
              <a:rPr lang="en-MY" dirty="0" err="1"/>
              <a:t>untuk</a:t>
            </a:r>
            <a:r>
              <a:rPr lang="en-MY" dirty="0"/>
              <a:t> </a:t>
            </a:r>
            <a:r>
              <a:rPr lang="en-MY" dirty="0" err="1"/>
              <a:t>dicontohi</a:t>
            </a:r>
            <a:r>
              <a:rPr lang="en-MY" dirty="0"/>
              <a:t> oleh </a:t>
            </a:r>
            <a:r>
              <a:rPr lang="en-MY" dirty="0" err="1"/>
              <a:t>pelajar</a:t>
            </a:r>
            <a:r>
              <a:rPr lang="en-MY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27393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9543DCF-31E4-4E17-B8D4-1AC812A13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810" y="381000"/>
            <a:ext cx="9146383" cy="685800"/>
          </a:xfrm>
        </p:spPr>
        <p:txBody>
          <a:bodyPr/>
          <a:lstStyle/>
          <a:p>
            <a:r>
              <a:rPr lang="en-MY" dirty="0" err="1"/>
              <a:t>Tugas</a:t>
            </a:r>
            <a:r>
              <a:rPr lang="en-MY" dirty="0"/>
              <a:t> </a:t>
            </a:r>
            <a:r>
              <a:rPr lang="en-MY" dirty="0" err="1"/>
              <a:t>Kecemerlangan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198699C-EE09-4717-8DB1-5E3AD9FB7C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2810" y="1325881"/>
            <a:ext cx="9861470" cy="50139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MY" dirty="0" err="1"/>
              <a:t>Tugas</a:t>
            </a:r>
            <a:r>
              <a:rPr lang="en-MY" dirty="0"/>
              <a:t> </a:t>
            </a:r>
            <a:r>
              <a:rPr lang="en-MY" dirty="0" err="1"/>
              <a:t>kecemerlangan</a:t>
            </a:r>
            <a:r>
              <a:rPr lang="en-MY" dirty="0"/>
              <a:t> </a:t>
            </a:r>
            <a:r>
              <a:rPr lang="en-MY" dirty="0" err="1"/>
              <a:t>pensyarah</a:t>
            </a:r>
            <a:r>
              <a:rPr lang="en-MY" dirty="0"/>
              <a:t> </a:t>
            </a:r>
            <a:r>
              <a:rPr lang="en-MY" dirty="0" err="1"/>
              <a:t>ialah</a:t>
            </a:r>
            <a:r>
              <a:rPr lang="en-MY" dirty="0"/>
              <a:t> </a:t>
            </a:r>
            <a:r>
              <a:rPr lang="en-MY" dirty="0" err="1"/>
              <a:t>pemajuan</a:t>
            </a:r>
            <a:r>
              <a:rPr lang="en-MY" dirty="0"/>
              <a:t> </a:t>
            </a:r>
            <a:r>
              <a:rPr lang="en-MY" dirty="0" err="1"/>
              <a:t>daya</a:t>
            </a:r>
            <a:r>
              <a:rPr lang="en-MY" dirty="0"/>
              <a:t> </a:t>
            </a:r>
            <a:r>
              <a:rPr lang="en-MY" dirty="0" err="1"/>
              <a:t>upaya</a:t>
            </a:r>
            <a:r>
              <a:rPr lang="en-MY" dirty="0"/>
              <a:t> </a:t>
            </a:r>
            <a:r>
              <a:rPr lang="en-MY" dirty="0" err="1"/>
              <a:t>profesional</a:t>
            </a:r>
            <a:r>
              <a:rPr lang="en-MY" dirty="0"/>
              <a:t>. </a:t>
            </a:r>
            <a:r>
              <a:rPr lang="en-MY" dirty="0" err="1"/>
              <a:t>Tugas</a:t>
            </a:r>
            <a:r>
              <a:rPr lang="en-MY" dirty="0"/>
              <a:t> </a:t>
            </a:r>
            <a:r>
              <a:rPr lang="en-MY" dirty="0" err="1"/>
              <a:t>ini</a:t>
            </a:r>
            <a:r>
              <a:rPr lang="en-MY" dirty="0"/>
              <a:t> </a:t>
            </a:r>
            <a:r>
              <a:rPr lang="en-MY" dirty="0" err="1"/>
              <a:t>dilaksanakan</a:t>
            </a:r>
            <a:r>
              <a:rPr lang="en-MY" dirty="0"/>
              <a:t> </a:t>
            </a:r>
            <a:r>
              <a:rPr lang="en-MY" dirty="0" err="1"/>
              <a:t>menerusi</a:t>
            </a:r>
            <a:r>
              <a:rPr lang="en-MY" dirty="0"/>
              <a:t> </a:t>
            </a:r>
            <a:r>
              <a:rPr lang="en-MY" dirty="0" err="1"/>
              <a:t>kegiatan</a:t>
            </a:r>
            <a:r>
              <a:rPr lang="en-MY" dirty="0"/>
              <a:t> </a:t>
            </a:r>
            <a:r>
              <a:rPr lang="en-MY" dirty="0" err="1"/>
              <a:t>berikut</a:t>
            </a:r>
            <a:r>
              <a:rPr lang="en-MY" dirty="0"/>
              <a:t>: </a:t>
            </a:r>
          </a:p>
          <a:p>
            <a:pPr marL="457200" indent="-457200">
              <a:buFont typeface="+mj-lt"/>
              <a:buAutoNum type="arabicPeriod"/>
            </a:pPr>
            <a:r>
              <a:rPr lang="en-MY" dirty="0" err="1"/>
              <a:t>Mengaplikasi</a:t>
            </a:r>
            <a:r>
              <a:rPr lang="en-MY" dirty="0"/>
              <a:t> </a:t>
            </a:r>
            <a:r>
              <a:rPr lang="en-MY" dirty="0" err="1"/>
              <a:t>kepakaran</a:t>
            </a:r>
            <a:r>
              <a:rPr lang="en-MY" dirty="0"/>
              <a:t>, </a:t>
            </a:r>
            <a:r>
              <a:rPr lang="en-MY" dirty="0" err="1"/>
              <a:t>iaitu</a:t>
            </a:r>
            <a:r>
              <a:rPr lang="en-MY" dirty="0"/>
              <a:t> </a:t>
            </a:r>
            <a:r>
              <a:rPr lang="en-MY" dirty="0" err="1"/>
              <a:t>melakukan</a:t>
            </a:r>
            <a:r>
              <a:rPr lang="en-MY" dirty="0"/>
              <a:t> </a:t>
            </a:r>
            <a:r>
              <a:rPr lang="en-MY" dirty="0" err="1"/>
              <a:t>penyelidikan</a:t>
            </a:r>
            <a:r>
              <a:rPr lang="en-MY" dirty="0"/>
              <a:t>, </a:t>
            </a:r>
            <a:r>
              <a:rPr lang="en-MY" dirty="0" err="1"/>
              <a:t>menatarkan</a:t>
            </a:r>
            <a:r>
              <a:rPr lang="en-MY" dirty="0"/>
              <a:t> </a:t>
            </a:r>
            <a:r>
              <a:rPr lang="en-MY" dirty="0" err="1"/>
              <a:t>hasil</a:t>
            </a:r>
            <a:r>
              <a:rPr lang="en-MY" dirty="0"/>
              <a:t> </a:t>
            </a:r>
            <a:r>
              <a:rPr lang="en-MY" dirty="0" err="1"/>
              <a:t>penyelidikan</a:t>
            </a:r>
            <a:r>
              <a:rPr lang="en-MY" dirty="0"/>
              <a:t> </a:t>
            </a:r>
            <a:r>
              <a:rPr lang="en-MY" dirty="0" err="1"/>
              <a:t>menerusi</a:t>
            </a:r>
            <a:r>
              <a:rPr lang="en-MY" dirty="0"/>
              <a:t> </a:t>
            </a:r>
            <a:r>
              <a:rPr lang="en-MY" dirty="0" err="1"/>
              <a:t>penulisan</a:t>
            </a:r>
            <a:r>
              <a:rPr lang="en-MY" dirty="0"/>
              <a:t> dan </a:t>
            </a:r>
            <a:r>
              <a:rPr lang="en-MY" dirty="0" err="1"/>
              <a:t>pembentangan</a:t>
            </a:r>
            <a:r>
              <a:rPr lang="en-MY" dirty="0"/>
              <a:t>, dan </a:t>
            </a:r>
            <a:r>
              <a:rPr lang="en-MY" dirty="0" err="1"/>
              <a:t>memberi</a:t>
            </a:r>
            <a:r>
              <a:rPr lang="en-MY" dirty="0"/>
              <a:t> </a:t>
            </a:r>
            <a:r>
              <a:rPr lang="en-MY" dirty="0" err="1"/>
              <a:t>perkhidmatan</a:t>
            </a:r>
            <a:r>
              <a:rPr lang="en-MY" dirty="0"/>
              <a:t> </a:t>
            </a:r>
            <a:r>
              <a:rPr lang="en-MY" dirty="0" err="1"/>
              <a:t>perundingan</a:t>
            </a:r>
            <a:r>
              <a:rPr lang="en-MY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MY" dirty="0" err="1"/>
              <a:t>Menyumbang</a:t>
            </a:r>
            <a:r>
              <a:rPr lang="en-MY" dirty="0"/>
              <a:t> </a:t>
            </a:r>
            <a:r>
              <a:rPr lang="en-MY" dirty="0" err="1"/>
              <a:t>kemahiran</a:t>
            </a:r>
            <a:r>
              <a:rPr lang="en-MY" dirty="0"/>
              <a:t>, </a:t>
            </a:r>
            <a:r>
              <a:rPr lang="en-MY" dirty="0" err="1"/>
              <a:t>iaitu</a:t>
            </a:r>
            <a:r>
              <a:rPr lang="en-MY" dirty="0"/>
              <a:t> </a:t>
            </a:r>
            <a:r>
              <a:rPr lang="en-MY" dirty="0" err="1"/>
              <a:t>melibatkan</a:t>
            </a:r>
            <a:r>
              <a:rPr lang="en-MY" dirty="0"/>
              <a:t> </a:t>
            </a:r>
            <a:r>
              <a:rPr lang="en-MY" dirty="0" err="1"/>
              <a:t>diri</a:t>
            </a:r>
            <a:r>
              <a:rPr lang="en-MY" dirty="0"/>
              <a:t> </a:t>
            </a:r>
            <a:r>
              <a:rPr lang="en-MY" dirty="0" err="1"/>
              <a:t>dalam</a:t>
            </a:r>
            <a:r>
              <a:rPr lang="en-MY" dirty="0"/>
              <a:t>  </a:t>
            </a:r>
            <a:r>
              <a:rPr lang="en-MY" dirty="0" err="1"/>
              <a:t>usaha</a:t>
            </a:r>
            <a:r>
              <a:rPr lang="en-MY" dirty="0"/>
              <a:t> </a:t>
            </a:r>
            <a:r>
              <a:rPr lang="en-MY" dirty="0" err="1"/>
              <a:t>penyediaan</a:t>
            </a:r>
            <a:r>
              <a:rPr lang="en-MY" dirty="0"/>
              <a:t> dan </a:t>
            </a:r>
            <a:r>
              <a:rPr lang="en-MY" dirty="0" err="1"/>
              <a:t>pengemaskinian</a:t>
            </a:r>
            <a:r>
              <a:rPr lang="en-MY" dirty="0"/>
              <a:t> </a:t>
            </a:r>
            <a:r>
              <a:rPr lang="en-MY" dirty="0" err="1"/>
              <a:t>kurikulum</a:t>
            </a:r>
            <a:r>
              <a:rPr lang="en-MY" dirty="0"/>
              <a:t>, </a:t>
            </a:r>
            <a:r>
              <a:rPr lang="en-MY" dirty="0" err="1"/>
              <a:t>mengambil</a:t>
            </a:r>
            <a:r>
              <a:rPr lang="en-MY" dirty="0"/>
              <a:t> </a:t>
            </a:r>
            <a:r>
              <a:rPr lang="en-MY" dirty="0" err="1"/>
              <a:t>bahagian</a:t>
            </a:r>
            <a:r>
              <a:rPr lang="en-MY" dirty="0"/>
              <a:t> </a:t>
            </a:r>
            <a:r>
              <a:rPr lang="en-MY" dirty="0" err="1"/>
              <a:t>dalam</a:t>
            </a:r>
            <a:r>
              <a:rPr lang="en-MY" dirty="0"/>
              <a:t> </a:t>
            </a:r>
            <a:r>
              <a:rPr lang="en-MY" dirty="0" err="1"/>
              <a:t>penyediaan</a:t>
            </a:r>
            <a:r>
              <a:rPr lang="en-MY" dirty="0"/>
              <a:t> </a:t>
            </a:r>
            <a:r>
              <a:rPr lang="en-MY" dirty="0" err="1"/>
              <a:t>bahan</a:t>
            </a:r>
            <a:r>
              <a:rPr lang="en-MY" dirty="0"/>
              <a:t> </a:t>
            </a:r>
            <a:r>
              <a:rPr lang="en-MY" dirty="0" err="1"/>
              <a:t>pengajaran</a:t>
            </a:r>
            <a:r>
              <a:rPr lang="en-MY" dirty="0"/>
              <a:t> dan </a:t>
            </a:r>
            <a:r>
              <a:rPr lang="en-MY" dirty="0" err="1"/>
              <a:t>instrumen</a:t>
            </a:r>
            <a:r>
              <a:rPr lang="en-MY" dirty="0"/>
              <a:t> </a:t>
            </a:r>
            <a:r>
              <a:rPr lang="en-MY" dirty="0" err="1"/>
              <a:t>pentaksiran</a:t>
            </a:r>
            <a:r>
              <a:rPr lang="en-MY" dirty="0"/>
              <a:t>, dan </a:t>
            </a:r>
            <a:r>
              <a:rPr lang="en-MY" dirty="0" err="1"/>
              <a:t>menyertai</a:t>
            </a:r>
            <a:r>
              <a:rPr lang="en-MY" dirty="0"/>
              <a:t> </a:t>
            </a:r>
            <a:r>
              <a:rPr lang="en-MY" dirty="0" err="1"/>
              <a:t>pasukan</a:t>
            </a:r>
            <a:r>
              <a:rPr lang="en-MY" dirty="0"/>
              <a:t> </a:t>
            </a:r>
            <a:r>
              <a:rPr lang="en-MY" dirty="0" err="1"/>
              <a:t>petugas</a:t>
            </a:r>
            <a:r>
              <a:rPr lang="en-MY" dirty="0"/>
              <a:t>, </a:t>
            </a:r>
            <a:r>
              <a:rPr lang="en-MY" dirty="0" err="1"/>
              <a:t>jawatankuasa</a:t>
            </a:r>
            <a:r>
              <a:rPr lang="en-MY" dirty="0"/>
              <a:t> dan </a:t>
            </a:r>
            <a:r>
              <a:rPr lang="en-MY" dirty="0" err="1"/>
              <a:t>aktiviti</a:t>
            </a:r>
            <a:r>
              <a:rPr lang="en-MY" dirty="0"/>
              <a:t> </a:t>
            </a:r>
            <a:r>
              <a:rPr lang="en-MY" dirty="0" err="1"/>
              <a:t>peringkat</a:t>
            </a:r>
            <a:r>
              <a:rPr lang="en-MY" dirty="0"/>
              <a:t> </a:t>
            </a:r>
            <a:r>
              <a:rPr lang="en-MY" dirty="0" err="1"/>
              <a:t>institusi</a:t>
            </a:r>
            <a:r>
              <a:rPr lang="en-MY" dirty="0"/>
              <a:t> dan </a:t>
            </a:r>
            <a:r>
              <a:rPr lang="en-MY" dirty="0" err="1"/>
              <a:t>ibu</a:t>
            </a:r>
            <a:r>
              <a:rPr lang="en-MY" dirty="0"/>
              <a:t> </a:t>
            </a:r>
            <a:r>
              <a:rPr lang="en-MY" dirty="0" err="1"/>
              <a:t>pejabat</a:t>
            </a:r>
            <a:r>
              <a:rPr lang="en-MY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MY" dirty="0" err="1"/>
              <a:t>Mewujudkan</a:t>
            </a:r>
            <a:r>
              <a:rPr lang="en-MY" dirty="0"/>
              <a:t> </a:t>
            </a:r>
            <a:r>
              <a:rPr lang="en-MY" dirty="0" err="1"/>
              <a:t>jaringan</a:t>
            </a:r>
            <a:r>
              <a:rPr lang="en-MY" dirty="0"/>
              <a:t>, </a:t>
            </a:r>
            <a:r>
              <a:rPr lang="en-MY" dirty="0" err="1"/>
              <a:t>iaitu</a:t>
            </a:r>
            <a:r>
              <a:rPr lang="en-MY" dirty="0"/>
              <a:t> </a:t>
            </a:r>
            <a:r>
              <a:rPr lang="en-MY" dirty="0" err="1"/>
              <a:t>membina</a:t>
            </a:r>
            <a:r>
              <a:rPr lang="en-MY" dirty="0"/>
              <a:t> </a:t>
            </a:r>
            <a:r>
              <a:rPr lang="en-MY" dirty="0" err="1"/>
              <a:t>hubungan</a:t>
            </a:r>
            <a:r>
              <a:rPr lang="en-MY" dirty="0"/>
              <a:t> </a:t>
            </a:r>
            <a:r>
              <a:rPr lang="en-MY" dirty="0" err="1"/>
              <a:t>dengan</a:t>
            </a:r>
            <a:r>
              <a:rPr lang="en-MY" dirty="0"/>
              <a:t> </a:t>
            </a:r>
            <a:r>
              <a:rPr lang="en-MY" dirty="0" err="1"/>
              <a:t>rakan</a:t>
            </a:r>
            <a:r>
              <a:rPr lang="en-MY" dirty="0"/>
              <a:t> </a:t>
            </a:r>
            <a:r>
              <a:rPr lang="en-MY" dirty="0" err="1"/>
              <a:t>sejawat</a:t>
            </a:r>
            <a:r>
              <a:rPr lang="en-MY" dirty="0"/>
              <a:t>, </a:t>
            </a:r>
            <a:r>
              <a:rPr lang="en-MY" dirty="0" err="1"/>
              <a:t>pihak</a:t>
            </a:r>
            <a:r>
              <a:rPr lang="en-MY" dirty="0"/>
              <a:t> </a:t>
            </a:r>
            <a:r>
              <a:rPr lang="en-MY" dirty="0" err="1"/>
              <a:t>berkepentingan,pihak</a:t>
            </a:r>
            <a:r>
              <a:rPr lang="en-MY" dirty="0"/>
              <a:t> </a:t>
            </a:r>
            <a:r>
              <a:rPr lang="en-MY" dirty="0" err="1"/>
              <a:t>industri</a:t>
            </a:r>
            <a:r>
              <a:rPr lang="en-MY" dirty="0"/>
              <a:t>, badan </a:t>
            </a:r>
            <a:r>
              <a:rPr lang="en-MY" dirty="0" err="1"/>
              <a:t>profesional</a:t>
            </a:r>
            <a:r>
              <a:rPr lang="en-MY" dirty="0"/>
              <a:t> dan </a:t>
            </a:r>
            <a:r>
              <a:rPr lang="en-MY" dirty="0" err="1"/>
              <a:t>penggerak</a:t>
            </a:r>
            <a:r>
              <a:rPr lang="en-MY" dirty="0"/>
              <a:t> </a:t>
            </a:r>
            <a:r>
              <a:rPr lang="en-MY" dirty="0" err="1"/>
              <a:t>komuniti</a:t>
            </a:r>
            <a:r>
              <a:rPr lang="en-MY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56216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blur">
            <a:extLst>
              <a:ext uri="{FF2B5EF4-FFF2-40B4-BE49-F238E27FC236}">
                <a16:creationId xmlns="" xmlns:a16="http://schemas.microsoft.com/office/drawing/2014/main" id="{ECC95573-2971-40CA-8931-174ACDF3E94F}"/>
              </a:ext>
              <a:ext uri="{C183D7F6-B498-43B3-948B-1728B52AA6E4}">
                <adec:decorative xmlns=""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378"/>
          <a:stretch/>
        </p:blipFill>
        <p:spPr>
          <a:xfrm>
            <a:off x="-32" y="10"/>
            <a:ext cx="12192031" cy="4915066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="" xmlns:a16="http://schemas.microsoft.com/office/drawing/2014/main" id="{9EFE8042-3951-4252-B312-F434C715E87A}"/>
              </a:ext>
            </a:extLst>
          </p:cNvPr>
          <p:cNvSpPr txBox="1">
            <a:spLocks/>
          </p:cNvSpPr>
          <p:nvPr/>
        </p:nvSpPr>
        <p:spPr>
          <a:xfrm>
            <a:off x="1124447" y="1724770"/>
            <a:ext cx="11612880" cy="414594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200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Skop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Tugas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Utama dan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Tanggungjawab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PPPT :</a:t>
            </a:r>
            <a:b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</a:br>
            <a:endParaRPr kumimoji="0" lang="en-MY" sz="4400" b="1" i="0" u="none" strike="noStrike" kern="1200" cap="none" spc="100" normalizeH="0" baseline="0" noProof="0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C1EBF7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Bahnschrift Condensed" panose="020B0502040204020203" pitchFamily="34" charset="0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B.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Kategori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II -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tenaga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pengajar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+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tugas‐tugas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pengurusan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4400" b="1" i="0" u="none" strike="noStrike" kern="1200" cap="none" spc="100" normalizeH="0" baseline="0" noProof="0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C1EBF7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Bahnschrift Condensed" panose="020B0502040204020203" pitchFamily="34" charset="0"/>
              <a:ea typeface="+mj-ea"/>
              <a:cs typeface="+mj-cs"/>
            </a:endParaRP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Pengarah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Politeknik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DH54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Timbalan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Pengarah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(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Akademik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) DH52 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Ketua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Jabatan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Politeknik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DH48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Ketua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Program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Politeknik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DH44</a:t>
            </a:r>
            <a:endParaRPr kumimoji="0" lang="en-US" sz="4400" b="1" i="0" u="none" strike="noStrike" kern="1200" cap="none" spc="100" normalizeH="0" baseline="0" noProof="0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C1EBF7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Bahnschrift Condensed" panose="020B0502040204020203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394415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="" xmlns:a16="http://schemas.microsoft.com/office/drawing/2014/main" id="{F2444D11-A24D-45F7-86B0-7D17A354F030}"/>
              </a:ext>
            </a:extLst>
          </p:cNvPr>
          <p:cNvSpPr txBox="1">
            <a:spLocks/>
          </p:cNvSpPr>
          <p:nvPr/>
        </p:nvSpPr>
        <p:spPr>
          <a:xfrm>
            <a:off x="1370410" y="2124075"/>
            <a:ext cx="9146383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42950" indent="-742950" algn="ctr"/>
            <a:r>
              <a:rPr lang="en-MY" b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 II - </a:t>
            </a:r>
            <a:r>
              <a:rPr lang="sv-SE" b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</a:t>
            </a:r>
            <a:r>
              <a:rPr lang="en-MY" b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 </a:t>
            </a:r>
            <a:r>
              <a:rPr lang="en-MY" b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+ PENGURUSAN</a:t>
            </a:r>
            <a:r>
              <a:rPr lang="en-MY" b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 </a:t>
            </a:r>
            <a:endParaRPr lang="en-MY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="" xmlns:a16="http://schemas.microsoft.com/office/drawing/2014/main" id="{F121DF9F-155A-4FD1-B306-D4C3613D9B16}"/>
              </a:ext>
            </a:extLst>
          </p:cNvPr>
          <p:cNvSpPr txBox="1">
            <a:spLocks/>
          </p:cNvSpPr>
          <p:nvPr/>
        </p:nvSpPr>
        <p:spPr>
          <a:xfrm>
            <a:off x="1456135" y="3324225"/>
            <a:ext cx="9136770" cy="20002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3838" indent="-223838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3550" indent="-231775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2625" indent="-219075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57250" indent="-174625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30288" indent="-17303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07008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80744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54480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28216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MY" sz="36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/>
            </a:r>
            <a:br>
              <a:rPr lang="en-MY" sz="36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</a:br>
            <a:r>
              <a:rPr lang="en-MY" sz="3600" b="1" spc="10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Pengarah</a:t>
            </a:r>
            <a:r>
              <a:rPr lang="en-MY" sz="3600" b="1" spc="10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3600" b="1" spc="10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Politeknik</a:t>
            </a:r>
            <a:r>
              <a:rPr lang="en-MY" sz="3600" b="1" spc="10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 DH54</a:t>
            </a:r>
            <a:endParaRPr lang="en-MY" sz="3600" b="1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rgbClr val="FFFF00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6631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blur">
            <a:extLst>
              <a:ext uri="{FF2B5EF4-FFF2-40B4-BE49-F238E27FC236}">
                <a16:creationId xmlns="" xmlns:a16="http://schemas.microsoft.com/office/drawing/2014/main" id="{ECC95573-2971-40CA-8931-174ACDF3E94F}"/>
              </a:ext>
              <a:ext uri="{C183D7F6-B498-43B3-948B-1728B52AA6E4}">
                <adec:decorative xmlns=""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378"/>
          <a:stretch/>
        </p:blipFill>
        <p:spPr>
          <a:xfrm>
            <a:off x="0" y="0"/>
            <a:ext cx="12192031" cy="4915066"/>
          </a:xfrm>
          <a:prstGeom prst="rect">
            <a:avLst/>
          </a:prstGeom>
        </p:spPr>
      </p:pic>
      <p:graphicFrame>
        <p:nvGraphicFramePr>
          <p:cNvPr id="4" name="Table 6">
            <a:extLst>
              <a:ext uri="{FF2B5EF4-FFF2-40B4-BE49-F238E27FC236}">
                <a16:creationId xmlns="" xmlns:a16="http://schemas.microsoft.com/office/drawing/2014/main" id="{07346CD8-2308-45D3-B84D-21B0818004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63509110"/>
              </p:ext>
            </p:extLst>
          </p:nvPr>
        </p:nvGraphicFramePr>
        <p:xfrm>
          <a:off x="286589" y="1280111"/>
          <a:ext cx="11618822" cy="46735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95596">
                  <a:extLst>
                    <a:ext uri="{9D8B030D-6E8A-4147-A177-3AD203B41FA5}">
                      <a16:colId xmlns="" xmlns:a16="http://schemas.microsoft.com/office/drawing/2014/main" val="765999084"/>
                    </a:ext>
                  </a:extLst>
                </a:gridCol>
                <a:gridCol w="5351915">
                  <a:extLst>
                    <a:ext uri="{9D8B030D-6E8A-4147-A177-3AD203B41FA5}">
                      <a16:colId xmlns="" xmlns:a16="http://schemas.microsoft.com/office/drawing/2014/main" val="7886985"/>
                    </a:ext>
                  </a:extLst>
                </a:gridCol>
                <a:gridCol w="1952625">
                  <a:extLst>
                    <a:ext uri="{9D8B030D-6E8A-4147-A177-3AD203B41FA5}">
                      <a16:colId xmlns="" xmlns:a16="http://schemas.microsoft.com/office/drawing/2014/main" val="24779092"/>
                    </a:ext>
                  </a:extLst>
                </a:gridCol>
                <a:gridCol w="3818686">
                  <a:extLst>
                    <a:ext uri="{9D8B030D-6E8A-4147-A177-3AD203B41FA5}">
                      <a16:colId xmlns="" xmlns:a16="http://schemas.microsoft.com/office/drawing/2014/main" val="1972615724"/>
                    </a:ext>
                  </a:extLst>
                </a:gridCol>
              </a:tblGrid>
              <a:tr h="504000"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Pencapaian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5717116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1800" dirty="0"/>
                        <a:t>1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r>
                        <a:rPr lang="en-MY" sz="1800" dirty="0" err="1"/>
                        <a:t>Pengurusan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Pembelajaran</a:t>
                      </a:r>
                      <a:r>
                        <a:rPr lang="en-MY" sz="1800" dirty="0"/>
                        <a:t> dan </a:t>
                      </a:r>
                      <a:r>
                        <a:rPr lang="en-MY" sz="1800" dirty="0" err="1"/>
                        <a:t>pengajaran</a:t>
                      </a:r>
                      <a:r>
                        <a:rPr lang="en-MY" sz="1800" dirty="0"/>
                        <a:t> (</a:t>
                      </a:r>
                      <a:r>
                        <a:rPr lang="en-MY" sz="1800" dirty="0" err="1"/>
                        <a:t>Pemimpin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akademik</a:t>
                      </a:r>
                      <a:r>
                        <a:rPr lang="en-MY" sz="1800" dirty="0"/>
                        <a:t> yang </a:t>
                      </a:r>
                      <a:r>
                        <a:rPr lang="en-MY" sz="1800" dirty="0" err="1"/>
                        <a:t>memastikan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pelaksanaan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pembelajaran</a:t>
                      </a:r>
                      <a:r>
                        <a:rPr lang="en-MY" sz="1800" dirty="0"/>
                        <a:t> dan </a:t>
                      </a:r>
                      <a:r>
                        <a:rPr lang="en-MY" sz="1800" dirty="0" err="1"/>
                        <a:t>pengajaran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mencapai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matlamat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kurikulum</a:t>
                      </a:r>
                      <a:r>
                        <a:rPr lang="en-MY" sz="1800" dirty="0"/>
                        <a:t>)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30138129"/>
                  </a:ext>
                </a:extLst>
              </a:tr>
              <a:tr h="1404000">
                <a:tc>
                  <a:txBody>
                    <a:bodyPr/>
                    <a:lstStyle/>
                    <a:p>
                      <a:endParaRPr lang="en-MY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lphaLcPeriod"/>
                      </a:pPr>
                      <a:r>
                        <a:rPr lang="en-MY" sz="1800" dirty="0" err="1"/>
                        <a:t>Merangka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usaha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pengurusan</a:t>
                      </a:r>
                      <a:r>
                        <a:rPr lang="en-MY" sz="1800" dirty="0"/>
                        <a:t>, </a:t>
                      </a:r>
                      <a:r>
                        <a:rPr lang="en-MY" sz="1800" dirty="0" err="1"/>
                        <a:t>pemantauan</a:t>
                      </a:r>
                      <a:r>
                        <a:rPr lang="en-MY" sz="1800" dirty="0"/>
                        <a:t>, </a:t>
                      </a:r>
                      <a:r>
                        <a:rPr lang="en-MY" sz="1800" dirty="0" err="1"/>
                        <a:t>pengawalseliaan</a:t>
                      </a:r>
                      <a:r>
                        <a:rPr lang="en-MY" sz="1800" dirty="0"/>
                        <a:t>, </a:t>
                      </a:r>
                      <a:r>
                        <a:rPr lang="en-MY" sz="1800" dirty="0" err="1"/>
                        <a:t>pentaksiran</a:t>
                      </a:r>
                      <a:r>
                        <a:rPr lang="en-MY" sz="1800" dirty="0"/>
                        <a:t> dan </a:t>
                      </a:r>
                      <a:r>
                        <a:rPr lang="en-MY" sz="1800" dirty="0" err="1"/>
                        <a:t>penambahbaikan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aktiviti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pembelajaran</a:t>
                      </a:r>
                      <a:r>
                        <a:rPr lang="en-MY" sz="1800" dirty="0"/>
                        <a:t> dan </a:t>
                      </a:r>
                      <a:r>
                        <a:rPr lang="en-MY" sz="1800" dirty="0" err="1"/>
                        <a:t>pengajaran</a:t>
                      </a:r>
                      <a:r>
                        <a:rPr lang="en-MY" sz="1800" dirty="0"/>
                        <a:t> (</a:t>
                      </a:r>
                      <a:r>
                        <a:rPr lang="en-MY" sz="1800" dirty="0" err="1"/>
                        <a:t>meliputi</a:t>
                      </a:r>
                      <a:r>
                        <a:rPr lang="en-MY" sz="1800" dirty="0"/>
                        <a:t>: </a:t>
                      </a:r>
                      <a:r>
                        <a:rPr lang="en-MY" sz="1800" dirty="0" err="1"/>
                        <a:t>akademik</a:t>
                      </a:r>
                      <a:r>
                        <a:rPr lang="en-MY" sz="1800" dirty="0"/>
                        <a:t>, </a:t>
                      </a:r>
                      <a:r>
                        <a:rPr lang="en-MY" sz="1800" dirty="0" err="1"/>
                        <a:t>kokurikulum</a:t>
                      </a:r>
                      <a:r>
                        <a:rPr lang="en-MY" sz="1800" dirty="0"/>
                        <a:t> dan </a:t>
                      </a:r>
                      <a:r>
                        <a:rPr lang="en-MY" sz="1800" dirty="0" err="1"/>
                        <a:t>latihan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industri</a:t>
                      </a:r>
                      <a:r>
                        <a:rPr lang="en-MY" sz="1800" dirty="0"/>
                        <a:t>).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MY" sz="1800" dirty="0" err="1"/>
                        <a:t>Enam</a:t>
                      </a:r>
                      <a:r>
                        <a:rPr lang="en-MY" sz="1800" dirty="0"/>
                        <a:t> jam </a:t>
                      </a:r>
                      <a:r>
                        <a:rPr lang="en-MY" sz="1800" dirty="0" err="1"/>
                        <a:t>seminggu</a:t>
                      </a:r>
                      <a:r>
                        <a:rPr lang="en-MY" sz="18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dalam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bilangan</a:t>
                      </a:r>
                      <a:r>
                        <a:rPr lang="en-MY" sz="1800" dirty="0"/>
                        <a:t> jam </a:t>
                      </a:r>
                      <a:r>
                        <a:rPr lang="en-MY" sz="1800" dirty="0" err="1"/>
                        <a:t>seminggu</a:t>
                      </a:r>
                      <a:r>
                        <a:rPr lang="en-MY" sz="1800" dirty="0"/>
                        <a:t> 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26105909"/>
                  </a:ext>
                </a:extLst>
              </a:tr>
              <a:tr h="1656000"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lphaLcPeriod" startAt="2"/>
                      </a:pPr>
                      <a:r>
                        <a:rPr lang="en-MY" sz="1800" dirty="0" err="1"/>
                        <a:t>Merangka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usaha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perancangan</a:t>
                      </a:r>
                      <a:r>
                        <a:rPr lang="en-MY" sz="1800" dirty="0"/>
                        <a:t>, </a:t>
                      </a:r>
                      <a:r>
                        <a:rPr lang="en-MY" sz="1800" dirty="0" err="1"/>
                        <a:t>pengurusan</a:t>
                      </a:r>
                      <a:r>
                        <a:rPr lang="en-MY" sz="1800" dirty="0"/>
                        <a:t>, </a:t>
                      </a:r>
                      <a:r>
                        <a:rPr lang="en-MY" sz="1800" dirty="0" err="1"/>
                        <a:t>pemantauan</a:t>
                      </a:r>
                      <a:r>
                        <a:rPr lang="en-MY" sz="1800" dirty="0"/>
                        <a:t> dan </a:t>
                      </a:r>
                      <a:r>
                        <a:rPr lang="en-MY" sz="1800" dirty="0" err="1"/>
                        <a:t>penambahbaikan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terhadap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keberkesanan</a:t>
                      </a:r>
                      <a:r>
                        <a:rPr lang="en-MY" sz="1800" dirty="0"/>
                        <a:t> program </a:t>
                      </a:r>
                      <a:r>
                        <a:rPr lang="en-MY" sz="1800" dirty="0" err="1"/>
                        <a:t>pengajian</a:t>
                      </a:r>
                      <a:r>
                        <a:rPr lang="en-MY" sz="1800" dirty="0"/>
                        <a:t> dan </a:t>
                      </a:r>
                      <a:r>
                        <a:rPr lang="en-MY" sz="1800" dirty="0" err="1"/>
                        <a:t>aktiviti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akademik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pelajar</a:t>
                      </a:r>
                      <a:r>
                        <a:rPr lang="en-MY" sz="18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MY" sz="1800" dirty="0" err="1"/>
                        <a:t>Sepanjang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tahun</a:t>
                      </a:r>
                      <a:r>
                        <a:rPr lang="en-MY" sz="1800" dirty="0"/>
                        <a:t>, </a:t>
                      </a:r>
                      <a:r>
                        <a:rPr lang="en-MY" sz="1800" dirty="0" err="1"/>
                        <a:t>berjadual</a:t>
                      </a:r>
                      <a:r>
                        <a:rPr lang="en-MY" sz="1800" dirty="0"/>
                        <a:t> dan </a:t>
                      </a:r>
                      <a:r>
                        <a:rPr lang="en-MY" sz="1800" dirty="0" err="1"/>
                        <a:t>memenuhi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piawaian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kualiti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semasa</a:t>
                      </a:r>
                      <a:r>
                        <a:rPr lang="en-MY" sz="18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;</a:t>
                      </a:r>
                    </a:p>
                    <a:p>
                      <a:pPr algn="l"/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72323639"/>
                  </a:ext>
                </a:extLst>
              </a:tr>
            </a:tbl>
          </a:graphicData>
        </a:graphic>
      </p:graphicFrame>
      <p:sp>
        <p:nvSpPr>
          <p:cNvPr id="6" name="Title 4">
            <a:extLst>
              <a:ext uri="{FF2B5EF4-FFF2-40B4-BE49-F238E27FC236}">
                <a16:creationId xmlns="" xmlns:a16="http://schemas.microsoft.com/office/drawing/2014/main" id="{9E4628B9-9293-479B-B364-1AF00F6CF584}"/>
              </a:ext>
            </a:extLst>
          </p:cNvPr>
          <p:cNvSpPr txBox="1">
            <a:spLocks/>
          </p:cNvSpPr>
          <p:nvPr/>
        </p:nvSpPr>
        <p:spPr>
          <a:xfrm>
            <a:off x="286589" y="228600"/>
            <a:ext cx="11618822" cy="73097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II -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 + Pengurusan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Pengarah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DH54)</a:t>
            </a:r>
          </a:p>
        </p:txBody>
      </p:sp>
    </p:spTree>
    <p:extLst>
      <p:ext uri="{BB962C8B-B14F-4D97-AF65-F5344CB8AC3E}">
        <p14:creationId xmlns:p14="http://schemas.microsoft.com/office/powerpoint/2010/main" val="505801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blur">
            <a:extLst>
              <a:ext uri="{FF2B5EF4-FFF2-40B4-BE49-F238E27FC236}">
                <a16:creationId xmlns="" xmlns:a16="http://schemas.microsoft.com/office/drawing/2014/main" id="{ECC95573-2971-40CA-8931-174ACDF3E94F}"/>
              </a:ext>
              <a:ext uri="{C183D7F6-B498-43B3-948B-1728B52AA6E4}">
                <adec:decorative xmlns=""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378"/>
          <a:stretch/>
        </p:blipFill>
        <p:spPr>
          <a:xfrm>
            <a:off x="0" y="0"/>
            <a:ext cx="12192031" cy="4915066"/>
          </a:xfrm>
          <a:prstGeom prst="rect">
            <a:avLst/>
          </a:prstGeom>
        </p:spPr>
      </p:pic>
      <p:graphicFrame>
        <p:nvGraphicFramePr>
          <p:cNvPr id="4" name="Table 6">
            <a:extLst>
              <a:ext uri="{FF2B5EF4-FFF2-40B4-BE49-F238E27FC236}">
                <a16:creationId xmlns="" xmlns:a16="http://schemas.microsoft.com/office/drawing/2014/main" id="{07346CD8-2308-45D3-B84D-21B0818004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81633878"/>
              </p:ext>
            </p:extLst>
          </p:nvPr>
        </p:nvGraphicFramePr>
        <p:xfrm>
          <a:off x="286589" y="1280111"/>
          <a:ext cx="11618822" cy="49478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95596">
                  <a:extLst>
                    <a:ext uri="{9D8B030D-6E8A-4147-A177-3AD203B41FA5}">
                      <a16:colId xmlns="" xmlns:a16="http://schemas.microsoft.com/office/drawing/2014/main" val="765999084"/>
                    </a:ext>
                  </a:extLst>
                </a:gridCol>
                <a:gridCol w="5351915">
                  <a:extLst>
                    <a:ext uri="{9D8B030D-6E8A-4147-A177-3AD203B41FA5}">
                      <a16:colId xmlns="" xmlns:a16="http://schemas.microsoft.com/office/drawing/2014/main" val="7886985"/>
                    </a:ext>
                  </a:extLst>
                </a:gridCol>
                <a:gridCol w="1952625">
                  <a:extLst>
                    <a:ext uri="{9D8B030D-6E8A-4147-A177-3AD203B41FA5}">
                      <a16:colId xmlns="" xmlns:a16="http://schemas.microsoft.com/office/drawing/2014/main" val="24779092"/>
                    </a:ext>
                  </a:extLst>
                </a:gridCol>
                <a:gridCol w="3818686">
                  <a:extLst>
                    <a:ext uri="{9D8B030D-6E8A-4147-A177-3AD203B41FA5}">
                      <a16:colId xmlns="" xmlns:a16="http://schemas.microsoft.com/office/drawing/2014/main" val="1972615724"/>
                    </a:ext>
                  </a:extLst>
                </a:gridCol>
              </a:tblGrid>
              <a:tr h="504000">
                <a:tc>
                  <a:txBody>
                    <a:bodyPr/>
                    <a:lstStyle/>
                    <a:p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sz="18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sz="1800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Pencapaian</a:t>
                      </a:r>
                      <a:endParaRPr lang="en-MY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5717116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800" dirty="0"/>
                        <a:t>2</a:t>
                      </a:r>
                      <a:endParaRPr lang="en-MY" sz="18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r>
                        <a:rPr lang="fi-FI" sz="1800" dirty="0"/>
                        <a:t>Pengurusan organisasi dan pelaksanaan dasar (</a:t>
                      </a:r>
                      <a:r>
                        <a:rPr lang="en-MY" sz="1800" dirty="0" err="1"/>
                        <a:t>Agen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perubahan</a:t>
                      </a:r>
                      <a:r>
                        <a:rPr lang="en-MY" sz="1800" dirty="0"/>
                        <a:t> yang </a:t>
                      </a:r>
                      <a:r>
                        <a:rPr lang="en-MY" sz="1800" dirty="0" err="1"/>
                        <a:t>bertanggungjawab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memajukan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institusi</a:t>
                      </a:r>
                      <a:r>
                        <a:rPr lang="en-MY" sz="1800" dirty="0"/>
                        <a:t> yang </a:t>
                      </a:r>
                      <a:r>
                        <a:rPr lang="en-MY" sz="1800" dirty="0" err="1"/>
                        <a:t>dipimpin</a:t>
                      </a:r>
                      <a:r>
                        <a:rPr lang="en-MY" sz="1800" dirty="0"/>
                        <a:t>)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MY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30138129"/>
                  </a:ext>
                </a:extLst>
              </a:tr>
              <a:tr h="1404000">
                <a:tc>
                  <a:txBody>
                    <a:bodyPr/>
                    <a:lstStyle/>
                    <a:p>
                      <a:endParaRPr lang="en-MY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lphaLcPeriod"/>
                      </a:pPr>
                      <a:r>
                        <a:rPr lang="en-MY" sz="1800" dirty="0" err="1"/>
                        <a:t>Mentafsir</a:t>
                      </a:r>
                      <a:r>
                        <a:rPr lang="en-MY" sz="1800" dirty="0"/>
                        <a:t>, </a:t>
                      </a:r>
                      <a:r>
                        <a:rPr lang="en-MY" sz="1800" dirty="0" err="1"/>
                        <a:t>merancang</a:t>
                      </a:r>
                      <a:r>
                        <a:rPr lang="en-MY" sz="1800" dirty="0"/>
                        <a:t>, </a:t>
                      </a:r>
                      <a:r>
                        <a:rPr lang="en-MY" sz="1800" dirty="0" err="1"/>
                        <a:t>memantau</a:t>
                      </a:r>
                      <a:r>
                        <a:rPr lang="en-MY" sz="1800" dirty="0"/>
                        <a:t> dan </a:t>
                      </a:r>
                      <a:r>
                        <a:rPr lang="en-MY" sz="1800" dirty="0" err="1"/>
                        <a:t>mengawal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selia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pelaksanaan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dasar‐dasar</a:t>
                      </a:r>
                      <a:r>
                        <a:rPr lang="en-MY" sz="1800" dirty="0"/>
                        <a:t> yang </a:t>
                      </a:r>
                      <a:r>
                        <a:rPr lang="en-MY" sz="1800" dirty="0" err="1"/>
                        <a:t>telah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ditentukan</a:t>
                      </a:r>
                      <a:r>
                        <a:rPr lang="en-MY" sz="18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sz="1800" dirty="0"/>
                        <a:t>Senarai tugas, sasaran kerja tahunan dan skop tugas. Takwim tahunan dan pelan tindakan strategik.</a:t>
                      </a:r>
                      <a:endParaRPr lang="en-MY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;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26105909"/>
                  </a:ext>
                </a:extLst>
              </a:tr>
              <a:tr h="1656000"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lphaLcPeriod" startAt="2"/>
                      </a:pPr>
                      <a:r>
                        <a:rPr lang="en-MY" sz="1800" dirty="0" err="1"/>
                        <a:t>Merancang</a:t>
                      </a:r>
                      <a:r>
                        <a:rPr lang="en-MY" sz="1800" dirty="0"/>
                        <a:t>, </a:t>
                      </a:r>
                      <a:r>
                        <a:rPr lang="en-MY" sz="1800" dirty="0" err="1"/>
                        <a:t>merangka</a:t>
                      </a:r>
                      <a:r>
                        <a:rPr lang="en-MY" sz="1800" dirty="0"/>
                        <a:t>, </a:t>
                      </a:r>
                      <a:r>
                        <a:rPr lang="en-MY" sz="1800" dirty="0" err="1"/>
                        <a:t>mengawal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selia</a:t>
                      </a:r>
                      <a:r>
                        <a:rPr lang="en-MY" sz="1800" dirty="0"/>
                        <a:t>, </a:t>
                      </a:r>
                      <a:r>
                        <a:rPr lang="en-MY" sz="1800" dirty="0" err="1"/>
                        <a:t>menatar</a:t>
                      </a:r>
                      <a:r>
                        <a:rPr lang="en-MY" sz="1800" dirty="0"/>
                        <a:t> dan </a:t>
                      </a:r>
                      <a:r>
                        <a:rPr lang="en-MY" sz="1800" dirty="0" err="1"/>
                        <a:t>melaksanakan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pelan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tindakan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strategik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institusi</a:t>
                      </a:r>
                      <a:r>
                        <a:rPr lang="en-MY" sz="18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sz="1800" dirty="0" err="1"/>
                        <a:t>Mengikut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dasar</a:t>
                      </a:r>
                      <a:r>
                        <a:rPr lang="en-MY" sz="1800" dirty="0"/>
                        <a:t> yang </a:t>
                      </a:r>
                      <a:r>
                        <a:rPr lang="en-MY" sz="1800" dirty="0" err="1"/>
                        <a:t>ditetapkan</a:t>
                      </a:r>
                      <a:r>
                        <a:rPr lang="en-MY" sz="1800" dirty="0"/>
                        <a:t>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 ;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1. </a:t>
                      </a:r>
                      <a:r>
                        <a:rPr lang="en-US" sz="1800" dirty="0" err="1"/>
                        <a:t>Pelaporan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Sukuan</a:t>
                      </a:r>
                      <a:endParaRPr lang="en-US" sz="1800" dirty="0"/>
                    </a:p>
                    <a:p>
                      <a:pPr algn="l"/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72323639"/>
                  </a:ext>
                </a:extLst>
              </a:tr>
            </a:tbl>
          </a:graphicData>
        </a:graphic>
      </p:graphicFrame>
      <p:sp>
        <p:nvSpPr>
          <p:cNvPr id="6" name="Title 4">
            <a:extLst>
              <a:ext uri="{FF2B5EF4-FFF2-40B4-BE49-F238E27FC236}">
                <a16:creationId xmlns="" xmlns:a16="http://schemas.microsoft.com/office/drawing/2014/main" id="{9E4628B9-9293-479B-B364-1AF00F6CF584}"/>
              </a:ext>
            </a:extLst>
          </p:cNvPr>
          <p:cNvSpPr txBox="1">
            <a:spLocks/>
          </p:cNvSpPr>
          <p:nvPr/>
        </p:nvSpPr>
        <p:spPr>
          <a:xfrm>
            <a:off x="286589" y="228600"/>
            <a:ext cx="11618822" cy="73097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II -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 + Pengurusan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Pengarah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DH54)</a:t>
            </a:r>
          </a:p>
        </p:txBody>
      </p:sp>
    </p:spTree>
    <p:extLst>
      <p:ext uri="{BB962C8B-B14F-4D97-AF65-F5344CB8AC3E}">
        <p14:creationId xmlns:p14="http://schemas.microsoft.com/office/powerpoint/2010/main" val="2051143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blur">
            <a:extLst>
              <a:ext uri="{FF2B5EF4-FFF2-40B4-BE49-F238E27FC236}">
                <a16:creationId xmlns="" xmlns:a16="http://schemas.microsoft.com/office/drawing/2014/main" id="{ECC95573-2971-40CA-8931-174ACDF3E94F}"/>
              </a:ext>
              <a:ext uri="{C183D7F6-B498-43B3-948B-1728B52AA6E4}">
                <adec:decorative xmlns=""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378"/>
          <a:stretch/>
        </p:blipFill>
        <p:spPr>
          <a:xfrm>
            <a:off x="0" y="0"/>
            <a:ext cx="12192031" cy="4915066"/>
          </a:xfrm>
          <a:prstGeom prst="rect">
            <a:avLst/>
          </a:prstGeom>
        </p:spPr>
      </p:pic>
      <p:graphicFrame>
        <p:nvGraphicFramePr>
          <p:cNvPr id="4" name="Table 6">
            <a:extLst>
              <a:ext uri="{FF2B5EF4-FFF2-40B4-BE49-F238E27FC236}">
                <a16:creationId xmlns="" xmlns:a16="http://schemas.microsoft.com/office/drawing/2014/main" id="{07346CD8-2308-45D3-B84D-21B0818004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20318181"/>
              </p:ext>
            </p:extLst>
          </p:nvPr>
        </p:nvGraphicFramePr>
        <p:xfrm>
          <a:off x="286589" y="1280111"/>
          <a:ext cx="11618822" cy="46735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95596">
                  <a:extLst>
                    <a:ext uri="{9D8B030D-6E8A-4147-A177-3AD203B41FA5}">
                      <a16:colId xmlns="" xmlns:a16="http://schemas.microsoft.com/office/drawing/2014/main" val="765999084"/>
                    </a:ext>
                  </a:extLst>
                </a:gridCol>
                <a:gridCol w="5351915">
                  <a:extLst>
                    <a:ext uri="{9D8B030D-6E8A-4147-A177-3AD203B41FA5}">
                      <a16:colId xmlns="" xmlns:a16="http://schemas.microsoft.com/office/drawing/2014/main" val="7886985"/>
                    </a:ext>
                  </a:extLst>
                </a:gridCol>
                <a:gridCol w="1952625">
                  <a:extLst>
                    <a:ext uri="{9D8B030D-6E8A-4147-A177-3AD203B41FA5}">
                      <a16:colId xmlns="" xmlns:a16="http://schemas.microsoft.com/office/drawing/2014/main" val="24779092"/>
                    </a:ext>
                  </a:extLst>
                </a:gridCol>
                <a:gridCol w="3818686">
                  <a:extLst>
                    <a:ext uri="{9D8B030D-6E8A-4147-A177-3AD203B41FA5}">
                      <a16:colId xmlns="" xmlns:a16="http://schemas.microsoft.com/office/drawing/2014/main" val="1972615724"/>
                    </a:ext>
                  </a:extLst>
                </a:gridCol>
              </a:tblGrid>
              <a:tr h="504000">
                <a:tc>
                  <a:txBody>
                    <a:bodyPr/>
                    <a:lstStyle/>
                    <a:p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sz="18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sz="1800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Pencapaian</a:t>
                      </a:r>
                      <a:endParaRPr lang="en-MY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5717116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800" dirty="0"/>
                        <a:t>2</a:t>
                      </a:r>
                      <a:endParaRPr lang="en-MY" sz="18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r>
                        <a:rPr lang="fi-FI" sz="1800" dirty="0"/>
                        <a:t>Pengurusan organisasi dan pelaksanaan dasar (</a:t>
                      </a:r>
                      <a:r>
                        <a:rPr lang="en-MY" sz="1800" dirty="0" err="1"/>
                        <a:t>Agen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perubahan</a:t>
                      </a:r>
                      <a:r>
                        <a:rPr lang="en-MY" sz="1800" dirty="0"/>
                        <a:t> yang </a:t>
                      </a:r>
                      <a:r>
                        <a:rPr lang="en-MY" sz="1800" dirty="0" err="1"/>
                        <a:t>bertanggungjawab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memajukan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institusi</a:t>
                      </a:r>
                      <a:r>
                        <a:rPr lang="en-MY" sz="1800" dirty="0"/>
                        <a:t> yang </a:t>
                      </a:r>
                      <a:r>
                        <a:rPr lang="en-MY" sz="1800" dirty="0" err="1"/>
                        <a:t>dipimpin</a:t>
                      </a:r>
                      <a:r>
                        <a:rPr lang="en-MY" sz="1800" dirty="0"/>
                        <a:t>)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MY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30138129"/>
                  </a:ext>
                </a:extLst>
              </a:tr>
              <a:tr h="1404000">
                <a:tc>
                  <a:txBody>
                    <a:bodyPr/>
                    <a:lstStyle/>
                    <a:p>
                      <a:endParaRPr lang="en-MY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>
                        <a:buFont typeface="+mj-lt"/>
                        <a:buAutoNum type="alphaLcPeriod" startAt="3"/>
                      </a:pPr>
                      <a:r>
                        <a:rPr lang="en-MY" sz="1800" dirty="0" err="1"/>
                        <a:t>Merangka</a:t>
                      </a:r>
                      <a:r>
                        <a:rPr lang="en-MY" sz="1800" dirty="0"/>
                        <a:t>, </a:t>
                      </a:r>
                      <a:r>
                        <a:rPr lang="en-MY" sz="1800" dirty="0" err="1"/>
                        <a:t>memimpin</a:t>
                      </a:r>
                      <a:r>
                        <a:rPr lang="en-MY" sz="1800" dirty="0"/>
                        <a:t>, </a:t>
                      </a:r>
                      <a:r>
                        <a:rPr lang="en-MY" sz="1800" dirty="0" err="1"/>
                        <a:t>memantau</a:t>
                      </a:r>
                      <a:r>
                        <a:rPr lang="en-MY" sz="1800" dirty="0"/>
                        <a:t>, </a:t>
                      </a:r>
                      <a:r>
                        <a:rPr lang="en-MY" sz="1800" dirty="0" err="1"/>
                        <a:t>menilai</a:t>
                      </a:r>
                      <a:r>
                        <a:rPr lang="en-MY" sz="1800" dirty="0"/>
                        <a:t> dan </a:t>
                      </a:r>
                      <a:r>
                        <a:rPr lang="en-MY" sz="1800" dirty="0" err="1"/>
                        <a:t>menambah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baik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pengurusan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sumber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fizikal</a:t>
                      </a:r>
                      <a:r>
                        <a:rPr lang="en-MY" sz="1800" dirty="0"/>
                        <a:t>, </a:t>
                      </a:r>
                      <a:r>
                        <a:rPr lang="en-MY" sz="1800" dirty="0" err="1"/>
                        <a:t>kewangan</a:t>
                      </a:r>
                      <a:r>
                        <a:rPr lang="en-MY" sz="1800" dirty="0"/>
                        <a:t>, </a:t>
                      </a:r>
                      <a:r>
                        <a:rPr lang="en-MY" sz="1800" dirty="0" err="1"/>
                        <a:t>keselamatan</a:t>
                      </a:r>
                      <a:r>
                        <a:rPr lang="en-MY" sz="1800" dirty="0"/>
                        <a:t> dan </a:t>
                      </a:r>
                      <a:r>
                        <a:rPr lang="en-MY" sz="1800" dirty="0" err="1"/>
                        <a:t>pembangunan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organisasi</a:t>
                      </a:r>
                      <a:r>
                        <a:rPr lang="en-MY" sz="18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sz="1800" dirty="0" err="1"/>
                        <a:t>Mengikut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keperluan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organisasi</a:t>
                      </a:r>
                      <a:r>
                        <a:rPr lang="en-MY" sz="1800" dirty="0"/>
                        <a:t>, </a:t>
                      </a:r>
                      <a:r>
                        <a:rPr lang="en-MY" sz="1800" dirty="0" err="1"/>
                        <a:t>arahan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semasa</a:t>
                      </a:r>
                      <a:r>
                        <a:rPr lang="en-MY" sz="1800" dirty="0"/>
                        <a:t> dan </a:t>
                      </a:r>
                      <a:r>
                        <a:rPr lang="en-MY" sz="1800" dirty="0" err="1"/>
                        <a:t>pekeliling</a:t>
                      </a:r>
                      <a:r>
                        <a:rPr lang="en-MY" sz="1800" dirty="0"/>
                        <a:t> yang </a:t>
                      </a:r>
                      <a:r>
                        <a:rPr lang="en-MY" sz="1800" dirty="0" err="1"/>
                        <a:t>berkuat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kuasa</a:t>
                      </a:r>
                      <a:r>
                        <a:rPr lang="en-MY" sz="18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;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26105909"/>
                  </a:ext>
                </a:extLst>
              </a:tr>
              <a:tr h="1656000"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>
                        <a:buFont typeface="+mj-lt"/>
                        <a:buAutoNum type="alphaLcPeriod" startAt="4"/>
                      </a:pPr>
                      <a:r>
                        <a:rPr lang="en-MY" sz="1800" dirty="0" err="1"/>
                        <a:t>Merangka</a:t>
                      </a:r>
                      <a:r>
                        <a:rPr lang="en-MY" sz="1800" dirty="0"/>
                        <a:t>, </a:t>
                      </a:r>
                      <a:r>
                        <a:rPr lang="en-MY" sz="1800" dirty="0" err="1"/>
                        <a:t>memimpin</a:t>
                      </a:r>
                      <a:r>
                        <a:rPr lang="en-MY" sz="1800" dirty="0"/>
                        <a:t>, </a:t>
                      </a:r>
                      <a:r>
                        <a:rPr lang="en-MY" sz="1800" dirty="0" err="1"/>
                        <a:t>memantau</a:t>
                      </a:r>
                      <a:r>
                        <a:rPr lang="en-MY" sz="1800" dirty="0"/>
                        <a:t>, </a:t>
                      </a:r>
                      <a:r>
                        <a:rPr lang="en-MY" sz="1800" dirty="0" err="1"/>
                        <a:t>menilai</a:t>
                      </a:r>
                      <a:r>
                        <a:rPr lang="en-MY" sz="1800" dirty="0"/>
                        <a:t> dan </a:t>
                      </a:r>
                      <a:r>
                        <a:rPr lang="en-MY" sz="1800" dirty="0" err="1"/>
                        <a:t>menambah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baik</a:t>
                      </a:r>
                      <a:r>
                        <a:rPr lang="en-MY" sz="1800" dirty="0"/>
                        <a:t> program </a:t>
                      </a:r>
                      <a:r>
                        <a:rPr lang="en-MY" sz="1800" dirty="0" err="1"/>
                        <a:t>dalam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bidang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tujahan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institusi</a:t>
                      </a:r>
                      <a:r>
                        <a:rPr lang="en-MY" sz="18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sz="1800" dirty="0" err="1"/>
                        <a:t>Petunjuk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prestasi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utama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pelan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strategik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institusi</a:t>
                      </a:r>
                      <a:r>
                        <a:rPr lang="en-MY" sz="18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;</a:t>
                      </a:r>
                    </a:p>
                    <a:p>
                      <a:pPr algn="l"/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72323639"/>
                  </a:ext>
                </a:extLst>
              </a:tr>
            </a:tbl>
          </a:graphicData>
        </a:graphic>
      </p:graphicFrame>
      <p:sp>
        <p:nvSpPr>
          <p:cNvPr id="6" name="Title 4">
            <a:extLst>
              <a:ext uri="{FF2B5EF4-FFF2-40B4-BE49-F238E27FC236}">
                <a16:creationId xmlns="" xmlns:a16="http://schemas.microsoft.com/office/drawing/2014/main" id="{9E4628B9-9293-479B-B364-1AF00F6CF584}"/>
              </a:ext>
            </a:extLst>
          </p:cNvPr>
          <p:cNvSpPr txBox="1">
            <a:spLocks/>
          </p:cNvSpPr>
          <p:nvPr/>
        </p:nvSpPr>
        <p:spPr>
          <a:xfrm>
            <a:off x="286589" y="228600"/>
            <a:ext cx="11618822" cy="73097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II -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 + Pengurusan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Pengarah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DH54)</a:t>
            </a:r>
          </a:p>
        </p:txBody>
      </p:sp>
    </p:spTree>
    <p:extLst>
      <p:ext uri="{BB962C8B-B14F-4D97-AF65-F5344CB8AC3E}">
        <p14:creationId xmlns:p14="http://schemas.microsoft.com/office/powerpoint/2010/main" val="2331072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blur">
            <a:extLst>
              <a:ext uri="{FF2B5EF4-FFF2-40B4-BE49-F238E27FC236}">
                <a16:creationId xmlns="" xmlns:a16="http://schemas.microsoft.com/office/drawing/2014/main" id="{ECC95573-2971-40CA-8931-174ACDF3E94F}"/>
              </a:ext>
              <a:ext uri="{C183D7F6-B498-43B3-948B-1728B52AA6E4}">
                <adec:decorative xmlns=""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378"/>
          <a:stretch/>
        </p:blipFill>
        <p:spPr>
          <a:xfrm>
            <a:off x="0" y="0"/>
            <a:ext cx="12192031" cy="4915066"/>
          </a:xfrm>
          <a:prstGeom prst="rect">
            <a:avLst/>
          </a:prstGeom>
        </p:spPr>
      </p:pic>
      <p:graphicFrame>
        <p:nvGraphicFramePr>
          <p:cNvPr id="4" name="Table 6">
            <a:extLst>
              <a:ext uri="{FF2B5EF4-FFF2-40B4-BE49-F238E27FC236}">
                <a16:creationId xmlns="" xmlns:a16="http://schemas.microsoft.com/office/drawing/2014/main" id="{07346CD8-2308-45D3-B84D-21B0818004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63343355"/>
              </p:ext>
            </p:extLst>
          </p:nvPr>
        </p:nvGraphicFramePr>
        <p:xfrm>
          <a:off x="286589" y="1280111"/>
          <a:ext cx="11618822" cy="43401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95596">
                  <a:extLst>
                    <a:ext uri="{9D8B030D-6E8A-4147-A177-3AD203B41FA5}">
                      <a16:colId xmlns="" xmlns:a16="http://schemas.microsoft.com/office/drawing/2014/main" val="765999084"/>
                    </a:ext>
                  </a:extLst>
                </a:gridCol>
                <a:gridCol w="5351915">
                  <a:extLst>
                    <a:ext uri="{9D8B030D-6E8A-4147-A177-3AD203B41FA5}">
                      <a16:colId xmlns="" xmlns:a16="http://schemas.microsoft.com/office/drawing/2014/main" val="7886985"/>
                    </a:ext>
                  </a:extLst>
                </a:gridCol>
                <a:gridCol w="1952625">
                  <a:extLst>
                    <a:ext uri="{9D8B030D-6E8A-4147-A177-3AD203B41FA5}">
                      <a16:colId xmlns="" xmlns:a16="http://schemas.microsoft.com/office/drawing/2014/main" val="24779092"/>
                    </a:ext>
                  </a:extLst>
                </a:gridCol>
                <a:gridCol w="3818686">
                  <a:extLst>
                    <a:ext uri="{9D8B030D-6E8A-4147-A177-3AD203B41FA5}">
                      <a16:colId xmlns="" xmlns:a16="http://schemas.microsoft.com/office/drawing/2014/main" val="1972615724"/>
                    </a:ext>
                  </a:extLst>
                </a:gridCol>
              </a:tblGrid>
              <a:tr h="504000">
                <a:tc>
                  <a:txBody>
                    <a:bodyPr/>
                    <a:lstStyle/>
                    <a:p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sz="18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sz="1800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Pencapaian</a:t>
                      </a:r>
                      <a:endParaRPr lang="en-MY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5717116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800" dirty="0"/>
                        <a:t>2</a:t>
                      </a:r>
                      <a:endParaRPr lang="en-MY" sz="18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r>
                        <a:rPr lang="fi-FI" sz="1800" dirty="0"/>
                        <a:t>Pengurusan organisasi dan pelaksanaan dasar (</a:t>
                      </a:r>
                      <a:r>
                        <a:rPr lang="en-MY" sz="1800" dirty="0" err="1"/>
                        <a:t>Agen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perubahan</a:t>
                      </a:r>
                      <a:r>
                        <a:rPr lang="en-MY" sz="1800" dirty="0"/>
                        <a:t> yang </a:t>
                      </a:r>
                      <a:r>
                        <a:rPr lang="en-MY" sz="1800" dirty="0" err="1"/>
                        <a:t>bertanggungjawab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memajukan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institusi</a:t>
                      </a:r>
                      <a:r>
                        <a:rPr lang="en-MY" sz="1800" dirty="0"/>
                        <a:t> yang </a:t>
                      </a:r>
                      <a:r>
                        <a:rPr lang="en-MY" sz="1800" dirty="0" err="1"/>
                        <a:t>dipimpin</a:t>
                      </a:r>
                      <a:r>
                        <a:rPr lang="en-MY" sz="1800" dirty="0"/>
                        <a:t>)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MY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30138129"/>
                  </a:ext>
                </a:extLst>
              </a:tr>
              <a:tr h="1404000">
                <a:tc>
                  <a:txBody>
                    <a:bodyPr/>
                    <a:lstStyle/>
                    <a:p>
                      <a:endParaRPr lang="en-MY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>
                        <a:buFont typeface="+mj-lt"/>
                        <a:buAutoNum type="alphaLcPeriod" startAt="5"/>
                      </a:pPr>
                      <a:r>
                        <a:rPr lang="en-MY" sz="1800" dirty="0" err="1"/>
                        <a:t>Merangka</a:t>
                      </a:r>
                      <a:r>
                        <a:rPr lang="en-MY" sz="1800" dirty="0"/>
                        <a:t>, </a:t>
                      </a:r>
                      <a:r>
                        <a:rPr lang="en-MY" sz="1800" dirty="0" err="1"/>
                        <a:t>merancang</a:t>
                      </a:r>
                      <a:r>
                        <a:rPr lang="en-MY" sz="1800" dirty="0"/>
                        <a:t>, </a:t>
                      </a:r>
                      <a:r>
                        <a:rPr lang="en-MY" sz="1800" dirty="0" err="1"/>
                        <a:t>mengenal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pasti</a:t>
                      </a:r>
                      <a:r>
                        <a:rPr lang="en-MY" sz="1800" dirty="0"/>
                        <a:t> dan </a:t>
                      </a:r>
                      <a:r>
                        <a:rPr lang="en-MY" sz="1800" dirty="0" err="1"/>
                        <a:t>mengawal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selia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pengagihan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skop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serta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Skop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Tugas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subordinat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dalam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organisasi</a:t>
                      </a:r>
                      <a:r>
                        <a:rPr lang="en-MY" sz="18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i-FI" sz="1800" dirty="0"/>
                        <a:t>Mengikut keperluan organisasi dan arahan semasa.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;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26105909"/>
                  </a:ext>
                </a:extLst>
              </a:tr>
              <a:tr h="1656000"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>
                        <a:buFont typeface="+mj-lt"/>
                        <a:buAutoNum type="alphaLcPeriod" startAt="6"/>
                      </a:pPr>
                      <a:r>
                        <a:rPr lang="en-MY" sz="1800" dirty="0" err="1"/>
                        <a:t>Memantau</a:t>
                      </a:r>
                      <a:r>
                        <a:rPr lang="en-MY" sz="1800" dirty="0"/>
                        <a:t> dan </a:t>
                      </a:r>
                      <a:r>
                        <a:rPr lang="en-MY" sz="1800" dirty="0" err="1"/>
                        <a:t>mengawal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selia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pengurusan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hal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ehwal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pelajar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serta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berperanan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sebagai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pegawai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hal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ehwal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pelajar</a:t>
                      </a:r>
                      <a:r>
                        <a:rPr lang="en-MY" sz="18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sz="1800" dirty="0" err="1"/>
                        <a:t>Mengikut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kesesuaian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tugas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serta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akta</a:t>
                      </a:r>
                      <a:r>
                        <a:rPr lang="en-MY" sz="1800" dirty="0"/>
                        <a:t> dan </a:t>
                      </a:r>
                      <a:r>
                        <a:rPr lang="en-MY" sz="1800" dirty="0" err="1"/>
                        <a:t>pekeliling</a:t>
                      </a:r>
                      <a:r>
                        <a:rPr lang="en-MY" sz="1800" dirty="0"/>
                        <a:t> yang </a:t>
                      </a:r>
                      <a:r>
                        <a:rPr lang="en-MY" sz="1800" dirty="0" err="1"/>
                        <a:t>berkuat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kuasa</a:t>
                      </a:r>
                      <a:r>
                        <a:rPr lang="en-MY" sz="18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;</a:t>
                      </a:r>
                    </a:p>
                    <a:p>
                      <a:pPr algn="l"/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72323639"/>
                  </a:ext>
                </a:extLst>
              </a:tr>
            </a:tbl>
          </a:graphicData>
        </a:graphic>
      </p:graphicFrame>
      <p:sp>
        <p:nvSpPr>
          <p:cNvPr id="6" name="Title 4">
            <a:extLst>
              <a:ext uri="{FF2B5EF4-FFF2-40B4-BE49-F238E27FC236}">
                <a16:creationId xmlns="" xmlns:a16="http://schemas.microsoft.com/office/drawing/2014/main" id="{9E4628B9-9293-479B-B364-1AF00F6CF584}"/>
              </a:ext>
            </a:extLst>
          </p:cNvPr>
          <p:cNvSpPr txBox="1">
            <a:spLocks/>
          </p:cNvSpPr>
          <p:nvPr/>
        </p:nvSpPr>
        <p:spPr>
          <a:xfrm>
            <a:off x="286589" y="228600"/>
            <a:ext cx="11618822" cy="73097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II -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 + Pengurusan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Pengarah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DH54)</a:t>
            </a:r>
          </a:p>
        </p:txBody>
      </p:sp>
    </p:spTree>
    <p:extLst>
      <p:ext uri="{BB962C8B-B14F-4D97-AF65-F5344CB8AC3E}">
        <p14:creationId xmlns:p14="http://schemas.microsoft.com/office/powerpoint/2010/main" val="831549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blur">
            <a:extLst>
              <a:ext uri="{FF2B5EF4-FFF2-40B4-BE49-F238E27FC236}">
                <a16:creationId xmlns="" xmlns:a16="http://schemas.microsoft.com/office/drawing/2014/main" id="{ECC95573-2971-40CA-8931-174ACDF3E94F}"/>
              </a:ext>
              <a:ext uri="{C183D7F6-B498-43B3-948B-1728B52AA6E4}">
                <adec:decorative xmlns=""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378"/>
          <a:stretch/>
        </p:blipFill>
        <p:spPr>
          <a:xfrm>
            <a:off x="0" y="0"/>
            <a:ext cx="12192031" cy="4915066"/>
          </a:xfrm>
          <a:prstGeom prst="rect">
            <a:avLst/>
          </a:prstGeom>
        </p:spPr>
      </p:pic>
      <p:graphicFrame>
        <p:nvGraphicFramePr>
          <p:cNvPr id="4" name="Table 6">
            <a:extLst>
              <a:ext uri="{FF2B5EF4-FFF2-40B4-BE49-F238E27FC236}">
                <a16:creationId xmlns="" xmlns:a16="http://schemas.microsoft.com/office/drawing/2014/main" id="{07346CD8-2308-45D3-B84D-21B0818004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73507340"/>
              </p:ext>
            </p:extLst>
          </p:nvPr>
        </p:nvGraphicFramePr>
        <p:xfrm>
          <a:off x="286589" y="1280111"/>
          <a:ext cx="11618822" cy="46044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95596">
                  <a:extLst>
                    <a:ext uri="{9D8B030D-6E8A-4147-A177-3AD203B41FA5}">
                      <a16:colId xmlns="" xmlns:a16="http://schemas.microsoft.com/office/drawing/2014/main" val="765999084"/>
                    </a:ext>
                  </a:extLst>
                </a:gridCol>
                <a:gridCol w="5351915">
                  <a:extLst>
                    <a:ext uri="{9D8B030D-6E8A-4147-A177-3AD203B41FA5}">
                      <a16:colId xmlns="" xmlns:a16="http://schemas.microsoft.com/office/drawing/2014/main" val="7886985"/>
                    </a:ext>
                  </a:extLst>
                </a:gridCol>
                <a:gridCol w="1952625">
                  <a:extLst>
                    <a:ext uri="{9D8B030D-6E8A-4147-A177-3AD203B41FA5}">
                      <a16:colId xmlns="" xmlns:a16="http://schemas.microsoft.com/office/drawing/2014/main" val="24779092"/>
                    </a:ext>
                  </a:extLst>
                </a:gridCol>
                <a:gridCol w="3818686">
                  <a:extLst>
                    <a:ext uri="{9D8B030D-6E8A-4147-A177-3AD203B41FA5}">
                      <a16:colId xmlns="" xmlns:a16="http://schemas.microsoft.com/office/drawing/2014/main" val="1972615724"/>
                    </a:ext>
                  </a:extLst>
                </a:gridCol>
              </a:tblGrid>
              <a:tr h="504000">
                <a:tc>
                  <a:txBody>
                    <a:bodyPr/>
                    <a:lstStyle/>
                    <a:p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sz="18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sz="1800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Pencapaian</a:t>
                      </a:r>
                      <a:endParaRPr lang="en-MY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5717116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800" dirty="0"/>
                        <a:t>2</a:t>
                      </a:r>
                      <a:endParaRPr lang="en-MY" sz="18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r>
                        <a:rPr lang="fi-FI" sz="1800" dirty="0"/>
                        <a:t>Pengurusan organisasi dan pelaksanaan dasar (</a:t>
                      </a:r>
                      <a:r>
                        <a:rPr lang="en-MY" sz="1800" dirty="0" err="1"/>
                        <a:t>Agen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perubahan</a:t>
                      </a:r>
                      <a:r>
                        <a:rPr lang="en-MY" sz="1800" dirty="0"/>
                        <a:t> yang </a:t>
                      </a:r>
                      <a:r>
                        <a:rPr lang="en-MY" sz="1800" dirty="0" err="1"/>
                        <a:t>bertanggungjawab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memajukan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institusi</a:t>
                      </a:r>
                      <a:r>
                        <a:rPr lang="en-MY" sz="1800" dirty="0"/>
                        <a:t> yang </a:t>
                      </a:r>
                      <a:r>
                        <a:rPr lang="en-MY" sz="1800" dirty="0" err="1"/>
                        <a:t>dipimpin</a:t>
                      </a:r>
                      <a:r>
                        <a:rPr lang="en-MY" sz="1800" dirty="0"/>
                        <a:t>)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MY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30138129"/>
                  </a:ext>
                </a:extLst>
              </a:tr>
              <a:tr h="1404000">
                <a:tc>
                  <a:txBody>
                    <a:bodyPr/>
                    <a:lstStyle/>
                    <a:p>
                      <a:endParaRPr lang="en-MY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>
                        <a:buFont typeface="+mj-lt"/>
                        <a:buAutoNum type="alphaLcPeriod" startAt="7"/>
                      </a:pPr>
                      <a:r>
                        <a:rPr lang="en-MY" sz="2000" dirty="0" err="1"/>
                        <a:t>Merangka</a:t>
                      </a:r>
                      <a:r>
                        <a:rPr lang="en-MY" sz="2000" dirty="0"/>
                        <a:t>, </a:t>
                      </a:r>
                      <a:r>
                        <a:rPr lang="en-MY" sz="2000" dirty="0" err="1"/>
                        <a:t>memimpin</a:t>
                      </a:r>
                      <a:r>
                        <a:rPr lang="en-MY" sz="2000" dirty="0"/>
                        <a:t>, </a:t>
                      </a:r>
                      <a:r>
                        <a:rPr lang="en-MY" sz="2000" dirty="0" err="1"/>
                        <a:t>mengurus</a:t>
                      </a:r>
                      <a:r>
                        <a:rPr lang="en-MY" sz="2000" dirty="0"/>
                        <a:t>, </a:t>
                      </a:r>
                      <a:r>
                        <a:rPr lang="en-MY" sz="2000" dirty="0" err="1"/>
                        <a:t>memantau</a:t>
                      </a:r>
                      <a:r>
                        <a:rPr lang="en-MY" sz="2000" dirty="0"/>
                        <a:t>, </a:t>
                      </a:r>
                      <a:r>
                        <a:rPr lang="en-MY" sz="2000" dirty="0" err="1"/>
                        <a:t>menilai</a:t>
                      </a:r>
                      <a:r>
                        <a:rPr lang="en-MY" sz="2000" dirty="0"/>
                        <a:t> dan </a:t>
                      </a:r>
                      <a:r>
                        <a:rPr lang="en-MY" sz="2000" dirty="0" err="1"/>
                        <a:t>menambah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baik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pengurusan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kualiti</a:t>
                      </a:r>
                      <a:r>
                        <a:rPr lang="en-MY" sz="2000" dirty="0"/>
                        <a:t>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i-FI" sz="2000" dirty="0"/>
                        <a:t>Jadual pengurusan kualiti tahun semasa</a:t>
                      </a:r>
                      <a:endParaRPr lang="en-MY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;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26105909"/>
                  </a:ext>
                </a:extLst>
              </a:tr>
              <a:tr h="1656000"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>
                        <a:buFont typeface="+mj-lt"/>
                        <a:buAutoNum type="alphaLcPeriod" startAt="8"/>
                      </a:pPr>
                      <a:r>
                        <a:rPr lang="en-MY" sz="2000" dirty="0" err="1"/>
                        <a:t>Mempengerusi</a:t>
                      </a:r>
                      <a:r>
                        <a:rPr lang="en-MY" sz="2000" dirty="0"/>
                        <a:t>, </a:t>
                      </a:r>
                      <a:r>
                        <a:rPr lang="en-MY" sz="2000" dirty="0" err="1"/>
                        <a:t>menganggotai</a:t>
                      </a:r>
                      <a:r>
                        <a:rPr lang="en-MY" sz="2000" dirty="0"/>
                        <a:t>, </a:t>
                      </a:r>
                      <a:r>
                        <a:rPr lang="en-MY" sz="2000" dirty="0" err="1"/>
                        <a:t>mengurus</a:t>
                      </a:r>
                      <a:r>
                        <a:rPr lang="en-MY" sz="2000" dirty="0"/>
                        <a:t> dan </a:t>
                      </a:r>
                      <a:r>
                        <a:rPr lang="en-MY" sz="2000" dirty="0" err="1"/>
                        <a:t>memantau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jawatankuasa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dalam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institusi</a:t>
                      </a:r>
                      <a:r>
                        <a:rPr lang="en-MY" sz="2000" dirty="0"/>
                        <a:t>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sz="2000" dirty="0" err="1"/>
                        <a:t>Mengikut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keperluan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institusi</a:t>
                      </a:r>
                      <a:r>
                        <a:rPr lang="en-MY" sz="2000" dirty="0"/>
                        <a:t>, </a:t>
                      </a:r>
                      <a:r>
                        <a:rPr lang="en-MY" sz="2000" dirty="0" err="1"/>
                        <a:t>arahan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semasa</a:t>
                      </a:r>
                      <a:r>
                        <a:rPr lang="en-MY" sz="2000" dirty="0"/>
                        <a:t> dan </a:t>
                      </a:r>
                      <a:r>
                        <a:rPr lang="en-MY" sz="2000" dirty="0" err="1"/>
                        <a:t>pekeliling</a:t>
                      </a:r>
                      <a:r>
                        <a:rPr lang="en-MY" sz="2000" dirty="0"/>
                        <a:t> yang </a:t>
                      </a:r>
                      <a:r>
                        <a:rPr lang="en-MY" sz="2000" dirty="0" err="1"/>
                        <a:t>berkuat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kuasa</a:t>
                      </a:r>
                      <a:r>
                        <a:rPr lang="en-MY" sz="2000" dirty="0"/>
                        <a:t>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;</a:t>
                      </a:r>
                    </a:p>
                    <a:p>
                      <a:pPr algn="l"/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72323639"/>
                  </a:ext>
                </a:extLst>
              </a:tr>
            </a:tbl>
          </a:graphicData>
        </a:graphic>
      </p:graphicFrame>
      <p:sp>
        <p:nvSpPr>
          <p:cNvPr id="6" name="Title 4">
            <a:extLst>
              <a:ext uri="{FF2B5EF4-FFF2-40B4-BE49-F238E27FC236}">
                <a16:creationId xmlns="" xmlns:a16="http://schemas.microsoft.com/office/drawing/2014/main" id="{9E4628B9-9293-479B-B364-1AF00F6CF584}"/>
              </a:ext>
            </a:extLst>
          </p:cNvPr>
          <p:cNvSpPr txBox="1">
            <a:spLocks/>
          </p:cNvSpPr>
          <p:nvPr/>
        </p:nvSpPr>
        <p:spPr>
          <a:xfrm>
            <a:off x="286589" y="228600"/>
            <a:ext cx="11618822" cy="73097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II -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 + Pengurusan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Pengarah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DH54)</a:t>
            </a:r>
          </a:p>
        </p:txBody>
      </p:sp>
    </p:spTree>
    <p:extLst>
      <p:ext uri="{BB962C8B-B14F-4D97-AF65-F5344CB8AC3E}">
        <p14:creationId xmlns:p14="http://schemas.microsoft.com/office/powerpoint/2010/main" val="1078185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blur">
            <a:extLst>
              <a:ext uri="{FF2B5EF4-FFF2-40B4-BE49-F238E27FC236}">
                <a16:creationId xmlns="" xmlns:a16="http://schemas.microsoft.com/office/drawing/2014/main" id="{ECC95573-2971-40CA-8931-174ACDF3E94F}"/>
              </a:ext>
              <a:ext uri="{C183D7F6-B498-43B3-948B-1728B52AA6E4}">
                <adec:decorative xmlns=""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378"/>
          <a:stretch/>
        </p:blipFill>
        <p:spPr>
          <a:xfrm>
            <a:off x="0" y="0"/>
            <a:ext cx="12192031" cy="4915066"/>
          </a:xfrm>
          <a:prstGeom prst="rect">
            <a:avLst/>
          </a:prstGeom>
        </p:spPr>
      </p:pic>
      <p:graphicFrame>
        <p:nvGraphicFramePr>
          <p:cNvPr id="4" name="Table 6">
            <a:extLst>
              <a:ext uri="{FF2B5EF4-FFF2-40B4-BE49-F238E27FC236}">
                <a16:creationId xmlns="" xmlns:a16="http://schemas.microsoft.com/office/drawing/2014/main" id="{07346CD8-2308-45D3-B84D-21B0818004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57468120"/>
              </p:ext>
            </p:extLst>
          </p:nvPr>
        </p:nvGraphicFramePr>
        <p:xfrm>
          <a:off x="286589" y="1280111"/>
          <a:ext cx="11618822" cy="51816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95596">
                  <a:extLst>
                    <a:ext uri="{9D8B030D-6E8A-4147-A177-3AD203B41FA5}">
                      <a16:colId xmlns="" xmlns:a16="http://schemas.microsoft.com/office/drawing/2014/main" val="765999084"/>
                    </a:ext>
                  </a:extLst>
                </a:gridCol>
                <a:gridCol w="5351915">
                  <a:extLst>
                    <a:ext uri="{9D8B030D-6E8A-4147-A177-3AD203B41FA5}">
                      <a16:colId xmlns="" xmlns:a16="http://schemas.microsoft.com/office/drawing/2014/main" val="7886985"/>
                    </a:ext>
                  </a:extLst>
                </a:gridCol>
                <a:gridCol w="1952625">
                  <a:extLst>
                    <a:ext uri="{9D8B030D-6E8A-4147-A177-3AD203B41FA5}">
                      <a16:colId xmlns="" xmlns:a16="http://schemas.microsoft.com/office/drawing/2014/main" val="24779092"/>
                    </a:ext>
                  </a:extLst>
                </a:gridCol>
                <a:gridCol w="3818686">
                  <a:extLst>
                    <a:ext uri="{9D8B030D-6E8A-4147-A177-3AD203B41FA5}">
                      <a16:colId xmlns="" xmlns:a16="http://schemas.microsoft.com/office/drawing/2014/main" val="1972615724"/>
                    </a:ext>
                  </a:extLst>
                </a:gridCol>
              </a:tblGrid>
              <a:tr h="504000">
                <a:tc>
                  <a:txBody>
                    <a:bodyPr/>
                    <a:lstStyle/>
                    <a:p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sz="18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sz="1800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Pencapaian</a:t>
                      </a:r>
                      <a:endParaRPr lang="en-MY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5717116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000" dirty="0"/>
                        <a:t>3</a:t>
                      </a:r>
                      <a:endParaRPr lang="en-MY" sz="20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r>
                        <a:rPr lang="en-MY" sz="2000" dirty="0" err="1"/>
                        <a:t>Pengurusan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sumber</a:t>
                      </a:r>
                      <a:r>
                        <a:rPr lang="en-MY" sz="2000" dirty="0"/>
                        <a:t>. (</a:t>
                      </a:r>
                      <a:r>
                        <a:rPr lang="en-MY" sz="2000" dirty="0" err="1"/>
                        <a:t>Bertanggungjawab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terhadap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operasi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pengurusan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aset</a:t>
                      </a:r>
                      <a:r>
                        <a:rPr lang="en-MY" sz="2000" dirty="0"/>
                        <a:t>, </a:t>
                      </a:r>
                      <a:r>
                        <a:rPr lang="en-MY" sz="2000" dirty="0" err="1"/>
                        <a:t>kewangan</a:t>
                      </a:r>
                      <a:r>
                        <a:rPr lang="en-MY" sz="2000" dirty="0"/>
                        <a:t> dan </a:t>
                      </a:r>
                      <a:r>
                        <a:rPr lang="en-MY" sz="2000" dirty="0" err="1"/>
                        <a:t>pembangunan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sumber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manusia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secara</a:t>
                      </a:r>
                      <a:r>
                        <a:rPr lang="en-MY" sz="2000" dirty="0"/>
                        <a:t> optimum)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MY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30138129"/>
                  </a:ext>
                </a:extLst>
              </a:tr>
              <a:tr h="1404000">
                <a:tc>
                  <a:txBody>
                    <a:bodyPr/>
                    <a:lstStyle/>
                    <a:p>
                      <a:endParaRPr lang="en-MY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lphaLcPeriod"/>
                      </a:pPr>
                      <a:r>
                        <a:rPr lang="en-MY" sz="2000" dirty="0" err="1"/>
                        <a:t>Merangka</a:t>
                      </a:r>
                      <a:r>
                        <a:rPr lang="en-MY" sz="2000" dirty="0"/>
                        <a:t>, </a:t>
                      </a:r>
                      <a:r>
                        <a:rPr lang="en-MY" sz="2000" dirty="0" err="1"/>
                        <a:t>merancang</a:t>
                      </a:r>
                      <a:r>
                        <a:rPr lang="en-MY" sz="2000" dirty="0"/>
                        <a:t>, </a:t>
                      </a:r>
                      <a:r>
                        <a:rPr lang="en-MY" sz="2000" dirty="0" err="1"/>
                        <a:t>memimpin</a:t>
                      </a:r>
                      <a:r>
                        <a:rPr lang="en-MY" sz="2000" dirty="0"/>
                        <a:t>, </a:t>
                      </a:r>
                      <a:r>
                        <a:rPr lang="en-MY" sz="2000" dirty="0" err="1"/>
                        <a:t>mengurus</a:t>
                      </a:r>
                      <a:r>
                        <a:rPr lang="en-MY" sz="2000" dirty="0"/>
                        <a:t> dan </a:t>
                      </a:r>
                      <a:r>
                        <a:rPr lang="en-MY" sz="2000" dirty="0" err="1"/>
                        <a:t>memantau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pelaksanaan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pengurusan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sumber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manusia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peringkat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institusi</a:t>
                      </a:r>
                      <a:r>
                        <a:rPr lang="en-MY" sz="20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sz="2000" dirty="0" err="1"/>
                        <a:t>Mengikut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perancangan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pelan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tindakan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strategik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institusi</a:t>
                      </a:r>
                      <a:r>
                        <a:rPr lang="en-MY" sz="20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;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26105909"/>
                  </a:ext>
                </a:extLst>
              </a:tr>
              <a:tr h="1656000"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lphaLcPeriod" startAt="2"/>
                      </a:pPr>
                      <a:r>
                        <a:rPr lang="en-MY" sz="2000" dirty="0" err="1"/>
                        <a:t>Merangka</a:t>
                      </a:r>
                      <a:r>
                        <a:rPr lang="en-MY" sz="2000" dirty="0"/>
                        <a:t>, </a:t>
                      </a:r>
                      <a:r>
                        <a:rPr lang="en-MY" sz="2000" dirty="0" err="1"/>
                        <a:t>merancang</a:t>
                      </a:r>
                      <a:r>
                        <a:rPr lang="en-MY" sz="2000" dirty="0"/>
                        <a:t>, </a:t>
                      </a:r>
                      <a:r>
                        <a:rPr lang="en-MY" sz="2000" dirty="0" err="1"/>
                        <a:t>memimpin</a:t>
                      </a:r>
                      <a:r>
                        <a:rPr lang="en-MY" sz="2000" dirty="0"/>
                        <a:t>, </a:t>
                      </a:r>
                      <a:r>
                        <a:rPr lang="en-MY" sz="2000" dirty="0" err="1"/>
                        <a:t>memantau</a:t>
                      </a:r>
                      <a:r>
                        <a:rPr lang="en-MY" sz="2000" dirty="0"/>
                        <a:t> dan </a:t>
                      </a:r>
                      <a:r>
                        <a:rPr lang="en-MY" sz="2000" dirty="0" err="1"/>
                        <a:t>mengawal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selia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pelaksanaan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pengurusan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aset</a:t>
                      </a:r>
                      <a:r>
                        <a:rPr lang="en-MY" sz="2000" dirty="0"/>
                        <a:t> dan </a:t>
                      </a:r>
                      <a:r>
                        <a:rPr lang="en-MY" sz="2000" dirty="0" err="1"/>
                        <a:t>kemudahan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fizikal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peringkat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institusi</a:t>
                      </a:r>
                      <a:r>
                        <a:rPr lang="en-MY" sz="20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sz="2000" dirty="0" err="1"/>
                        <a:t>Mengikut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tatacara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pengurusan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aset</a:t>
                      </a:r>
                      <a:r>
                        <a:rPr lang="en-MY" sz="2000" dirty="0"/>
                        <a:t> dan </a:t>
                      </a:r>
                      <a:r>
                        <a:rPr lang="en-MY" sz="2000" dirty="0" err="1"/>
                        <a:t>pekeliling</a:t>
                      </a:r>
                      <a:r>
                        <a:rPr lang="en-MY" sz="2000" dirty="0"/>
                        <a:t> yang </a:t>
                      </a:r>
                      <a:r>
                        <a:rPr lang="en-MY" sz="2000" dirty="0" err="1"/>
                        <a:t>berkuat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kuasa</a:t>
                      </a:r>
                      <a:r>
                        <a:rPr lang="en-MY" sz="20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;</a:t>
                      </a:r>
                    </a:p>
                    <a:p>
                      <a:pPr algn="l"/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72323639"/>
                  </a:ext>
                </a:extLst>
              </a:tr>
            </a:tbl>
          </a:graphicData>
        </a:graphic>
      </p:graphicFrame>
      <p:sp>
        <p:nvSpPr>
          <p:cNvPr id="6" name="Title 4">
            <a:extLst>
              <a:ext uri="{FF2B5EF4-FFF2-40B4-BE49-F238E27FC236}">
                <a16:creationId xmlns="" xmlns:a16="http://schemas.microsoft.com/office/drawing/2014/main" id="{9E4628B9-9293-479B-B364-1AF00F6CF584}"/>
              </a:ext>
            </a:extLst>
          </p:cNvPr>
          <p:cNvSpPr txBox="1">
            <a:spLocks/>
          </p:cNvSpPr>
          <p:nvPr/>
        </p:nvSpPr>
        <p:spPr>
          <a:xfrm>
            <a:off x="286589" y="228600"/>
            <a:ext cx="11618822" cy="73097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II -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 + Pengurusan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Pengarah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DH54)</a:t>
            </a:r>
          </a:p>
        </p:txBody>
      </p:sp>
    </p:spTree>
    <p:extLst>
      <p:ext uri="{BB962C8B-B14F-4D97-AF65-F5344CB8AC3E}">
        <p14:creationId xmlns:p14="http://schemas.microsoft.com/office/powerpoint/2010/main" val="585026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blur">
            <a:extLst>
              <a:ext uri="{FF2B5EF4-FFF2-40B4-BE49-F238E27FC236}">
                <a16:creationId xmlns="" xmlns:a16="http://schemas.microsoft.com/office/drawing/2014/main" id="{ECC95573-2971-40CA-8931-174ACDF3E94F}"/>
              </a:ext>
              <a:ext uri="{C183D7F6-B498-43B3-948B-1728B52AA6E4}">
                <adec:decorative xmlns=""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378"/>
          <a:stretch/>
        </p:blipFill>
        <p:spPr>
          <a:xfrm>
            <a:off x="0" y="0"/>
            <a:ext cx="12192031" cy="4915066"/>
          </a:xfrm>
          <a:prstGeom prst="rect">
            <a:avLst/>
          </a:prstGeom>
        </p:spPr>
      </p:pic>
      <p:graphicFrame>
        <p:nvGraphicFramePr>
          <p:cNvPr id="4" name="Table 6">
            <a:extLst>
              <a:ext uri="{FF2B5EF4-FFF2-40B4-BE49-F238E27FC236}">
                <a16:creationId xmlns="" xmlns:a16="http://schemas.microsoft.com/office/drawing/2014/main" id="{07346CD8-2308-45D3-B84D-21B0818004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84799078"/>
              </p:ext>
            </p:extLst>
          </p:nvPr>
        </p:nvGraphicFramePr>
        <p:xfrm>
          <a:off x="286589" y="1280111"/>
          <a:ext cx="11618822" cy="38709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95596">
                  <a:extLst>
                    <a:ext uri="{9D8B030D-6E8A-4147-A177-3AD203B41FA5}">
                      <a16:colId xmlns="" xmlns:a16="http://schemas.microsoft.com/office/drawing/2014/main" val="765999084"/>
                    </a:ext>
                  </a:extLst>
                </a:gridCol>
                <a:gridCol w="5351915">
                  <a:extLst>
                    <a:ext uri="{9D8B030D-6E8A-4147-A177-3AD203B41FA5}">
                      <a16:colId xmlns="" xmlns:a16="http://schemas.microsoft.com/office/drawing/2014/main" val="7886985"/>
                    </a:ext>
                  </a:extLst>
                </a:gridCol>
                <a:gridCol w="1952625">
                  <a:extLst>
                    <a:ext uri="{9D8B030D-6E8A-4147-A177-3AD203B41FA5}">
                      <a16:colId xmlns="" xmlns:a16="http://schemas.microsoft.com/office/drawing/2014/main" val="24779092"/>
                    </a:ext>
                  </a:extLst>
                </a:gridCol>
                <a:gridCol w="3818686">
                  <a:extLst>
                    <a:ext uri="{9D8B030D-6E8A-4147-A177-3AD203B41FA5}">
                      <a16:colId xmlns="" xmlns:a16="http://schemas.microsoft.com/office/drawing/2014/main" val="1972615724"/>
                    </a:ext>
                  </a:extLst>
                </a:gridCol>
              </a:tblGrid>
              <a:tr h="504000">
                <a:tc>
                  <a:txBody>
                    <a:bodyPr/>
                    <a:lstStyle/>
                    <a:p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sz="18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sz="1800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Pencapaian</a:t>
                      </a:r>
                      <a:endParaRPr lang="en-MY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5717116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000" dirty="0"/>
                        <a:t>3</a:t>
                      </a:r>
                      <a:endParaRPr lang="en-MY" sz="20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r>
                        <a:rPr lang="en-MY" sz="2000" dirty="0" err="1"/>
                        <a:t>Pengurusan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sumber</a:t>
                      </a:r>
                      <a:r>
                        <a:rPr lang="en-MY" sz="2000" dirty="0"/>
                        <a:t>. (</a:t>
                      </a:r>
                      <a:r>
                        <a:rPr lang="en-MY" sz="2000" dirty="0" err="1"/>
                        <a:t>Bertanggungjawab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terhadap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operasi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pengurusan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aset</a:t>
                      </a:r>
                      <a:r>
                        <a:rPr lang="en-MY" sz="2000" dirty="0"/>
                        <a:t>, </a:t>
                      </a:r>
                      <a:r>
                        <a:rPr lang="en-MY" sz="2000" dirty="0" err="1"/>
                        <a:t>kewangan</a:t>
                      </a:r>
                      <a:r>
                        <a:rPr lang="en-MY" sz="2000" dirty="0"/>
                        <a:t> dan </a:t>
                      </a:r>
                      <a:r>
                        <a:rPr lang="en-MY" sz="2000" dirty="0" err="1"/>
                        <a:t>pembangunan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sumber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manusia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secara</a:t>
                      </a:r>
                      <a:r>
                        <a:rPr lang="en-MY" sz="2000" dirty="0"/>
                        <a:t> optimum)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MY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30138129"/>
                  </a:ext>
                </a:extLst>
              </a:tr>
              <a:tr h="1404000">
                <a:tc>
                  <a:txBody>
                    <a:bodyPr/>
                    <a:lstStyle/>
                    <a:p>
                      <a:endParaRPr lang="en-MY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>
                        <a:buFont typeface="+mj-lt"/>
                        <a:buAutoNum type="alphaLcPeriod" startAt="3"/>
                      </a:pPr>
                      <a:r>
                        <a:rPr lang="en-MY" sz="2000" dirty="0" err="1"/>
                        <a:t>Merangka</a:t>
                      </a:r>
                      <a:r>
                        <a:rPr lang="en-MY" sz="2000" dirty="0"/>
                        <a:t>, </a:t>
                      </a:r>
                      <a:r>
                        <a:rPr lang="en-MY" sz="2000" dirty="0" err="1"/>
                        <a:t>merancang</a:t>
                      </a:r>
                      <a:r>
                        <a:rPr lang="en-MY" sz="2000" dirty="0"/>
                        <a:t>, </a:t>
                      </a:r>
                      <a:r>
                        <a:rPr lang="en-MY" sz="2000" dirty="0" err="1"/>
                        <a:t>memimpin</a:t>
                      </a:r>
                      <a:r>
                        <a:rPr lang="en-MY" sz="2000" dirty="0"/>
                        <a:t>, </a:t>
                      </a:r>
                      <a:r>
                        <a:rPr lang="en-MY" sz="2000" dirty="0" err="1"/>
                        <a:t>memantau</a:t>
                      </a:r>
                      <a:r>
                        <a:rPr lang="en-MY" sz="2000" dirty="0"/>
                        <a:t> dan </a:t>
                      </a:r>
                      <a:r>
                        <a:rPr lang="en-MY" sz="2000" dirty="0" err="1"/>
                        <a:t>mengawal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selia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pelaksanaan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pengurusan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sumber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kewangan</a:t>
                      </a:r>
                      <a:r>
                        <a:rPr lang="en-MY" sz="2000" dirty="0"/>
                        <a:t> </a:t>
                      </a:r>
                      <a:r>
                        <a:rPr lang="en-MY" sz="2000" dirty="0" err="1"/>
                        <a:t>peringkat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institusi</a:t>
                      </a:r>
                      <a:r>
                        <a:rPr lang="en-MY" sz="20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sz="2000" dirty="0" err="1"/>
                        <a:t>Mengikut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Arahan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Perbendaharaan</a:t>
                      </a:r>
                      <a:r>
                        <a:rPr lang="en-MY" sz="2000" dirty="0"/>
                        <a:t>, </a:t>
                      </a:r>
                      <a:r>
                        <a:rPr lang="en-MY" sz="2000" dirty="0" err="1"/>
                        <a:t>pekeliling</a:t>
                      </a:r>
                      <a:r>
                        <a:rPr lang="en-MY" sz="2000" dirty="0"/>
                        <a:t> yang </a:t>
                      </a:r>
                      <a:r>
                        <a:rPr lang="en-MY" sz="2000" dirty="0" err="1"/>
                        <a:t>berkuat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semasa</a:t>
                      </a:r>
                      <a:r>
                        <a:rPr lang="en-MY" sz="2000" dirty="0"/>
                        <a:t> dan </a:t>
                      </a:r>
                      <a:r>
                        <a:rPr lang="en-MY" sz="2000" dirty="0" err="1"/>
                        <a:t>arahan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semasa</a:t>
                      </a:r>
                      <a:r>
                        <a:rPr lang="en-MY" sz="20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;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26105909"/>
                  </a:ext>
                </a:extLst>
              </a:tr>
            </a:tbl>
          </a:graphicData>
        </a:graphic>
      </p:graphicFrame>
      <p:sp>
        <p:nvSpPr>
          <p:cNvPr id="6" name="Title 4">
            <a:extLst>
              <a:ext uri="{FF2B5EF4-FFF2-40B4-BE49-F238E27FC236}">
                <a16:creationId xmlns="" xmlns:a16="http://schemas.microsoft.com/office/drawing/2014/main" id="{9E4628B9-9293-479B-B364-1AF00F6CF584}"/>
              </a:ext>
            </a:extLst>
          </p:cNvPr>
          <p:cNvSpPr txBox="1">
            <a:spLocks/>
          </p:cNvSpPr>
          <p:nvPr/>
        </p:nvSpPr>
        <p:spPr>
          <a:xfrm>
            <a:off x="286589" y="228600"/>
            <a:ext cx="11618822" cy="73097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II -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 + Pengurusan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Pengarah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DH54)</a:t>
            </a:r>
          </a:p>
        </p:txBody>
      </p:sp>
    </p:spTree>
    <p:extLst>
      <p:ext uri="{BB962C8B-B14F-4D97-AF65-F5344CB8AC3E}">
        <p14:creationId xmlns:p14="http://schemas.microsoft.com/office/powerpoint/2010/main" val="3995660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blur">
            <a:extLst>
              <a:ext uri="{FF2B5EF4-FFF2-40B4-BE49-F238E27FC236}">
                <a16:creationId xmlns="" xmlns:a16="http://schemas.microsoft.com/office/drawing/2014/main" id="{ECC95573-2971-40CA-8931-174ACDF3E94F}"/>
              </a:ext>
              <a:ext uri="{C183D7F6-B498-43B3-948B-1728B52AA6E4}">
                <adec:decorative xmlns=""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378"/>
          <a:stretch/>
        </p:blipFill>
        <p:spPr>
          <a:xfrm>
            <a:off x="0" y="0"/>
            <a:ext cx="12192031" cy="4915066"/>
          </a:xfrm>
          <a:prstGeom prst="rect">
            <a:avLst/>
          </a:prstGeom>
        </p:spPr>
      </p:pic>
      <p:graphicFrame>
        <p:nvGraphicFramePr>
          <p:cNvPr id="4" name="Table 6">
            <a:extLst>
              <a:ext uri="{FF2B5EF4-FFF2-40B4-BE49-F238E27FC236}">
                <a16:creationId xmlns="" xmlns:a16="http://schemas.microsoft.com/office/drawing/2014/main" id="{07346CD8-2308-45D3-B84D-21B0818004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96616094"/>
              </p:ext>
            </p:extLst>
          </p:nvPr>
        </p:nvGraphicFramePr>
        <p:xfrm>
          <a:off x="286589" y="1280111"/>
          <a:ext cx="11618822" cy="47059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95596">
                  <a:extLst>
                    <a:ext uri="{9D8B030D-6E8A-4147-A177-3AD203B41FA5}">
                      <a16:colId xmlns="" xmlns:a16="http://schemas.microsoft.com/office/drawing/2014/main" val="765999084"/>
                    </a:ext>
                  </a:extLst>
                </a:gridCol>
                <a:gridCol w="5351915">
                  <a:extLst>
                    <a:ext uri="{9D8B030D-6E8A-4147-A177-3AD203B41FA5}">
                      <a16:colId xmlns="" xmlns:a16="http://schemas.microsoft.com/office/drawing/2014/main" val="7886985"/>
                    </a:ext>
                  </a:extLst>
                </a:gridCol>
                <a:gridCol w="1952625">
                  <a:extLst>
                    <a:ext uri="{9D8B030D-6E8A-4147-A177-3AD203B41FA5}">
                      <a16:colId xmlns="" xmlns:a16="http://schemas.microsoft.com/office/drawing/2014/main" val="24779092"/>
                    </a:ext>
                  </a:extLst>
                </a:gridCol>
                <a:gridCol w="3818686">
                  <a:extLst>
                    <a:ext uri="{9D8B030D-6E8A-4147-A177-3AD203B41FA5}">
                      <a16:colId xmlns="" xmlns:a16="http://schemas.microsoft.com/office/drawing/2014/main" val="1972615724"/>
                    </a:ext>
                  </a:extLst>
                </a:gridCol>
              </a:tblGrid>
              <a:tr h="504000">
                <a:tc>
                  <a:txBody>
                    <a:bodyPr/>
                    <a:lstStyle/>
                    <a:p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sz="18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sz="1800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Pencapaian</a:t>
                      </a:r>
                      <a:endParaRPr lang="en-MY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5717116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000" dirty="0"/>
                        <a:t>3</a:t>
                      </a:r>
                      <a:endParaRPr lang="en-MY" sz="20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r>
                        <a:rPr lang="en-MY" sz="2000" dirty="0" err="1"/>
                        <a:t>Pengurusan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sumber</a:t>
                      </a:r>
                      <a:r>
                        <a:rPr lang="en-MY" sz="2000" dirty="0"/>
                        <a:t>. (</a:t>
                      </a:r>
                      <a:r>
                        <a:rPr lang="en-MY" sz="2000" dirty="0" err="1"/>
                        <a:t>Bertanggungjawab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terhadap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operasi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pengurusan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aset</a:t>
                      </a:r>
                      <a:r>
                        <a:rPr lang="en-MY" sz="2000" dirty="0"/>
                        <a:t>, </a:t>
                      </a:r>
                      <a:r>
                        <a:rPr lang="en-MY" sz="2000" dirty="0" err="1"/>
                        <a:t>kewangan</a:t>
                      </a:r>
                      <a:r>
                        <a:rPr lang="en-MY" sz="2000" dirty="0"/>
                        <a:t> dan </a:t>
                      </a:r>
                      <a:r>
                        <a:rPr lang="en-MY" sz="2000" dirty="0" err="1"/>
                        <a:t>pembangunan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sumber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manusia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secara</a:t>
                      </a:r>
                      <a:r>
                        <a:rPr lang="en-MY" sz="2000" dirty="0"/>
                        <a:t> optimum)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MY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30138129"/>
                  </a:ext>
                </a:extLst>
              </a:tr>
              <a:tr h="1404000">
                <a:tc>
                  <a:txBody>
                    <a:bodyPr/>
                    <a:lstStyle/>
                    <a:p>
                      <a:endParaRPr lang="en-MY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>
                        <a:buFont typeface="+mj-lt"/>
                        <a:buAutoNum type="alphaLcPeriod" startAt="4"/>
                      </a:pPr>
                      <a:r>
                        <a:rPr lang="en-MY" sz="2000" dirty="0" err="1"/>
                        <a:t>Memantau</a:t>
                      </a:r>
                      <a:r>
                        <a:rPr lang="en-MY" sz="2000" dirty="0"/>
                        <a:t> dan </a:t>
                      </a:r>
                      <a:r>
                        <a:rPr lang="en-MY" sz="2000" dirty="0" err="1"/>
                        <a:t>mengawal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selia</a:t>
                      </a:r>
                      <a:r>
                        <a:rPr lang="en-MY" sz="2000" dirty="0"/>
                        <a:t> program </a:t>
                      </a:r>
                      <a:r>
                        <a:rPr lang="en-MY" sz="2000" dirty="0" err="1"/>
                        <a:t>kejurulatihan</a:t>
                      </a:r>
                      <a:r>
                        <a:rPr lang="en-MY" sz="2000" dirty="0"/>
                        <a:t> dan </a:t>
                      </a:r>
                      <a:r>
                        <a:rPr lang="en-MY" sz="2000" dirty="0" err="1"/>
                        <a:t>pementoran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peringkat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institusi</a:t>
                      </a:r>
                      <a:r>
                        <a:rPr lang="en-MY" sz="20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i-FI" sz="2000" dirty="0"/>
                        <a:t>Mengikut perancangan dan arahan semasa.</a:t>
                      </a:r>
                      <a:endParaRPr lang="en-MY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;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26105909"/>
                  </a:ext>
                </a:extLst>
              </a:tr>
              <a:tr h="1656000"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>
                        <a:buFont typeface="+mj-lt"/>
                        <a:buAutoNum type="alphaLcPeriod" startAt="5"/>
                      </a:pPr>
                      <a:r>
                        <a:rPr lang="en-MY" sz="2000" dirty="0" err="1"/>
                        <a:t>Melaksanakan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tugas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pementoran</a:t>
                      </a:r>
                      <a:r>
                        <a:rPr lang="en-MY" sz="2000" dirty="0"/>
                        <a:t> (</a:t>
                      </a:r>
                      <a:r>
                        <a:rPr lang="en-MY" sz="2000" dirty="0" err="1"/>
                        <a:t>gred</a:t>
                      </a:r>
                      <a:r>
                        <a:rPr lang="en-MY" sz="2000" dirty="0"/>
                        <a:t> DH52 dan DH54) </a:t>
                      </a:r>
                      <a:r>
                        <a:rPr lang="en-MY" sz="2000" dirty="0" err="1"/>
                        <a:t>atau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kejurulatihan</a:t>
                      </a:r>
                      <a:r>
                        <a:rPr lang="en-MY" sz="2000" dirty="0"/>
                        <a:t> (</a:t>
                      </a:r>
                      <a:r>
                        <a:rPr lang="en-MY" sz="2000" dirty="0" err="1"/>
                        <a:t>gred</a:t>
                      </a:r>
                      <a:r>
                        <a:rPr lang="en-MY" sz="2000" dirty="0"/>
                        <a:t> DH48).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sz="2000" dirty="0" err="1"/>
                        <a:t>Menyelia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dua</a:t>
                      </a:r>
                      <a:r>
                        <a:rPr lang="en-MY" sz="2000" dirty="0"/>
                        <a:t> PPPT.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;</a:t>
                      </a:r>
                    </a:p>
                    <a:p>
                      <a:pPr algn="l"/>
                      <a:r>
                        <a:rPr lang="en-MY" sz="1800" dirty="0"/>
                        <a:t>PPPT 1 :</a:t>
                      </a:r>
                    </a:p>
                    <a:p>
                      <a:pPr algn="l"/>
                      <a:r>
                        <a:rPr lang="en-MY" sz="1800" dirty="0"/>
                        <a:t>PPPT 2 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72323639"/>
                  </a:ext>
                </a:extLst>
              </a:tr>
            </a:tbl>
          </a:graphicData>
        </a:graphic>
      </p:graphicFrame>
      <p:sp>
        <p:nvSpPr>
          <p:cNvPr id="6" name="Title 4">
            <a:extLst>
              <a:ext uri="{FF2B5EF4-FFF2-40B4-BE49-F238E27FC236}">
                <a16:creationId xmlns="" xmlns:a16="http://schemas.microsoft.com/office/drawing/2014/main" id="{9E4628B9-9293-479B-B364-1AF00F6CF584}"/>
              </a:ext>
            </a:extLst>
          </p:cNvPr>
          <p:cNvSpPr txBox="1">
            <a:spLocks/>
          </p:cNvSpPr>
          <p:nvPr/>
        </p:nvSpPr>
        <p:spPr>
          <a:xfrm>
            <a:off x="286589" y="228600"/>
            <a:ext cx="11618822" cy="73097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II -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 + Pengurusan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Pengarah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DH54)</a:t>
            </a:r>
          </a:p>
        </p:txBody>
      </p:sp>
    </p:spTree>
    <p:extLst>
      <p:ext uri="{BB962C8B-B14F-4D97-AF65-F5344CB8AC3E}">
        <p14:creationId xmlns:p14="http://schemas.microsoft.com/office/powerpoint/2010/main" val="3989546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blur">
            <a:extLst>
              <a:ext uri="{FF2B5EF4-FFF2-40B4-BE49-F238E27FC236}">
                <a16:creationId xmlns="" xmlns:a16="http://schemas.microsoft.com/office/drawing/2014/main" id="{ECC95573-2971-40CA-8931-174ACDF3E94F}"/>
              </a:ext>
              <a:ext uri="{C183D7F6-B498-43B3-948B-1728B52AA6E4}">
                <adec:decorative xmlns=""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378"/>
          <a:stretch/>
        </p:blipFill>
        <p:spPr>
          <a:xfrm>
            <a:off x="0" y="0"/>
            <a:ext cx="12192031" cy="4915066"/>
          </a:xfrm>
          <a:prstGeom prst="rect">
            <a:avLst/>
          </a:prstGeom>
        </p:spPr>
      </p:pic>
      <p:graphicFrame>
        <p:nvGraphicFramePr>
          <p:cNvPr id="4" name="Table 6">
            <a:extLst>
              <a:ext uri="{FF2B5EF4-FFF2-40B4-BE49-F238E27FC236}">
                <a16:creationId xmlns="" xmlns:a16="http://schemas.microsoft.com/office/drawing/2014/main" id="{07346CD8-2308-45D3-B84D-21B0818004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25927340"/>
              </p:ext>
            </p:extLst>
          </p:nvPr>
        </p:nvGraphicFramePr>
        <p:xfrm>
          <a:off x="286589" y="1280111"/>
          <a:ext cx="11618822" cy="55269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95596">
                  <a:extLst>
                    <a:ext uri="{9D8B030D-6E8A-4147-A177-3AD203B41FA5}">
                      <a16:colId xmlns="" xmlns:a16="http://schemas.microsoft.com/office/drawing/2014/main" val="765999084"/>
                    </a:ext>
                  </a:extLst>
                </a:gridCol>
                <a:gridCol w="5351915">
                  <a:extLst>
                    <a:ext uri="{9D8B030D-6E8A-4147-A177-3AD203B41FA5}">
                      <a16:colId xmlns="" xmlns:a16="http://schemas.microsoft.com/office/drawing/2014/main" val="7886985"/>
                    </a:ext>
                  </a:extLst>
                </a:gridCol>
                <a:gridCol w="1952625">
                  <a:extLst>
                    <a:ext uri="{9D8B030D-6E8A-4147-A177-3AD203B41FA5}">
                      <a16:colId xmlns="" xmlns:a16="http://schemas.microsoft.com/office/drawing/2014/main" val="24779092"/>
                    </a:ext>
                  </a:extLst>
                </a:gridCol>
                <a:gridCol w="3818686">
                  <a:extLst>
                    <a:ext uri="{9D8B030D-6E8A-4147-A177-3AD203B41FA5}">
                      <a16:colId xmlns="" xmlns:a16="http://schemas.microsoft.com/office/drawing/2014/main" val="1972615724"/>
                    </a:ext>
                  </a:extLst>
                </a:gridCol>
              </a:tblGrid>
              <a:tr h="504000">
                <a:tc>
                  <a:txBody>
                    <a:bodyPr/>
                    <a:lstStyle/>
                    <a:p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sz="18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sz="1800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Pencapaian</a:t>
                      </a:r>
                      <a:endParaRPr lang="en-MY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5717116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000" dirty="0"/>
                        <a:t>4</a:t>
                      </a:r>
                      <a:endParaRPr lang="en-MY" sz="20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r>
                        <a:rPr lang="en-MY" sz="2000" dirty="0" err="1"/>
                        <a:t>Pengurusan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pelajar</a:t>
                      </a:r>
                      <a:r>
                        <a:rPr lang="en-MY" sz="2000" dirty="0"/>
                        <a:t> (</a:t>
                      </a:r>
                      <a:r>
                        <a:rPr lang="en-MY" sz="2000" dirty="0" err="1"/>
                        <a:t>Pemimpin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akademik</a:t>
                      </a:r>
                      <a:r>
                        <a:rPr lang="en-MY" sz="2000" dirty="0"/>
                        <a:t> yang </a:t>
                      </a:r>
                      <a:r>
                        <a:rPr lang="en-MY" sz="2000" dirty="0" err="1"/>
                        <a:t>membangunkan</a:t>
                      </a:r>
                      <a:r>
                        <a:rPr lang="en-MY" sz="2000" dirty="0"/>
                        <a:t> modal </a:t>
                      </a:r>
                      <a:r>
                        <a:rPr lang="en-MY" sz="2000" dirty="0" err="1"/>
                        <a:t>insan</a:t>
                      </a:r>
                      <a:r>
                        <a:rPr lang="en-MY" sz="2000" dirty="0"/>
                        <a:t>)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MY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30138129"/>
                  </a:ext>
                </a:extLst>
              </a:tr>
              <a:tr h="1404000">
                <a:tc>
                  <a:txBody>
                    <a:bodyPr/>
                    <a:lstStyle/>
                    <a:p>
                      <a:endParaRPr lang="en-MY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lphaLcPeriod"/>
                      </a:pPr>
                      <a:r>
                        <a:rPr lang="en-MY" sz="2000" dirty="0" err="1"/>
                        <a:t>Memantau</a:t>
                      </a:r>
                      <a:r>
                        <a:rPr lang="en-MY" sz="2000" dirty="0"/>
                        <a:t> dan </a:t>
                      </a:r>
                      <a:r>
                        <a:rPr lang="en-MY" sz="2000" dirty="0" err="1"/>
                        <a:t>mengawal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selia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aktiviti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pengurusan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pelajar</a:t>
                      </a:r>
                      <a:r>
                        <a:rPr lang="en-MY" sz="2000" dirty="0"/>
                        <a:t> (</a:t>
                      </a:r>
                      <a:r>
                        <a:rPr lang="en-MY" sz="2000" dirty="0" err="1"/>
                        <a:t>meliputi</a:t>
                      </a:r>
                      <a:r>
                        <a:rPr lang="en-MY" sz="2000" dirty="0"/>
                        <a:t>: </a:t>
                      </a:r>
                      <a:r>
                        <a:rPr lang="en-MY" sz="2000" dirty="0" err="1"/>
                        <a:t>pengambilan</a:t>
                      </a:r>
                      <a:r>
                        <a:rPr lang="en-MY" sz="2000" dirty="0"/>
                        <a:t>, </a:t>
                      </a:r>
                      <a:r>
                        <a:rPr lang="en-MY" sz="2000" dirty="0" err="1"/>
                        <a:t>pendaftaran</a:t>
                      </a:r>
                      <a:r>
                        <a:rPr lang="en-MY" sz="2000" dirty="0"/>
                        <a:t>, </a:t>
                      </a:r>
                      <a:r>
                        <a:rPr lang="en-MY" sz="2000" dirty="0" err="1"/>
                        <a:t>kebajikan</a:t>
                      </a:r>
                      <a:r>
                        <a:rPr lang="en-MY" sz="2000" dirty="0"/>
                        <a:t>, </a:t>
                      </a:r>
                      <a:r>
                        <a:rPr lang="en-MY" sz="2000" dirty="0" err="1"/>
                        <a:t>penempatan</a:t>
                      </a:r>
                      <a:r>
                        <a:rPr lang="en-MY" sz="2000" dirty="0"/>
                        <a:t>, </a:t>
                      </a:r>
                      <a:r>
                        <a:rPr lang="en-MY" sz="2000" dirty="0" err="1"/>
                        <a:t>tatatertib</a:t>
                      </a:r>
                      <a:r>
                        <a:rPr lang="en-MY" sz="2000" dirty="0"/>
                        <a:t>, </a:t>
                      </a:r>
                      <a:r>
                        <a:rPr lang="en-MY" sz="2000" dirty="0" err="1"/>
                        <a:t>akademik</a:t>
                      </a:r>
                      <a:r>
                        <a:rPr lang="en-MY" sz="2000" dirty="0"/>
                        <a:t>, </a:t>
                      </a:r>
                      <a:r>
                        <a:rPr lang="en-MY" sz="2000" dirty="0" err="1"/>
                        <a:t>perkembangan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sahsiah</a:t>
                      </a:r>
                      <a:r>
                        <a:rPr lang="en-MY" sz="2000" dirty="0"/>
                        <a:t>, </a:t>
                      </a:r>
                      <a:r>
                        <a:rPr lang="en-MY" sz="2000" dirty="0" err="1"/>
                        <a:t>keboleh</a:t>
                      </a:r>
                      <a:r>
                        <a:rPr lang="en-MY" sz="2000" dirty="0"/>
                        <a:t>‐ </a:t>
                      </a:r>
                      <a:r>
                        <a:rPr lang="en-MY" sz="2000" dirty="0" err="1"/>
                        <a:t>pasaran</a:t>
                      </a:r>
                      <a:r>
                        <a:rPr lang="en-MY" sz="2000" dirty="0"/>
                        <a:t> dan alumni) </a:t>
                      </a:r>
                      <a:r>
                        <a:rPr lang="en-MY" sz="2000" dirty="0" err="1"/>
                        <a:t>peringkat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institusi</a:t>
                      </a:r>
                      <a:r>
                        <a:rPr lang="en-MY" sz="20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sz="2000" dirty="0" err="1"/>
                        <a:t>Mengikut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norma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ambilan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pelajar</a:t>
                      </a:r>
                      <a:r>
                        <a:rPr lang="en-MY" sz="2000" dirty="0"/>
                        <a:t>, </a:t>
                      </a:r>
                      <a:r>
                        <a:rPr lang="en-MY" sz="2000" dirty="0" err="1"/>
                        <a:t>takwim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institusi</a:t>
                      </a:r>
                      <a:r>
                        <a:rPr lang="en-MY" sz="2000" dirty="0"/>
                        <a:t>, </a:t>
                      </a:r>
                      <a:r>
                        <a:rPr lang="en-MY" sz="2000" dirty="0" err="1"/>
                        <a:t>takwim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pengurusan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akademik</a:t>
                      </a:r>
                      <a:r>
                        <a:rPr lang="en-MY" sz="2000" dirty="0"/>
                        <a:t> dan </a:t>
                      </a:r>
                      <a:r>
                        <a:rPr lang="en-MY" sz="2000" dirty="0" err="1"/>
                        <a:t>piawaian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penilaian</a:t>
                      </a:r>
                      <a:r>
                        <a:rPr lang="en-MY" sz="20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;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26105909"/>
                  </a:ext>
                </a:extLst>
              </a:tr>
              <a:tr h="1656000"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lphaLcPeriod" startAt="2"/>
                      </a:pPr>
                      <a:r>
                        <a:rPr lang="en-MY" sz="2000" dirty="0" err="1"/>
                        <a:t>Memantau</a:t>
                      </a:r>
                      <a:r>
                        <a:rPr lang="en-MY" sz="2000" dirty="0"/>
                        <a:t> dan </a:t>
                      </a:r>
                      <a:r>
                        <a:rPr lang="en-MY" sz="2000" dirty="0" err="1"/>
                        <a:t>mengawal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selia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keberkesanan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tindakan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penambahbaikan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hasil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pembelajaran</a:t>
                      </a:r>
                      <a:r>
                        <a:rPr lang="en-MY" sz="2000" dirty="0"/>
                        <a:t> dan </a:t>
                      </a:r>
                      <a:r>
                        <a:rPr lang="en-MY" sz="2000" dirty="0" err="1"/>
                        <a:t>pengajaran</a:t>
                      </a:r>
                      <a:r>
                        <a:rPr lang="en-MY" sz="20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sz="2000" dirty="0" err="1"/>
                        <a:t>Takwim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akademik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institusi</a:t>
                      </a:r>
                      <a:r>
                        <a:rPr lang="en-MY" sz="20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72323639"/>
                  </a:ext>
                </a:extLst>
              </a:tr>
            </a:tbl>
          </a:graphicData>
        </a:graphic>
      </p:graphicFrame>
      <p:sp>
        <p:nvSpPr>
          <p:cNvPr id="6" name="Title 4">
            <a:extLst>
              <a:ext uri="{FF2B5EF4-FFF2-40B4-BE49-F238E27FC236}">
                <a16:creationId xmlns="" xmlns:a16="http://schemas.microsoft.com/office/drawing/2014/main" id="{9E4628B9-9293-479B-B364-1AF00F6CF584}"/>
              </a:ext>
            </a:extLst>
          </p:cNvPr>
          <p:cNvSpPr txBox="1">
            <a:spLocks/>
          </p:cNvSpPr>
          <p:nvPr/>
        </p:nvSpPr>
        <p:spPr>
          <a:xfrm>
            <a:off x="286589" y="228600"/>
            <a:ext cx="11618822" cy="73097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II -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 + Pengurusan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Pengarah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DH54)</a:t>
            </a:r>
          </a:p>
        </p:txBody>
      </p:sp>
    </p:spTree>
    <p:extLst>
      <p:ext uri="{BB962C8B-B14F-4D97-AF65-F5344CB8AC3E}">
        <p14:creationId xmlns:p14="http://schemas.microsoft.com/office/powerpoint/2010/main" val="3263159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blur">
            <a:extLst>
              <a:ext uri="{FF2B5EF4-FFF2-40B4-BE49-F238E27FC236}">
                <a16:creationId xmlns="" xmlns:a16="http://schemas.microsoft.com/office/drawing/2014/main" id="{ECC95573-2971-40CA-8931-174ACDF3E94F}"/>
              </a:ext>
              <a:ext uri="{C183D7F6-B498-43B3-948B-1728B52AA6E4}">
                <adec:decorative xmlns=""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378"/>
          <a:stretch/>
        </p:blipFill>
        <p:spPr>
          <a:xfrm>
            <a:off x="0" y="0"/>
            <a:ext cx="12192031" cy="4915066"/>
          </a:xfrm>
          <a:prstGeom prst="rect">
            <a:avLst/>
          </a:prstGeom>
        </p:spPr>
      </p:pic>
      <p:graphicFrame>
        <p:nvGraphicFramePr>
          <p:cNvPr id="4" name="Table 6">
            <a:extLst>
              <a:ext uri="{FF2B5EF4-FFF2-40B4-BE49-F238E27FC236}">
                <a16:creationId xmlns="" xmlns:a16="http://schemas.microsoft.com/office/drawing/2014/main" id="{07346CD8-2308-45D3-B84D-21B0818004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1263230"/>
              </p:ext>
            </p:extLst>
          </p:nvPr>
        </p:nvGraphicFramePr>
        <p:xfrm>
          <a:off x="286589" y="1280111"/>
          <a:ext cx="11618822" cy="27451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95596">
                  <a:extLst>
                    <a:ext uri="{9D8B030D-6E8A-4147-A177-3AD203B41FA5}">
                      <a16:colId xmlns="" xmlns:a16="http://schemas.microsoft.com/office/drawing/2014/main" val="765999084"/>
                    </a:ext>
                  </a:extLst>
                </a:gridCol>
                <a:gridCol w="5351915">
                  <a:extLst>
                    <a:ext uri="{9D8B030D-6E8A-4147-A177-3AD203B41FA5}">
                      <a16:colId xmlns="" xmlns:a16="http://schemas.microsoft.com/office/drawing/2014/main" val="7886985"/>
                    </a:ext>
                  </a:extLst>
                </a:gridCol>
                <a:gridCol w="1952625">
                  <a:extLst>
                    <a:ext uri="{9D8B030D-6E8A-4147-A177-3AD203B41FA5}">
                      <a16:colId xmlns="" xmlns:a16="http://schemas.microsoft.com/office/drawing/2014/main" val="24779092"/>
                    </a:ext>
                  </a:extLst>
                </a:gridCol>
                <a:gridCol w="3818686">
                  <a:extLst>
                    <a:ext uri="{9D8B030D-6E8A-4147-A177-3AD203B41FA5}">
                      <a16:colId xmlns="" xmlns:a16="http://schemas.microsoft.com/office/drawing/2014/main" val="1972615724"/>
                    </a:ext>
                  </a:extLst>
                </a:gridCol>
              </a:tblGrid>
              <a:tr h="504000">
                <a:tc>
                  <a:txBody>
                    <a:bodyPr/>
                    <a:lstStyle/>
                    <a:p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sz="18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sz="1800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Pencapaian</a:t>
                      </a:r>
                      <a:endParaRPr lang="en-MY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5717116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000" dirty="0"/>
                        <a:t>4</a:t>
                      </a:r>
                      <a:endParaRPr lang="en-MY" sz="20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r>
                        <a:rPr lang="en-MY" sz="2000" dirty="0" err="1"/>
                        <a:t>Pengurusan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pelajar</a:t>
                      </a:r>
                      <a:r>
                        <a:rPr lang="en-MY" sz="2000" dirty="0"/>
                        <a:t> (</a:t>
                      </a:r>
                      <a:r>
                        <a:rPr lang="en-MY" sz="2000" dirty="0" err="1"/>
                        <a:t>Pemimpin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akademik</a:t>
                      </a:r>
                      <a:r>
                        <a:rPr lang="en-MY" sz="2000" dirty="0"/>
                        <a:t> yang </a:t>
                      </a:r>
                      <a:r>
                        <a:rPr lang="en-MY" sz="2000" dirty="0" err="1"/>
                        <a:t>membangunkan</a:t>
                      </a:r>
                      <a:r>
                        <a:rPr lang="en-MY" sz="2000" dirty="0"/>
                        <a:t> modal </a:t>
                      </a:r>
                      <a:r>
                        <a:rPr lang="en-MY" sz="2000" dirty="0" err="1"/>
                        <a:t>insan</a:t>
                      </a:r>
                      <a:r>
                        <a:rPr lang="en-MY" sz="2000" dirty="0"/>
                        <a:t>)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MY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30138129"/>
                  </a:ext>
                </a:extLst>
              </a:tr>
              <a:tr h="1404000">
                <a:tc>
                  <a:txBody>
                    <a:bodyPr/>
                    <a:lstStyle/>
                    <a:p>
                      <a:endParaRPr lang="en-MY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>
                        <a:buFont typeface="+mj-lt"/>
                        <a:buAutoNum type="alphaLcPeriod" startAt="3"/>
                      </a:pPr>
                      <a:r>
                        <a:rPr lang="en-MY" sz="2000" dirty="0" err="1"/>
                        <a:t>Mengawal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selia</a:t>
                      </a:r>
                      <a:r>
                        <a:rPr lang="en-MY" sz="2000" dirty="0"/>
                        <a:t> dan </a:t>
                      </a:r>
                      <a:r>
                        <a:rPr lang="en-MY" sz="2000" dirty="0" err="1"/>
                        <a:t>memantau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pelaksanaan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penasihatan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akademik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pelajar</a:t>
                      </a:r>
                      <a:r>
                        <a:rPr lang="en-MY" sz="20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sz="2000" dirty="0" err="1"/>
                        <a:t>Garis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panduan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penasihatan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akademik</a:t>
                      </a:r>
                      <a:r>
                        <a:rPr lang="en-MY" sz="20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;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26105909"/>
                  </a:ext>
                </a:extLst>
              </a:tr>
            </a:tbl>
          </a:graphicData>
        </a:graphic>
      </p:graphicFrame>
      <p:sp>
        <p:nvSpPr>
          <p:cNvPr id="6" name="Title 4">
            <a:extLst>
              <a:ext uri="{FF2B5EF4-FFF2-40B4-BE49-F238E27FC236}">
                <a16:creationId xmlns="" xmlns:a16="http://schemas.microsoft.com/office/drawing/2014/main" id="{9E4628B9-9293-479B-B364-1AF00F6CF584}"/>
              </a:ext>
            </a:extLst>
          </p:cNvPr>
          <p:cNvSpPr txBox="1">
            <a:spLocks/>
          </p:cNvSpPr>
          <p:nvPr/>
        </p:nvSpPr>
        <p:spPr>
          <a:xfrm>
            <a:off x="286589" y="228600"/>
            <a:ext cx="11618822" cy="73097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II -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 + Pengurusan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Pengarah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DH54)</a:t>
            </a:r>
          </a:p>
        </p:txBody>
      </p:sp>
    </p:spTree>
    <p:extLst>
      <p:ext uri="{BB962C8B-B14F-4D97-AF65-F5344CB8AC3E}">
        <p14:creationId xmlns:p14="http://schemas.microsoft.com/office/powerpoint/2010/main" val="135910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blur">
            <a:extLst>
              <a:ext uri="{FF2B5EF4-FFF2-40B4-BE49-F238E27FC236}">
                <a16:creationId xmlns="" xmlns:a16="http://schemas.microsoft.com/office/drawing/2014/main" id="{ECC95573-2971-40CA-8931-174ACDF3E94F}"/>
              </a:ext>
              <a:ext uri="{C183D7F6-B498-43B3-948B-1728B52AA6E4}">
                <adec:decorative xmlns=""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378"/>
          <a:stretch/>
        </p:blipFill>
        <p:spPr>
          <a:xfrm>
            <a:off x="0" y="0"/>
            <a:ext cx="12192031" cy="4915066"/>
          </a:xfrm>
          <a:prstGeom prst="rect">
            <a:avLst/>
          </a:prstGeom>
        </p:spPr>
      </p:pic>
      <p:graphicFrame>
        <p:nvGraphicFramePr>
          <p:cNvPr id="4" name="Table 6">
            <a:extLst>
              <a:ext uri="{FF2B5EF4-FFF2-40B4-BE49-F238E27FC236}">
                <a16:creationId xmlns="" xmlns:a16="http://schemas.microsoft.com/office/drawing/2014/main" id="{07346CD8-2308-45D3-B84D-21B0818004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43704541"/>
              </p:ext>
            </p:extLst>
          </p:nvPr>
        </p:nvGraphicFramePr>
        <p:xfrm>
          <a:off x="286589" y="1280111"/>
          <a:ext cx="11618822" cy="52221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95596">
                  <a:extLst>
                    <a:ext uri="{9D8B030D-6E8A-4147-A177-3AD203B41FA5}">
                      <a16:colId xmlns="" xmlns:a16="http://schemas.microsoft.com/office/drawing/2014/main" val="765999084"/>
                    </a:ext>
                  </a:extLst>
                </a:gridCol>
                <a:gridCol w="5351915">
                  <a:extLst>
                    <a:ext uri="{9D8B030D-6E8A-4147-A177-3AD203B41FA5}">
                      <a16:colId xmlns="" xmlns:a16="http://schemas.microsoft.com/office/drawing/2014/main" val="7886985"/>
                    </a:ext>
                  </a:extLst>
                </a:gridCol>
                <a:gridCol w="1952625">
                  <a:extLst>
                    <a:ext uri="{9D8B030D-6E8A-4147-A177-3AD203B41FA5}">
                      <a16:colId xmlns="" xmlns:a16="http://schemas.microsoft.com/office/drawing/2014/main" val="24779092"/>
                    </a:ext>
                  </a:extLst>
                </a:gridCol>
                <a:gridCol w="3818686">
                  <a:extLst>
                    <a:ext uri="{9D8B030D-6E8A-4147-A177-3AD203B41FA5}">
                      <a16:colId xmlns="" xmlns:a16="http://schemas.microsoft.com/office/drawing/2014/main" val="1972615724"/>
                    </a:ext>
                  </a:extLst>
                </a:gridCol>
              </a:tblGrid>
              <a:tr h="504000">
                <a:tc>
                  <a:txBody>
                    <a:bodyPr/>
                    <a:lstStyle/>
                    <a:p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sz="18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sz="1800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Pencapaian</a:t>
                      </a:r>
                      <a:endParaRPr lang="en-MY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5717116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000" dirty="0"/>
                        <a:t>5</a:t>
                      </a:r>
                      <a:endParaRPr lang="en-MY" sz="20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r>
                        <a:rPr lang="en-MY" sz="2000" dirty="0" err="1"/>
                        <a:t>Pengurusan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penyelidikan</a:t>
                      </a:r>
                      <a:r>
                        <a:rPr lang="en-MY" sz="2000" dirty="0"/>
                        <a:t>, </a:t>
                      </a:r>
                      <a:r>
                        <a:rPr lang="en-MY" sz="2000" dirty="0" err="1"/>
                        <a:t>inovasi,pengkomersialan</a:t>
                      </a:r>
                      <a:r>
                        <a:rPr lang="en-MY" sz="2000" dirty="0"/>
                        <a:t> dan </a:t>
                      </a:r>
                      <a:r>
                        <a:rPr lang="en-MY" sz="2000" dirty="0" err="1"/>
                        <a:t>khidmat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nasihat</a:t>
                      </a:r>
                      <a:r>
                        <a:rPr lang="en-MY" sz="2000" dirty="0"/>
                        <a:t> (</a:t>
                      </a:r>
                      <a:r>
                        <a:rPr lang="en-MY" sz="2000" dirty="0" err="1"/>
                        <a:t>Memudah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cara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aktiviti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penyelidikan</a:t>
                      </a:r>
                      <a:r>
                        <a:rPr lang="en-MY" sz="2000" dirty="0"/>
                        <a:t>,   </a:t>
                      </a:r>
                      <a:r>
                        <a:rPr lang="en-MY" sz="2000" dirty="0" err="1"/>
                        <a:t>inovasi</a:t>
                      </a:r>
                      <a:r>
                        <a:rPr lang="en-MY" sz="2000" dirty="0"/>
                        <a:t>, </a:t>
                      </a:r>
                      <a:r>
                        <a:rPr lang="en-MY" sz="2000" dirty="0" err="1"/>
                        <a:t>pengkomersialan</a:t>
                      </a:r>
                      <a:r>
                        <a:rPr lang="en-MY" sz="2000" dirty="0"/>
                        <a:t> dan </a:t>
                      </a:r>
                      <a:r>
                        <a:rPr lang="en-MY" sz="2000" dirty="0" err="1"/>
                        <a:t>khidmat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nasihat</a:t>
                      </a:r>
                      <a:r>
                        <a:rPr lang="en-MY" sz="2000" dirty="0"/>
                        <a:t>)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MY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30138129"/>
                  </a:ext>
                </a:extLst>
              </a:tr>
              <a:tr h="1404000">
                <a:tc>
                  <a:txBody>
                    <a:bodyPr/>
                    <a:lstStyle/>
                    <a:p>
                      <a:endParaRPr lang="en-MY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lphaLcPeriod"/>
                      </a:pPr>
                      <a:r>
                        <a:rPr lang="en-MY" sz="2000" dirty="0" err="1"/>
                        <a:t>Merancang</a:t>
                      </a:r>
                      <a:r>
                        <a:rPr lang="en-MY" sz="2000" dirty="0"/>
                        <a:t>, </a:t>
                      </a:r>
                      <a:r>
                        <a:rPr lang="en-MY" sz="2000" dirty="0" err="1"/>
                        <a:t>memantau</a:t>
                      </a:r>
                      <a:r>
                        <a:rPr lang="en-MY" sz="2000" dirty="0"/>
                        <a:t>, </a:t>
                      </a:r>
                      <a:r>
                        <a:rPr lang="en-MY" sz="2000" dirty="0" err="1"/>
                        <a:t>mengawal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selia</a:t>
                      </a:r>
                      <a:r>
                        <a:rPr lang="en-MY" sz="2000" dirty="0"/>
                        <a:t> dan </a:t>
                      </a:r>
                      <a:r>
                        <a:rPr lang="en-MY" sz="2000" dirty="0" err="1"/>
                        <a:t>mengenal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pasti</a:t>
                      </a:r>
                      <a:r>
                        <a:rPr lang="en-MY" sz="2000" dirty="0"/>
                        <a:t> program </a:t>
                      </a:r>
                      <a:r>
                        <a:rPr lang="en-MY" sz="2000" dirty="0" err="1"/>
                        <a:t>kesedaran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penyelidikan</a:t>
                      </a:r>
                      <a:r>
                        <a:rPr lang="en-MY" sz="2000" dirty="0"/>
                        <a:t>; </a:t>
                      </a:r>
                      <a:r>
                        <a:rPr lang="en-MY" sz="2000" dirty="0" err="1"/>
                        <a:t>berusaha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mendapatkan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sumber</a:t>
                      </a:r>
                      <a:r>
                        <a:rPr lang="en-MY" sz="2000" dirty="0"/>
                        <a:t> dana </a:t>
                      </a:r>
                      <a:r>
                        <a:rPr lang="en-MY" sz="2000" dirty="0" err="1"/>
                        <a:t>untuk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penyelidikan</a:t>
                      </a:r>
                      <a:r>
                        <a:rPr lang="en-MY" sz="2000" dirty="0"/>
                        <a:t>; </a:t>
                      </a:r>
                      <a:r>
                        <a:rPr lang="en-MY" sz="2000" dirty="0" err="1"/>
                        <a:t>serta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melaksanakan</a:t>
                      </a:r>
                      <a:r>
                        <a:rPr lang="en-MY" sz="2000" dirty="0"/>
                        <a:t> program </a:t>
                      </a:r>
                      <a:r>
                        <a:rPr lang="en-MY" sz="2000" dirty="0" err="1"/>
                        <a:t>penyelidikan</a:t>
                      </a:r>
                      <a:r>
                        <a:rPr lang="en-MY" sz="2000" dirty="0"/>
                        <a:t> dan </a:t>
                      </a:r>
                      <a:r>
                        <a:rPr lang="en-MY" sz="2000" dirty="0" err="1"/>
                        <a:t>inovasi</a:t>
                      </a:r>
                      <a:r>
                        <a:rPr lang="en-MY" sz="2000" dirty="0"/>
                        <a:t> yang </a:t>
                      </a:r>
                      <a:r>
                        <a:rPr lang="en-MY" sz="2000" dirty="0" err="1"/>
                        <a:t>menyumbang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kepada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organisasi</a:t>
                      </a:r>
                      <a:r>
                        <a:rPr lang="en-MY" sz="2000" dirty="0"/>
                        <a:t> dan negara.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sz="2000" dirty="0"/>
                        <a:t>Satu </a:t>
                      </a:r>
                      <a:r>
                        <a:rPr lang="en-MY" sz="2000" dirty="0" err="1"/>
                        <a:t>projek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dalam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setahun</a:t>
                      </a:r>
                      <a:r>
                        <a:rPr lang="en-MY" sz="20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;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r>
                        <a:rPr lang="en-MY" sz="1800" dirty="0" err="1"/>
                        <a:t>Tajuk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projek</a:t>
                      </a:r>
                      <a:r>
                        <a:rPr lang="en-MY" sz="1800" dirty="0"/>
                        <a:t> 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26105909"/>
                  </a:ext>
                </a:extLst>
              </a:tr>
              <a:tr h="1656000">
                <a:tc>
                  <a:txBody>
                    <a:bodyPr/>
                    <a:lstStyle/>
                    <a:p>
                      <a:endParaRPr lang="en-MY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lphaLcPeriod" startAt="2"/>
                      </a:pPr>
                      <a:r>
                        <a:rPr lang="en-MY" sz="2000" dirty="0" err="1"/>
                        <a:t>Menghasilkan</a:t>
                      </a:r>
                      <a:r>
                        <a:rPr lang="en-MY" sz="2000" dirty="0"/>
                        <a:t>  </a:t>
                      </a:r>
                      <a:r>
                        <a:rPr lang="en-MY" sz="2000" dirty="0" err="1"/>
                        <a:t>inovasi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dalam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aspek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pembelajaran</a:t>
                      </a:r>
                      <a:r>
                        <a:rPr lang="en-MY" sz="2000" dirty="0"/>
                        <a:t> dan </a:t>
                      </a:r>
                      <a:r>
                        <a:rPr lang="en-MY" sz="2000" dirty="0" err="1"/>
                        <a:t>pengajaran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atau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pengurusan</a:t>
                      </a:r>
                      <a:r>
                        <a:rPr lang="en-MY" sz="20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sz="2000" dirty="0"/>
                        <a:t>Satu </a:t>
                      </a:r>
                      <a:r>
                        <a:rPr lang="en-MY" sz="2000" dirty="0" err="1"/>
                        <a:t>inovasi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dalam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setahun</a:t>
                      </a:r>
                      <a:r>
                        <a:rPr lang="en-MY" sz="20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;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/>
                        <a:t>Tajuk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Inovasi</a:t>
                      </a:r>
                      <a:r>
                        <a:rPr lang="en-US" sz="1800" dirty="0"/>
                        <a:t> 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72323639"/>
                  </a:ext>
                </a:extLst>
              </a:tr>
            </a:tbl>
          </a:graphicData>
        </a:graphic>
      </p:graphicFrame>
      <p:sp>
        <p:nvSpPr>
          <p:cNvPr id="6" name="Title 4">
            <a:extLst>
              <a:ext uri="{FF2B5EF4-FFF2-40B4-BE49-F238E27FC236}">
                <a16:creationId xmlns="" xmlns:a16="http://schemas.microsoft.com/office/drawing/2014/main" id="{9E4628B9-9293-479B-B364-1AF00F6CF584}"/>
              </a:ext>
            </a:extLst>
          </p:cNvPr>
          <p:cNvSpPr txBox="1">
            <a:spLocks/>
          </p:cNvSpPr>
          <p:nvPr/>
        </p:nvSpPr>
        <p:spPr>
          <a:xfrm>
            <a:off x="286589" y="228600"/>
            <a:ext cx="11618822" cy="73097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II -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 + Pengurusan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Pengarah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DH54)</a:t>
            </a:r>
          </a:p>
        </p:txBody>
      </p:sp>
    </p:spTree>
    <p:extLst>
      <p:ext uri="{BB962C8B-B14F-4D97-AF65-F5344CB8AC3E}">
        <p14:creationId xmlns:p14="http://schemas.microsoft.com/office/powerpoint/2010/main" val="3511871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blur">
            <a:extLst>
              <a:ext uri="{FF2B5EF4-FFF2-40B4-BE49-F238E27FC236}">
                <a16:creationId xmlns="" xmlns:a16="http://schemas.microsoft.com/office/drawing/2014/main" id="{ECC95573-2971-40CA-8931-174ACDF3E94F}"/>
              </a:ext>
              <a:ext uri="{C183D7F6-B498-43B3-948B-1728B52AA6E4}">
                <adec:decorative xmlns=""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378"/>
          <a:stretch/>
        </p:blipFill>
        <p:spPr>
          <a:xfrm>
            <a:off x="0" y="0"/>
            <a:ext cx="12192031" cy="4915066"/>
          </a:xfrm>
          <a:prstGeom prst="rect">
            <a:avLst/>
          </a:prstGeom>
        </p:spPr>
      </p:pic>
      <p:graphicFrame>
        <p:nvGraphicFramePr>
          <p:cNvPr id="4" name="Table 6">
            <a:extLst>
              <a:ext uri="{FF2B5EF4-FFF2-40B4-BE49-F238E27FC236}">
                <a16:creationId xmlns="" xmlns:a16="http://schemas.microsoft.com/office/drawing/2014/main" id="{07346CD8-2308-45D3-B84D-21B0818004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75095623"/>
              </p:ext>
            </p:extLst>
          </p:nvPr>
        </p:nvGraphicFramePr>
        <p:xfrm>
          <a:off x="286589" y="1280111"/>
          <a:ext cx="11618822" cy="49173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95596">
                  <a:extLst>
                    <a:ext uri="{9D8B030D-6E8A-4147-A177-3AD203B41FA5}">
                      <a16:colId xmlns="" xmlns:a16="http://schemas.microsoft.com/office/drawing/2014/main" val="765999084"/>
                    </a:ext>
                  </a:extLst>
                </a:gridCol>
                <a:gridCol w="5351915">
                  <a:extLst>
                    <a:ext uri="{9D8B030D-6E8A-4147-A177-3AD203B41FA5}">
                      <a16:colId xmlns="" xmlns:a16="http://schemas.microsoft.com/office/drawing/2014/main" val="7886985"/>
                    </a:ext>
                  </a:extLst>
                </a:gridCol>
                <a:gridCol w="1952625">
                  <a:extLst>
                    <a:ext uri="{9D8B030D-6E8A-4147-A177-3AD203B41FA5}">
                      <a16:colId xmlns="" xmlns:a16="http://schemas.microsoft.com/office/drawing/2014/main" val="24779092"/>
                    </a:ext>
                  </a:extLst>
                </a:gridCol>
                <a:gridCol w="3818686">
                  <a:extLst>
                    <a:ext uri="{9D8B030D-6E8A-4147-A177-3AD203B41FA5}">
                      <a16:colId xmlns="" xmlns:a16="http://schemas.microsoft.com/office/drawing/2014/main" val="1972615724"/>
                    </a:ext>
                  </a:extLst>
                </a:gridCol>
              </a:tblGrid>
              <a:tr h="504000">
                <a:tc>
                  <a:txBody>
                    <a:bodyPr/>
                    <a:lstStyle/>
                    <a:p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sz="18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sz="1800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Pencapaian</a:t>
                      </a:r>
                      <a:endParaRPr lang="en-MY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5717116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000" dirty="0"/>
                        <a:t>5</a:t>
                      </a:r>
                      <a:endParaRPr lang="en-MY" sz="20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r>
                        <a:rPr lang="en-MY" sz="2000" dirty="0" err="1"/>
                        <a:t>Pengurusan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penyelidikan</a:t>
                      </a:r>
                      <a:r>
                        <a:rPr lang="en-MY" sz="2000" dirty="0"/>
                        <a:t>, </a:t>
                      </a:r>
                      <a:r>
                        <a:rPr lang="en-MY" sz="2000" dirty="0" err="1"/>
                        <a:t>inovasi,pengkomersialan</a:t>
                      </a:r>
                      <a:r>
                        <a:rPr lang="en-MY" sz="2000" dirty="0"/>
                        <a:t> dan </a:t>
                      </a:r>
                      <a:r>
                        <a:rPr lang="en-MY" sz="2000" dirty="0" err="1"/>
                        <a:t>khidmat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nasihat</a:t>
                      </a:r>
                      <a:r>
                        <a:rPr lang="en-MY" sz="2000" dirty="0"/>
                        <a:t> (</a:t>
                      </a:r>
                      <a:r>
                        <a:rPr lang="en-MY" sz="2000" dirty="0" err="1"/>
                        <a:t>Memudah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cara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aktiviti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penyelidikan</a:t>
                      </a:r>
                      <a:r>
                        <a:rPr lang="en-MY" sz="2000" dirty="0"/>
                        <a:t>,   </a:t>
                      </a:r>
                      <a:r>
                        <a:rPr lang="en-MY" sz="2000" dirty="0" err="1"/>
                        <a:t>inovasi</a:t>
                      </a:r>
                      <a:r>
                        <a:rPr lang="en-MY" sz="2000" dirty="0"/>
                        <a:t>, </a:t>
                      </a:r>
                      <a:r>
                        <a:rPr lang="en-MY" sz="2000" dirty="0" err="1"/>
                        <a:t>pengkomersialan</a:t>
                      </a:r>
                      <a:r>
                        <a:rPr lang="en-MY" sz="2000" dirty="0"/>
                        <a:t> dan </a:t>
                      </a:r>
                      <a:r>
                        <a:rPr lang="en-MY" sz="2000" dirty="0" err="1"/>
                        <a:t>khidmat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nasihat</a:t>
                      </a:r>
                      <a:r>
                        <a:rPr lang="en-MY" sz="2000" dirty="0"/>
                        <a:t>)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MY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30138129"/>
                  </a:ext>
                </a:extLst>
              </a:tr>
              <a:tr h="1404000">
                <a:tc>
                  <a:txBody>
                    <a:bodyPr/>
                    <a:lstStyle/>
                    <a:p>
                      <a:endParaRPr lang="en-MY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>
                        <a:buFont typeface="+mj-lt"/>
                        <a:buAutoNum type="alphaLcPeriod" startAt="3"/>
                      </a:pPr>
                      <a:r>
                        <a:rPr lang="en-MY" sz="2000" dirty="0" err="1"/>
                        <a:t>Merancang</a:t>
                      </a:r>
                      <a:r>
                        <a:rPr lang="en-MY" sz="2000" dirty="0"/>
                        <a:t>, </a:t>
                      </a:r>
                      <a:r>
                        <a:rPr lang="en-MY" sz="2000" dirty="0" err="1"/>
                        <a:t>memantau</a:t>
                      </a:r>
                      <a:r>
                        <a:rPr lang="en-MY" sz="2000" dirty="0"/>
                        <a:t>, </a:t>
                      </a:r>
                      <a:r>
                        <a:rPr lang="en-MY" sz="2000" dirty="0" err="1"/>
                        <a:t>mengawal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selia</a:t>
                      </a:r>
                      <a:r>
                        <a:rPr lang="en-MY" sz="2000" dirty="0"/>
                        <a:t> dan </a:t>
                      </a:r>
                      <a:r>
                        <a:rPr lang="en-MY" sz="2000" dirty="0" err="1"/>
                        <a:t>melaksanakan</a:t>
                      </a:r>
                      <a:r>
                        <a:rPr lang="en-MY" sz="2000" dirty="0"/>
                        <a:t> program </a:t>
                      </a:r>
                      <a:r>
                        <a:rPr lang="en-MY" sz="2000" dirty="0" err="1"/>
                        <a:t>pengkomersialan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serta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mempromosi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hasil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penyelidikan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institusi</a:t>
                      </a:r>
                      <a:r>
                        <a:rPr lang="en-MY" sz="20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2000" dirty="0" err="1"/>
                        <a:t>Mengikut</a:t>
                      </a:r>
                      <a:r>
                        <a:rPr lang="es-ES" sz="2000" dirty="0"/>
                        <a:t> </a:t>
                      </a:r>
                      <a:r>
                        <a:rPr lang="es-ES" sz="2000" dirty="0" err="1"/>
                        <a:t>perancangan</a:t>
                      </a:r>
                      <a:r>
                        <a:rPr lang="es-ES" sz="2000" dirty="0"/>
                        <a:t> dan </a:t>
                      </a:r>
                      <a:r>
                        <a:rPr lang="es-ES" sz="2000" dirty="0" err="1"/>
                        <a:t>garis</a:t>
                      </a:r>
                      <a:r>
                        <a:rPr lang="es-ES" sz="2000" dirty="0"/>
                        <a:t> </a:t>
                      </a:r>
                      <a:r>
                        <a:rPr lang="es-ES" sz="2000" dirty="0" err="1"/>
                        <a:t>panduan</a:t>
                      </a:r>
                      <a:r>
                        <a:rPr lang="es-ES" sz="2000" dirty="0"/>
                        <a:t> </a:t>
                      </a:r>
                      <a:r>
                        <a:rPr lang="es-ES" sz="2000" dirty="0" err="1"/>
                        <a:t>semasa</a:t>
                      </a:r>
                      <a:r>
                        <a:rPr lang="es-ES" sz="2000" dirty="0"/>
                        <a:t>.</a:t>
                      </a:r>
                      <a:endParaRPr lang="en-MY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26105909"/>
                  </a:ext>
                </a:extLst>
              </a:tr>
              <a:tr h="1656000">
                <a:tc>
                  <a:txBody>
                    <a:bodyPr/>
                    <a:lstStyle/>
                    <a:p>
                      <a:endParaRPr lang="en-MY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>
                        <a:buFont typeface="+mj-lt"/>
                        <a:buAutoNum type="alphaLcPeriod" startAt="4"/>
                      </a:pPr>
                      <a:r>
                        <a:rPr lang="en-MY" sz="2000" dirty="0" err="1"/>
                        <a:t>Memudah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cara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penyampaian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khidmat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nasihat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berkaitan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kepakaran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penyelidikan</a:t>
                      </a:r>
                      <a:r>
                        <a:rPr lang="en-MY" sz="2000" dirty="0"/>
                        <a:t> dan </a:t>
                      </a:r>
                      <a:r>
                        <a:rPr lang="en-MY" sz="2000" dirty="0" err="1"/>
                        <a:t>hasil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penyelidikan</a:t>
                      </a:r>
                      <a:r>
                        <a:rPr lang="en-MY" sz="20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i-FI" sz="2000" dirty="0"/>
                        <a:t>Mengikut keperluan dan garis panduan semasa.</a:t>
                      </a:r>
                      <a:endParaRPr lang="en-MY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72323639"/>
                  </a:ext>
                </a:extLst>
              </a:tr>
            </a:tbl>
          </a:graphicData>
        </a:graphic>
      </p:graphicFrame>
      <p:sp>
        <p:nvSpPr>
          <p:cNvPr id="6" name="Title 4">
            <a:extLst>
              <a:ext uri="{FF2B5EF4-FFF2-40B4-BE49-F238E27FC236}">
                <a16:creationId xmlns="" xmlns:a16="http://schemas.microsoft.com/office/drawing/2014/main" id="{9E4628B9-9293-479B-B364-1AF00F6CF584}"/>
              </a:ext>
            </a:extLst>
          </p:cNvPr>
          <p:cNvSpPr txBox="1">
            <a:spLocks/>
          </p:cNvSpPr>
          <p:nvPr/>
        </p:nvSpPr>
        <p:spPr>
          <a:xfrm>
            <a:off x="286589" y="228600"/>
            <a:ext cx="11618822" cy="73097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II -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 + Pengurusan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Pengarah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DH54)</a:t>
            </a:r>
          </a:p>
        </p:txBody>
      </p:sp>
    </p:spTree>
    <p:extLst>
      <p:ext uri="{BB962C8B-B14F-4D97-AF65-F5344CB8AC3E}">
        <p14:creationId xmlns:p14="http://schemas.microsoft.com/office/powerpoint/2010/main" val="3235809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blur">
            <a:extLst>
              <a:ext uri="{FF2B5EF4-FFF2-40B4-BE49-F238E27FC236}">
                <a16:creationId xmlns="" xmlns:a16="http://schemas.microsoft.com/office/drawing/2014/main" id="{ECC95573-2971-40CA-8931-174ACDF3E94F}"/>
              </a:ext>
              <a:ext uri="{C183D7F6-B498-43B3-948B-1728B52AA6E4}">
                <adec:decorative xmlns=""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378"/>
          <a:stretch/>
        </p:blipFill>
        <p:spPr>
          <a:xfrm>
            <a:off x="0" y="0"/>
            <a:ext cx="12192031" cy="4915066"/>
          </a:xfrm>
          <a:prstGeom prst="rect">
            <a:avLst/>
          </a:prstGeom>
        </p:spPr>
      </p:pic>
      <p:graphicFrame>
        <p:nvGraphicFramePr>
          <p:cNvPr id="4" name="Table 6">
            <a:extLst>
              <a:ext uri="{FF2B5EF4-FFF2-40B4-BE49-F238E27FC236}">
                <a16:creationId xmlns="" xmlns:a16="http://schemas.microsoft.com/office/drawing/2014/main" id="{07346CD8-2308-45D3-B84D-21B0818004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80701414"/>
              </p:ext>
            </p:extLst>
          </p:nvPr>
        </p:nvGraphicFramePr>
        <p:xfrm>
          <a:off x="286589" y="1280111"/>
          <a:ext cx="11618822" cy="32613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95596">
                  <a:extLst>
                    <a:ext uri="{9D8B030D-6E8A-4147-A177-3AD203B41FA5}">
                      <a16:colId xmlns="" xmlns:a16="http://schemas.microsoft.com/office/drawing/2014/main" val="765999084"/>
                    </a:ext>
                  </a:extLst>
                </a:gridCol>
                <a:gridCol w="5351915">
                  <a:extLst>
                    <a:ext uri="{9D8B030D-6E8A-4147-A177-3AD203B41FA5}">
                      <a16:colId xmlns="" xmlns:a16="http://schemas.microsoft.com/office/drawing/2014/main" val="7886985"/>
                    </a:ext>
                  </a:extLst>
                </a:gridCol>
                <a:gridCol w="1952625">
                  <a:extLst>
                    <a:ext uri="{9D8B030D-6E8A-4147-A177-3AD203B41FA5}">
                      <a16:colId xmlns="" xmlns:a16="http://schemas.microsoft.com/office/drawing/2014/main" val="24779092"/>
                    </a:ext>
                  </a:extLst>
                </a:gridCol>
                <a:gridCol w="3818686">
                  <a:extLst>
                    <a:ext uri="{9D8B030D-6E8A-4147-A177-3AD203B41FA5}">
                      <a16:colId xmlns="" xmlns:a16="http://schemas.microsoft.com/office/drawing/2014/main" val="1972615724"/>
                    </a:ext>
                  </a:extLst>
                </a:gridCol>
              </a:tblGrid>
              <a:tr h="504000">
                <a:tc>
                  <a:txBody>
                    <a:bodyPr/>
                    <a:lstStyle/>
                    <a:p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sz="18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sz="1800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Pencapaian</a:t>
                      </a:r>
                      <a:endParaRPr lang="en-MY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5717116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000" dirty="0"/>
                        <a:t>5</a:t>
                      </a:r>
                      <a:endParaRPr lang="en-MY" sz="20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r>
                        <a:rPr lang="en-MY" sz="2000" dirty="0" err="1"/>
                        <a:t>Pengurusan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penyelidikan</a:t>
                      </a:r>
                      <a:r>
                        <a:rPr lang="en-MY" sz="2000" dirty="0"/>
                        <a:t>, </a:t>
                      </a:r>
                      <a:r>
                        <a:rPr lang="en-MY" sz="2000" dirty="0" err="1"/>
                        <a:t>inovasi,pengkomersialan</a:t>
                      </a:r>
                      <a:r>
                        <a:rPr lang="en-MY" sz="2000" dirty="0"/>
                        <a:t> dan </a:t>
                      </a:r>
                      <a:r>
                        <a:rPr lang="en-MY" sz="2000" dirty="0" err="1"/>
                        <a:t>khidmat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nasihat</a:t>
                      </a:r>
                      <a:r>
                        <a:rPr lang="en-MY" sz="2000" dirty="0"/>
                        <a:t> (</a:t>
                      </a:r>
                      <a:r>
                        <a:rPr lang="en-MY" sz="2000" dirty="0" err="1"/>
                        <a:t>Memudah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cara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aktiviti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penyelidikan</a:t>
                      </a:r>
                      <a:r>
                        <a:rPr lang="en-MY" sz="2000" dirty="0"/>
                        <a:t>,   </a:t>
                      </a:r>
                      <a:r>
                        <a:rPr lang="en-MY" sz="2000" dirty="0" err="1"/>
                        <a:t>inovasi</a:t>
                      </a:r>
                      <a:r>
                        <a:rPr lang="en-MY" sz="2000" dirty="0"/>
                        <a:t>, </a:t>
                      </a:r>
                      <a:r>
                        <a:rPr lang="en-MY" sz="2000" dirty="0" err="1"/>
                        <a:t>pengkomersialan</a:t>
                      </a:r>
                      <a:r>
                        <a:rPr lang="en-MY" sz="2000" dirty="0"/>
                        <a:t> dan </a:t>
                      </a:r>
                      <a:r>
                        <a:rPr lang="en-MY" sz="2000" dirty="0" err="1"/>
                        <a:t>khidmat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nasihat</a:t>
                      </a:r>
                      <a:r>
                        <a:rPr lang="en-MY" sz="2000" dirty="0"/>
                        <a:t>)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MY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30138129"/>
                  </a:ext>
                </a:extLst>
              </a:tr>
              <a:tr h="1404000">
                <a:tc>
                  <a:txBody>
                    <a:bodyPr/>
                    <a:lstStyle/>
                    <a:p>
                      <a:endParaRPr lang="en-MY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>
                        <a:buFont typeface="+mj-lt"/>
                        <a:buAutoNum type="alphaLcPeriod" startAt="5"/>
                      </a:pPr>
                      <a:r>
                        <a:rPr lang="en-MY" sz="2000" dirty="0" err="1"/>
                        <a:t>Melibatkan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diri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dalam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penghasilan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kertas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kerja</a:t>
                      </a:r>
                      <a:r>
                        <a:rPr lang="en-MY" sz="2000" dirty="0"/>
                        <a:t> dan </a:t>
                      </a:r>
                      <a:r>
                        <a:rPr lang="en-MY" sz="2000" dirty="0" err="1"/>
                        <a:t>laporan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hasil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kajian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sama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ada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berbentuk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ilmiah</a:t>
                      </a:r>
                      <a:r>
                        <a:rPr lang="en-MY" sz="2000" dirty="0"/>
                        <a:t>, </a:t>
                      </a:r>
                      <a:r>
                        <a:rPr lang="en-MY" sz="2000" dirty="0" err="1"/>
                        <a:t>pendidikan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atau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kepakaran</a:t>
                      </a:r>
                      <a:r>
                        <a:rPr lang="en-MY" sz="20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2000" dirty="0" err="1"/>
                        <a:t>Mengikut</a:t>
                      </a:r>
                      <a:r>
                        <a:rPr lang="es-ES" sz="2000" dirty="0"/>
                        <a:t> </a:t>
                      </a:r>
                      <a:r>
                        <a:rPr lang="es-ES" sz="2000" dirty="0" err="1"/>
                        <a:t>perancangan</a:t>
                      </a:r>
                      <a:r>
                        <a:rPr lang="es-ES" sz="2000" dirty="0"/>
                        <a:t> dan </a:t>
                      </a:r>
                      <a:r>
                        <a:rPr lang="es-ES" sz="2000" dirty="0" err="1"/>
                        <a:t>garis</a:t>
                      </a:r>
                      <a:r>
                        <a:rPr lang="es-ES" sz="2000" dirty="0"/>
                        <a:t> </a:t>
                      </a:r>
                      <a:r>
                        <a:rPr lang="es-ES" sz="2000" dirty="0" err="1"/>
                        <a:t>panduan</a:t>
                      </a:r>
                      <a:r>
                        <a:rPr lang="es-ES" sz="2000" dirty="0"/>
                        <a:t> </a:t>
                      </a:r>
                      <a:r>
                        <a:rPr lang="es-ES" sz="2000" dirty="0" err="1"/>
                        <a:t>semasa</a:t>
                      </a:r>
                      <a:r>
                        <a:rPr lang="es-ES" sz="2000" dirty="0"/>
                        <a:t>.</a:t>
                      </a:r>
                      <a:endParaRPr lang="en-MY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26105909"/>
                  </a:ext>
                </a:extLst>
              </a:tr>
            </a:tbl>
          </a:graphicData>
        </a:graphic>
      </p:graphicFrame>
      <p:sp>
        <p:nvSpPr>
          <p:cNvPr id="6" name="Title 4">
            <a:extLst>
              <a:ext uri="{FF2B5EF4-FFF2-40B4-BE49-F238E27FC236}">
                <a16:creationId xmlns="" xmlns:a16="http://schemas.microsoft.com/office/drawing/2014/main" id="{9E4628B9-9293-479B-B364-1AF00F6CF584}"/>
              </a:ext>
            </a:extLst>
          </p:cNvPr>
          <p:cNvSpPr txBox="1">
            <a:spLocks/>
          </p:cNvSpPr>
          <p:nvPr/>
        </p:nvSpPr>
        <p:spPr>
          <a:xfrm>
            <a:off x="286589" y="228600"/>
            <a:ext cx="11618822" cy="73097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II -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 + Pengurusan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Pengarah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DH54)</a:t>
            </a:r>
          </a:p>
        </p:txBody>
      </p:sp>
    </p:spTree>
    <p:extLst>
      <p:ext uri="{BB962C8B-B14F-4D97-AF65-F5344CB8AC3E}">
        <p14:creationId xmlns:p14="http://schemas.microsoft.com/office/powerpoint/2010/main" val="139986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blur">
            <a:extLst>
              <a:ext uri="{FF2B5EF4-FFF2-40B4-BE49-F238E27FC236}">
                <a16:creationId xmlns="" xmlns:a16="http://schemas.microsoft.com/office/drawing/2014/main" id="{ECC95573-2971-40CA-8931-174ACDF3E94F}"/>
              </a:ext>
              <a:ext uri="{C183D7F6-B498-43B3-948B-1728B52AA6E4}">
                <adec:decorative xmlns=""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378"/>
          <a:stretch/>
        </p:blipFill>
        <p:spPr>
          <a:xfrm>
            <a:off x="0" y="0"/>
            <a:ext cx="12192031" cy="4915066"/>
          </a:xfrm>
          <a:prstGeom prst="rect">
            <a:avLst/>
          </a:prstGeom>
        </p:spPr>
      </p:pic>
      <p:graphicFrame>
        <p:nvGraphicFramePr>
          <p:cNvPr id="4" name="Table 6">
            <a:extLst>
              <a:ext uri="{FF2B5EF4-FFF2-40B4-BE49-F238E27FC236}">
                <a16:creationId xmlns="" xmlns:a16="http://schemas.microsoft.com/office/drawing/2014/main" id="{07346CD8-2308-45D3-B84D-21B0818004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37300986"/>
              </p:ext>
            </p:extLst>
          </p:nvPr>
        </p:nvGraphicFramePr>
        <p:xfrm>
          <a:off x="286589" y="1280111"/>
          <a:ext cx="11618822" cy="46125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95596">
                  <a:extLst>
                    <a:ext uri="{9D8B030D-6E8A-4147-A177-3AD203B41FA5}">
                      <a16:colId xmlns="" xmlns:a16="http://schemas.microsoft.com/office/drawing/2014/main" val="765999084"/>
                    </a:ext>
                  </a:extLst>
                </a:gridCol>
                <a:gridCol w="5351915">
                  <a:extLst>
                    <a:ext uri="{9D8B030D-6E8A-4147-A177-3AD203B41FA5}">
                      <a16:colId xmlns="" xmlns:a16="http://schemas.microsoft.com/office/drawing/2014/main" val="7886985"/>
                    </a:ext>
                  </a:extLst>
                </a:gridCol>
                <a:gridCol w="1952625">
                  <a:extLst>
                    <a:ext uri="{9D8B030D-6E8A-4147-A177-3AD203B41FA5}">
                      <a16:colId xmlns="" xmlns:a16="http://schemas.microsoft.com/office/drawing/2014/main" val="24779092"/>
                    </a:ext>
                  </a:extLst>
                </a:gridCol>
                <a:gridCol w="3818686">
                  <a:extLst>
                    <a:ext uri="{9D8B030D-6E8A-4147-A177-3AD203B41FA5}">
                      <a16:colId xmlns="" xmlns:a16="http://schemas.microsoft.com/office/drawing/2014/main" val="1972615724"/>
                    </a:ext>
                  </a:extLst>
                </a:gridCol>
              </a:tblGrid>
              <a:tr h="504000">
                <a:tc>
                  <a:txBody>
                    <a:bodyPr/>
                    <a:lstStyle/>
                    <a:p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sz="18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sz="1800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Pencapaian</a:t>
                      </a:r>
                      <a:endParaRPr lang="en-MY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5717116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000" dirty="0"/>
                        <a:t>6</a:t>
                      </a:r>
                      <a:endParaRPr lang="en-MY" sz="20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MY" sz="2000" dirty="0" err="1"/>
                        <a:t>Pengurusan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jaringan</a:t>
                      </a:r>
                      <a:r>
                        <a:rPr lang="en-MY" sz="2000" dirty="0"/>
                        <a:t> dan </a:t>
                      </a:r>
                      <a:r>
                        <a:rPr lang="en-MY" sz="2000" dirty="0" err="1"/>
                        <a:t>kolaborasi</a:t>
                      </a:r>
                      <a:r>
                        <a:rPr lang="en-MY" sz="2000" dirty="0"/>
                        <a:t> (</a:t>
                      </a:r>
                      <a:r>
                        <a:rPr lang="en-MY" sz="2000" dirty="0" err="1"/>
                        <a:t>Bertanggungjawab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terhadap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aktiviti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jaringan</a:t>
                      </a:r>
                      <a:r>
                        <a:rPr lang="en-MY" sz="2000" dirty="0"/>
                        <a:t> dan </a:t>
                      </a:r>
                      <a:r>
                        <a:rPr lang="en-MY" sz="2000" dirty="0" err="1"/>
                        <a:t>kolaborasi</a:t>
                      </a:r>
                      <a:r>
                        <a:rPr lang="en-MY" sz="2000" dirty="0"/>
                        <a:t>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30138129"/>
                  </a:ext>
                </a:extLst>
              </a:tr>
              <a:tr h="1404000">
                <a:tc>
                  <a:txBody>
                    <a:bodyPr/>
                    <a:lstStyle/>
                    <a:p>
                      <a:endParaRPr lang="en-MY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lphaLcPeriod"/>
                      </a:pPr>
                      <a:r>
                        <a:rPr lang="en-MY" sz="2000" dirty="0" err="1"/>
                        <a:t>Merangka</a:t>
                      </a:r>
                      <a:r>
                        <a:rPr lang="en-MY" sz="2000" dirty="0"/>
                        <a:t>, </a:t>
                      </a:r>
                      <a:r>
                        <a:rPr lang="en-MY" sz="2000" dirty="0" err="1"/>
                        <a:t>merancang</a:t>
                      </a:r>
                      <a:r>
                        <a:rPr lang="en-MY" sz="2000" dirty="0"/>
                        <a:t> dan </a:t>
                      </a:r>
                      <a:r>
                        <a:rPr lang="en-MY" sz="2000" dirty="0" err="1"/>
                        <a:t>mengurus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pelaksanaan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pelan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tindakan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rangkaian</a:t>
                      </a:r>
                      <a:r>
                        <a:rPr lang="en-MY" sz="2000" dirty="0"/>
                        <a:t>, </a:t>
                      </a:r>
                      <a:r>
                        <a:rPr lang="en-MY" sz="2000" dirty="0" err="1"/>
                        <a:t>jaringan</a:t>
                      </a:r>
                      <a:r>
                        <a:rPr lang="en-MY" sz="2000" dirty="0"/>
                        <a:t> dan </a:t>
                      </a:r>
                      <a:r>
                        <a:rPr lang="en-MY" sz="2000" dirty="0" err="1"/>
                        <a:t>kolaborasi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dengan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industri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atau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agensi</a:t>
                      </a:r>
                      <a:r>
                        <a:rPr lang="en-MY" sz="2000" dirty="0"/>
                        <a:t> lain.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sz="2000" dirty="0" err="1"/>
                        <a:t>Mengikut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perancangan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pelan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tindakan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strategik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institusi</a:t>
                      </a:r>
                      <a:r>
                        <a:rPr lang="en-MY" sz="2000" dirty="0"/>
                        <a:t>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26105909"/>
                  </a:ext>
                </a:extLst>
              </a:tr>
              <a:tr h="1656000">
                <a:tc>
                  <a:txBody>
                    <a:bodyPr/>
                    <a:lstStyle/>
                    <a:p>
                      <a:endParaRPr lang="en-MY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lphaLcPeriod" startAt="2"/>
                      </a:pPr>
                      <a:r>
                        <a:rPr lang="sv-SE" sz="2000" dirty="0"/>
                        <a:t>Mengurus, memantau, mengelola dan menambah baik pelaksanaan aktiviti rangkaian, jaringan dan kolaborasi yang berkaitan dengan industri dan agensi lain.</a:t>
                      </a:r>
                      <a:endParaRPr lang="en-MY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sz="2000" dirty="0" err="1"/>
                        <a:t>Mengikut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perancangan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pelan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tindakan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strategik</a:t>
                      </a:r>
                      <a:r>
                        <a:rPr lang="en-MY" sz="2000" dirty="0"/>
                        <a:t>  </a:t>
                      </a:r>
                      <a:r>
                        <a:rPr lang="en-MY" sz="2000" dirty="0" err="1"/>
                        <a:t>institusi</a:t>
                      </a:r>
                      <a:r>
                        <a:rPr lang="en-MY" sz="2000" dirty="0"/>
                        <a:t>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72323639"/>
                  </a:ext>
                </a:extLst>
              </a:tr>
            </a:tbl>
          </a:graphicData>
        </a:graphic>
      </p:graphicFrame>
      <p:sp>
        <p:nvSpPr>
          <p:cNvPr id="6" name="Title 4">
            <a:extLst>
              <a:ext uri="{FF2B5EF4-FFF2-40B4-BE49-F238E27FC236}">
                <a16:creationId xmlns="" xmlns:a16="http://schemas.microsoft.com/office/drawing/2014/main" id="{9E4628B9-9293-479B-B364-1AF00F6CF584}"/>
              </a:ext>
            </a:extLst>
          </p:cNvPr>
          <p:cNvSpPr txBox="1">
            <a:spLocks/>
          </p:cNvSpPr>
          <p:nvPr/>
        </p:nvSpPr>
        <p:spPr>
          <a:xfrm>
            <a:off x="286589" y="228600"/>
            <a:ext cx="11618822" cy="73097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II -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 + Pengurusan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Pengarah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DH54)</a:t>
            </a:r>
          </a:p>
        </p:txBody>
      </p:sp>
    </p:spTree>
    <p:extLst>
      <p:ext uri="{BB962C8B-B14F-4D97-AF65-F5344CB8AC3E}">
        <p14:creationId xmlns:p14="http://schemas.microsoft.com/office/powerpoint/2010/main" val="2087661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blur">
            <a:extLst>
              <a:ext uri="{FF2B5EF4-FFF2-40B4-BE49-F238E27FC236}">
                <a16:creationId xmlns="" xmlns:a16="http://schemas.microsoft.com/office/drawing/2014/main" id="{ECC95573-2971-40CA-8931-174ACDF3E94F}"/>
              </a:ext>
              <a:ext uri="{C183D7F6-B498-43B3-948B-1728B52AA6E4}">
                <adec:decorative xmlns=""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378"/>
          <a:stretch/>
        </p:blipFill>
        <p:spPr>
          <a:xfrm>
            <a:off x="0" y="0"/>
            <a:ext cx="12192031" cy="4915066"/>
          </a:xfrm>
          <a:prstGeom prst="rect">
            <a:avLst/>
          </a:prstGeom>
        </p:spPr>
      </p:pic>
      <p:graphicFrame>
        <p:nvGraphicFramePr>
          <p:cNvPr id="4" name="Table 6">
            <a:extLst>
              <a:ext uri="{FF2B5EF4-FFF2-40B4-BE49-F238E27FC236}">
                <a16:creationId xmlns="" xmlns:a16="http://schemas.microsoft.com/office/drawing/2014/main" id="{07346CD8-2308-45D3-B84D-21B0818004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30449911"/>
              </p:ext>
            </p:extLst>
          </p:nvPr>
        </p:nvGraphicFramePr>
        <p:xfrm>
          <a:off x="286589" y="1280111"/>
          <a:ext cx="11618822" cy="44011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95596">
                  <a:extLst>
                    <a:ext uri="{9D8B030D-6E8A-4147-A177-3AD203B41FA5}">
                      <a16:colId xmlns="" xmlns:a16="http://schemas.microsoft.com/office/drawing/2014/main" val="765999084"/>
                    </a:ext>
                  </a:extLst>
                </a:gridCol>
                <a:gridCol w="5351915">
                  <a:extLst>
                    <a:ext uri="{9D8B030D-6E8A-4147-A177-3AD203B41FA5}">
                      <a16:colId xmlns="" xmlns:a16="http://schemas.microsoft.com/office/drawing/2014/main" val="7886985"/>
                    </a:ext>
                  </a:extLst>
                </a:gridCol>
                <a:gridCol w="1952625">
                  <a:extLst>
                    <a:ext uri="{9D8B030D-6E8A-4147-A177-3AD203B41FA5}">
                      <a16:colId xmlns="" xmlns:a16="http://schemas.microsoft.com/office/drawing/2014/main" val="24779092"/>
                    </a:ext>
                  </a:extLst>
                </a:gridCol>
                <a:gridCol w="3818686">
                  <a:extLst>
                    <a:ext uri="{9D8B030D-6E8A-4147-A177-3AD203B41FA5}">
                      <a16:colId xmlns="" xmlns:a16="http://schemas.microsoft.com/office/drawing/2014/main" val="1972615724"/>
                    </a:ext>
                  </a:extLst>
                </a:gridCol>
              </a:tblGrid>
              <a:tr h="504000">
                <a:tc>
                  <a:txBody>
                    <a:bodyPr/>
                    <a:lstStyle/>
                    <a:p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sz="18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sz="1800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Pencapaian</a:t>
                      </a:r>
                      <a:endParaRPr lang="en-MY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5717116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000" dirty="0"/>
                        <a:t>6</a:t>
                      </a:r>
                      <a:endParaRPr lang="en-MY" sz="20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MY" sz="2000" dirty="0" err="1"/>
                        <a:t>Pengurusan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jaringan</a:t>
                      </a:r>
                      <a:r>
                        <a:rPr lang="en-MY" sz="2000" dirty="0"/>
                        <a:t> dan </a:t>
                      </a:r>
                      <a:r>
                        <a:rPr lang="en-MY" sz="2000" dirty="0" err="1"/>
                        <a:t>kolaborasi</a:t>
                      </a:r>
                      <a:r>
                        <a:rPr lang="en-MY" sz="2000" dirty="0"/>
                        <a:t> (</a:t>
                      </a:r>
                      <a:r>
                        <a:rPr lang="en-MY" sz="2000" dirty="0" err="1"/>
                        <a:t>Bertanggungjawab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terhadap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aktiviti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jaringan</a:t>
                      </a:r>
                      <a:r>
                        <a:rPr lang="en-MY" sz="2000" dirty="0"/>
                        <a:t> dan </a:t>
                      </a:r>
                      <a:r>
                        <a:rPr lang="en-MY" sz="2000" dirty="0" err="1"/>
                        <a:t>kolaborasi</a:t>
                      </a:r>
                      <a:r>
                        <a:rPr lang="en-MY" sz="2000" dirty="0"/>
                        <a:t>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30138129"/>
                  </a:ext>
                </a:extLst>
              </a:tr>
              <a:tr h="1404000">
                <a:tc>
                  <a:txBody>
                    <a:bodyPr/>
                    <a:lstStyle/>
                    <a:p>
                      <a:endParaRPr lang="en-MY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>
                        <a:buFont typeface="+mj-lt"/>
                        <a:buAutoNum type="alphaLcPeriod" startAt="3"/>
                      </a:pPr>
                      <a:r>
                        <a:rPr lang="en-MY" sz="2000" dirty="0" err="1"/>
                        <a:t>Merancang</a:t>
                      </a:r>
                      <a:r>
                        <a:rPr lang="en-MY" sz="2000" dirty="0"/>
                        <a:t> dan </a:t>
                      </a:r>
                      <a:r>
                        <a:rPr lang="en-MY" sz="2000" dirty="0" err="1"/>
                        <a:t>mengurus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kajian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impak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aktiviti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rangkaian</a:t>
                      </a:r>
                      <a:r>
                        <a:rPr lang="en-MY" sz="2000" dirty="0"/>
                        <a:t>, </a:t>
                      </a:r>
                      <a:r>
                        <a:rPr lang="en-MY" sz="2000" dirty="0" err="1"/>
                        <a:t>jaringan</a:t>
                      </a:r>
                      <a:r>
                        <a:rPr lang="en-MY" sz="2000" dirty="0"/>
                        <a:t> dan </a:t>
                      </a:r>
                      <a:r>
                        <a:rPr lang="en-MY" sz="2000" dirty="0" err="1"/>
                        <a:t>kolaborasi</a:t>
                      </a:r>
                      <a:r>
                        <a:rPr lang="en-MY" sz="20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sz="2000" dirty="0" err="1"/>
                        <a:t>Laporan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kajian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impak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setiap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aktiviti</a:t>
                      </a:r>
                      <a:r>
                        <a:rPr lang="en-MY" sz="20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26105909"/>
                  </a:ext>
                </a:extLst>
              </a:tr>
              <a:tr h="1656000">
                <a:tc>
                  <a:txBody>
                    <a:bodyPr/>
                    <a:lstStyle/>
                    <a:p>
                      <a:endParaRPr lang="en-MY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>
                        <a:buFont typeface="+mj-lt"/>
                        <a:buAutoNum type="alphaLcPeriod" startAt="4"/>
                      </a:pPr>
                      <a:r>
                        <a:rPr lang="en-MY" sz="2000" dirty="0" err="1"/>
                        <a:t>Melibatkan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diri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dalam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kerjasama</a:t>
                      </a:r>
                      <a:r>
                        <a:rPr lang="en-MY" sz="2000" dirty="0"/>
                        <a:t>, </a:t>
                      </a:r>
                      <a:r>
                        <a:rPr lang="en-MY" sz="2000" dirty="0" err="1"/>
                        <a:t>khidmat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rundingan</a:t>
                      </a:r>
                      <a:r>
                        <a:rPr lang="en-MY" sz="2000" dirty="0"/>
                        <a:t> dan </a:t>
                      </a:r>
                      <a:r>
                        <a:rPr lang="en-MY" sz="2000" dirty="0" err="1"/>
                        <a:t>khidmat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nasihat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bersama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atau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kepada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industri</a:t>
                      </a:r>
                      <a:r>
                        <a:rPr lang="en-MY" sz="2000" dirty="0"/>
                        <a:t> dan </a:t>
                      </a:r>
                      <a:r>
                        <a:rPr lang="en-MY" sz="2000" dirty="0" err="1"/>
                        <a:t>agensi</a:t>
                      </a:r>
                      <a:r>
                        <a:rPr lang="en-MY" sz="2000" dirty="0"/>
                        <a:t> lain.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sz="2000" dirty="0" err="1"/>
                        <a:t>Mengikut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perancangan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pelan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tindakan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strategik</a:t>
                      </a:r>
                      <a:r>
                        <a:rPr lang="en-MY" sz="2000" dirty="0"/>
                        <a:t>  </a:t>
                      </a:r>
                      <a:r>
                        <a:rPr lang="en-MY" sz="2000" dirty="0" err="1"/>
                        <a:t>institusi</a:t>
                      </a:r>
                      <a:r>
                        <a:rPr lang="en-MY" sz="2000" dirty="0"/>
                        <a:t>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72323639"/>
                  </a:ext>
                </a:extLst>
              </a:tr>
            </a:tbl>
          </a:graphicData>
        </a:graphic>
      </p:graphicFrame>
      <p:sp>
        <p:nvSpPr>
          <p:cNvPr id="6" name="Title 4">
            <a:extLst>
              <a:ext uri="{FF2B5EF4-FFF2-40B4-BE49-F238E27FC236}">
                <a16:creationId xmlns="" xmlns:a16="http://schemas.microsoft.com/office/drawing/2014/main" id="{9E4628B9-9293-479B-B364-1AF00F6CF584}"/>
              </a:ext>
            </a:extLst>
          </p:cNvPr>
          <p:cNvSpPr txBox="1">
            <a:spLocks/>
          </p:cNvSpPr>
          <p:nvPr/>
        </p:nvSpPr>
        <p:spPr>
          <a:xfrm>
            <a:off x="286589" y="228600"/>
            <a:ext cx="11618822" cy="73097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II -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 + Pengurusan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Pengarah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DH54)</a:t>
            </a:r>
          </a:p>
        </p:txBody>
      </p:sp>
    </p:spTree>
    <p:extLst>
      <p:ext uri="{BB962C8B-B14F-4D97-AF65-F5344CB8AC3E}">
        <p14:creationId xmlns:p14="http://schemas.microsoft.com/office/powerpoint/2010/main" val="3482623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blur">
            <a:extLst>
              <a:ext uri="{FF2B5EF4-FFF2-40B4-BE49-F238E27FC236}">
                <a16:creationId xmlns="" xmlns:a16="http://schemas.microsoft.com/office/drawing/2014/main" id="{ECC95573-2971-40CA-8931-174ACDF3E94F}"/>
              </a:ext>
              <a:ext uri="{C183D7F6-B498-43B3-948B-1728B52AA6E4}">
                <adec:decorative xmlns=""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378"/>
          <a:stretch/>
        </p:blipFill>
        <p:spPr>
          <a:xfrm>
            <a:off x="0" y="0"/>
            <a:ext cx="12192031" cy="4915066"/>
          </a:xfrm>
          <a:prstGeom prst="rect">
            <a:avLst/>
          </a:prstGeom>
        </p:spPr>
      </p:pic>
      <p:graphicFrame>
        <p:nvGraphicFramePr>
          <p:cNvPr id="4" name="Table 6">
            <a:extLst>
              <a:ext uri="{FF2B5EF4-FFF2-40B4-BE49-F238E27FC236}">
                <a16:creationId xmlns="" xmlns:a16="http://schemas.microsoft.com/office/drawing/2014/main" id="{07346CD8-2308-45D3-B84D-21B0818004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92708645"/>
              </p:ext>
            </p:extLst>
          </p:nvPr>
        </p:nvGraphicFramePr>
        <p:xfrm>
          <a:off x="286589" y="1280111"/>
          <a:ext cx="11618822" cy="4876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95596">
                  <a:extLst>
                    <a:ext uri="{9D8B030D-6E8A-4147-A177-3AD203B41FA5}">
                      <a16:colId xmlns="" xmlns:a16="http://schemas.microsoft.com/office/drawing/2014/main" val="765999084"/>
                    </a:ext>
                  </a:extLst>
                </a:gridCol>
                <a:gridCol w="5351915">
                  <a:extLst>
                    <a:ext uri="{9D8B030D-6E8A-4147-A177-3AD203B41FA5}">
                      <a16:colId xmlns="" xmlns:a16="http://schemas.microsoft.com/office/drawing/2014/main" val="7886985"/>
                    </a:ext>
                  </a:extLst>
                </a:gridCol>
                <a:gridCol w="1952625">
                  <a:extLst>
                    <a:ext uri="{9D8B030D-6E8A-4147-A177-3AD203B41FA5}">
                      <a16:colId xmlns="" xmlns:a16="http://schemas.microsoft.com/office/drawing/2014/main" val="24779092"/>
                    </a:ext>
                  </a:extLst>
                </a:gridCol>
                <a:gridCol w="3818686">
                  <a:extLst>
                    <a:ext uri="{9D8B030D-6E8A-4147-A177-3AD203B41FA5}">
                      <a16:colId xmlns="" xmlns:a16="http://schemas.microsoft.com/office/drawing/2014/main" val="1972615724"/>
                    </a:ext>
                  </a:extLst>
                </a:gridCol>
              </a:tblGrid>
              <a:tr h="504000">
                <a:tc>
                  <a:txBody>
                    <a:bodyPr/>
                    <a:lstStyle/>
                    <a:p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sz="18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sz="1800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Pencapaian</a:t>
                      </a:r>
                      <a:endParaRPr lang="en-MY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5717116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000" dirty="0"/>
                        <a:t>6</a:t>
                      </a:r>
                      <a:endParaRPr lang="en-MY" sz="20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MY" sz="2000" dirty="0" err="1"/>
                        <a:t>Pengurusan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jaringan</a:t>
                      </a:r>
                      <a:r>
                        <a:rPr lang="en-MY" sz="2000" dirty="0"/>
                        <a:t> dan </a:t>
                      </a:r>
                      <a:r>
                        <a:rPr lang="en-MY" sz="2000" dirty="0" err="1"/>
                        <a:t>kolaborasi</a:t>
                      </a:r>
                      <a:r>
                        <a:rPr lang="en-MY" sz="2000" dirty="0"/>
                        <a:t> (</a:t>
                      </a:r>
                      <a:r>
                        <a:rPr lang="en-MY" sz="2000" dirty="0" err="1"/>
                        <a:t>Bertanggungjawab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terhadap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aktiviti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jaringan</a:t>
                      </a:r>
                      <a:r>
                        <a:rPr lang="en-MY" sz="2000" dirty="0"/>
                        <a:t> dan </a:t>
                      </a:r>
                      <a:r>
                        <a:rPr lang="en-MY" sz="2000" dirty="0" err="1"/>
                        <a:t>kolaborasi</a:t>
                      </a:r>
                      <a:r>
                        <a:rPr lang="en-MY" sz="2000" dirty="0"/>
                        <a:t>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30138129"/>
                  </a:ext>
                </a:extLst>
              </a:tr>
              <a:tr h="1404000">
                <a:tc>
                  <a:txBody>
                    <a:bodyPr/>
                    <a:lstStyle/>
                    <a:p>
                      <a:endParaRPr lang="en-MY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>
                        <a:buFont typeface="+mj-lt"/>
                        <a:buAutoNum type="alphaLcPeriod" startAt="5"/>
                      </a:pPr>
                      <a:r>
                        <a:rPr lang="en-MY" sz="2000" dirty="0" err="1"/>
                        <a:t>Merancang</a:t>
                      </a:r>
                      <a:r>
                        <a:rPr lang="en-MY" sz="2000" dirty="0"/>
                        <a:t>, </a:t>
                      </a:r>
                      <a:r>
                        <a:rPr lang="en-MY" sz="2000" dirty="0" err="1"/>
                        <a:t>memudah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cara</a:t>
                      </a:r>
                      <a:r>
                        <a:rPr lang="en-MY" sz="2000" dirty="0"/>
                        <a:t> dan </a:t>
                      </a:r>
                      <a:r>
                        <a:rPr lang="en-MY" sz="2000" dirty="0" err="1"/>
                        <a:t>menggalakkan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aktiviti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jerayawara</a:t>
                      </a:r>
                      <a:r>
                        <a:rPr lang="en-MY" sz="2000" dirty="0"/>
                        <a:t>, </a:t>
                      </a:r>
                      <a:r>
                        <a:rPr lang="en-MY" sz="2000" dirty="0" err="1"/>
                        <a:t>promosi</a:t>
                      </a:r>
                      <a:r>
                        <a:rPr lang="en-MY" sz="2000" dirty="0"/>
                        <a:t> dan </a:t>
                      </a:r>
                      <a:r>
                        <a:rPr lang="en-MY" sz="2000" dirty="0" err="1"/>
                        <a:t>perhubungan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awam</a:t>
                      </a:r>
                      <a:r>
                        <a:rPr lang="en-MY" sz="20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sz="2000" dirty="0" err="1"/>
                        <a:t>Mengikut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perancangan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pelan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tindakan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strategik</a:t>
                      </a:r>
                      <a:r>
                        <a:rPr lang="en-MY" sz="2000" dirty="0"/>
                        <a:t>  </a:t>
                      </a:r>
                      <a:r>
                        <a:rPr lang="en-MY" sz="2000" dirty="0" err="1"/>
                        <a:t>institusi</a:t>
                      </a:r>
                      <a:r>
                        <a:rPr lang="en-MY" sz="2000" dirty="0"/>
                        <a:t>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26105909"/>
                  </a:ext>
                </a:extLst>
              </a:tr>
              <a:tr h="1656000">
                <a:tc>
                  <a:txBody>
                    <a:bodyPr/>
                    <a:lstStyle/>
                    <a:p>
                      <a:endParaRPr lang="en-MY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>
                        <a:buFont typeface="+mj-lt"/>
                        <a:buAutoNum type="alphaLcPeriod" startAt="6"/>
                      </a:pPr>
                      <a:r>
                        <a:rPr lang="en-MY" sz="2000" dirty="0" err="1"/>
                        <a:t>Menganggotai</a:t>
                      </a:r>
                      <a:r>
                        <a:rPr lang="en-MY" sz="2000" dirty="0"/>
                        <a:t>, </a:t>
                      </a:r>
                      <a:r>
                        <a:rPr lang="en-MY" sz="2000" dirty="0" err="1"/>
                        <a:t>melibatkan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diri</a:t>
                      </a:r>
                      <a:r>
                        <a:rPr lang="en-MY" sz="2000" dirty="0"/>
                        <a:t>, </a:t>
                      </a:r>
                      <a:r>
                        <a:rPr lang="en-MY" sz="2000" dirty="0" err="1"/>
                        <a:t>memudah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cara</a:t>
                      </a:r>
                      <a:r>
                        <a:rPr lang="en-MY" sz="2000" dirty="0"/>
                        <a:t> dan </a:t>
                      </a:r>
                      <a:r>
                        <a:rPr lang="en-MY" sz="2000" dirty="0" err="1"/>
                        <a:t>mengawal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selia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apa‐apa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jawatankuasa</a:t>
                      </a:r>
                      <a:r>
                        <a:rPr lang="en-MY" sz="2000" dirty="0"/>
                        <a:t>, majlis </a:t>
                      </a:r>
                      <a:r>
                        <a:rPr lang="en-MY" sz="2000" dirty="0" err="1"/>
                        <a:t>rasmi</a:t>
                      </a:r>
                      <a:r>
                        <a:rPr lang="en-MY" sz="2000" dirty="0"/>
                        <a:t>, program </a:t>
                      </a:r>
                      <a:r>
                        <a:rPr lang="en-MY" sz="2000" dirty="0" err="1"/>
                        <a:t>sukan</a:t>
                      </a:r>
                      <a:r>
                        <a:rPr lang="en-MY" sz="2000" dirty="0"/>
                        <a:t>, program </a:t>
                      </a:r>
                      <a:r>
                        <a:rPr lang="en-MY" sz="2000" dirty="0" err="1"/>
                        <a:t>kemasyarakatan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atau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seumpamanya</a:t>
                      </a:r>
                      <a:r>
                        <a:rPr lang="en-MY" sz="2000" dirty="0"/>
                        <a:t> yang </a:t>
                      </a:r>
                      <a:r>
                        <a:rPr lang="en-MY" sz="2000" dirty="0" err="1"/>
                        <a:t>menyumbang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kepada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pembangunan</a:t>
                      </a:r>
                      <a:r>
                        <a:rPr lang="en-MY" sz="2000" dirty="0"/>
                        <a:t> modal </a:t>
                      </a:r>
                      <a:r>
                        <a:rPr lang="en-MY" sz="2000" dirty="0" err="1"/>
                        <a:t>insan</a:t>
                      </a:r>
                      <a:r>
                        <a:rPr lang="en-MY" sz="20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sz="2000" dirty="0" err="1"/>
                        <a:t>Mengikut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keperluan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institusi</a:t>
                      </a:r>
                      <a:r>
                        <a:rPr lang="en-MY" sz="2000" dirty="0"/>
                        <a:t>, </a:t>
                      </a:r>
                      <a:r>
                        <a:rPr lang="en-MY" sz="2000" dirty="0" err="1"/>
                        <a:t>arahan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semasa</a:t>
                      </a:r>
                      <a:r>
                        <a:rPr lang="en-MY" sz="2000" dirty="0"/>
                        <a:t> dan </a:t>
                      </a:r>
                      <a:r>
                        <a:rPr lang="en-MY" sz="2000" dirty="0" err="1"/>
                        <a:t>pekeliling</a:t>
                      </a:r>
                      <a:r>
                        <a:rPr lang="en-MY" sz="2000" dirty="0"/>
                        <a:t> yang </a:t>
                      </a:r>
                      <a:r>
                        <a:rPr lang="en-MY" sz="2000" dirty="0" err="1"/>
                        <a:t>berkuat</a:t>
                      </a:r>
                      <a:r>
                        <a:rPr lang="en-MY" sz="2000" dirty="0"/>
                        <a:t> </a:t>
                      </a:r>
                      <a:r>
                        <a:rPr lang="en-MY" sz="2000" dirty="0" err="1"/>
                        <a:t>kuasa</a:t>
                      </a:r>
                      <a:r>
                        <a:rPr lang="en-MY" sz="20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72323639"/>
                  </a:ext>
                </a:extLst>
              </a:tr>
            </a:tbl>
          </a:graphicData>
        </a:graphic>
      </p:graphicFrame>
      <p:sp>
        <p:nvSpPr>
          <p:cNvPr id="6" name="Title 4">
            <a:extLst>
              <a:ext uri="{FF2B5EF4-FFF2-40B4-BE49-F238E27FC236}">
                <a16:creationId xmlns="" xmlns:a16="http://schemas.microsoft.com/office/drawing/2014/main" id="{9E4628B9-9293-479B-B364-1AF00F6CF584}"/>
              </a:ext>
            </a:extLst>
          </p:cNvPr>
          <p:cNvSpPr txBox="1">
            <a:spLocks/>
          </p:cNvSpPr>
          <p:nvPr/>
        </p:nvSpPr>
        <p:spPr>
          <a:xfrm>
            <a:off x="286589" y="228600"/>
            <a:ext cx="11618822" cy="73097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II -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 + Pengurusan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Pengarah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DH54)</a:t>
            </a:r>
          </a:p>
        </p:txBody>
      </p:sp>
    </p:spTree>
    <p:extLst>
      <p:ext uri="{BB962C8B-B14F-4D97-AF65-F5344CB8AC3E}">
        <p14:creationId xmlns:p14="http://schemas.microsoft.com/office/powerpoint/2010/main" val="1270442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blur">
            <a:extLst>
              <a:ext uri="{FF2B5EF4-FFF2-40B4-BE49-F238E27FC236}">
                <a16:creationId xmlns="" xmlns:a16="http://schemas.microsoft.com/office/drawing/2014/main" id="{ECC95573-2971-40CA-8931-174ACDF3E94F}"/>
              </a:ext>
              <a:ext uri="{C183D7F6-B498-43B3-948B-1728B52AA6E4}">
                <adec:decorative xmlns=""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378"/>
          <a:stretch/>
        </p:blipFill>
        <p:spPr>
          <a:xfrm>
            <a:off x="0" y="0"/>
            <a:ext cx="12192031" cy="4915066"/>
          </a:xfrm>
          <a:prstGeom prst="rect">
            <a:avLst/>
          </a:prstGeom>
        </p:spPr>
      </p:pic>
      <p:sp>
        <p:nvSpPr>
          <p:cNvPr id="6" name="Title 4">
            <a:extLst>
              <a:ext uri="{FF2B5EF4-FFF2-40B4-BE49-F238E27FC236}">
                <a16:creationId xmlns="" xmlns:a16="http://schemas.microsoft.com/office/drawing/2014/main" id="{9E4628B9-9293-479B-B364-1AF00F6CF584}"/>
              </a:ext>
            </a:extLst>
          </p:cNvPr>
          <p:cNvSpPr txBox="1">
            <a:spLocks/>
          </p:cNvSpPr>
          <p:nvPr/>
        </p:nvSpPr>
        <p:spPr>
          <a:xfrm>
            <a:off x="286589" y="228600"/>
            <a:ext cx="11618822" cy="73097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II -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 + Pengurusan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Pengarah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DH54)</a:t>
            </a:r>
          </a:p>
        </p:txBody>
      </p:sp>
      <p:graphicFrame>
        <p:nvGraphicFramePr>
          <p:cNvPr id="8" name="Content Placeholder 6">
            <a:extLst>
              <a:ext uri="{FF2B5EF4-FFF2-40B4-BE49-F238E27FC236}">
                <a16:creationId xmlns="" xmlns:a16="http://schemas.microsoft.com/office/drawing/2014/main" id="{0B0B44A2-AE5A-46E1-BB13-91AF70D0661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45049048"/>
              </p:ext>
            </p:extLst>
          </p:nvPr>
        </p:nvGraphicFramePr>
        <p:xfrm>
          <a:off x="268378" y="1526176"/>
          <a:ext cx="11357565" cy="509502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73251">
                  <a:extLst>
                    <a:ext uri="{9D8B030D-6E8A-4147-A177-3AD203B41FA5}">
                      <a16:colId xmlns="" xmlns:a16="http://schemas.microsoft.com/office/drawing/2014/main" val="765999084"/>
                    </a:ext>
                  </a:extLst>
                </a:gridCol>
                <a:gridCol w="8088862">
                  <a:extLst>
                    <a:ext uri="{9D8B030D-6E8A-4147-A177-3AD203B41FA5}">
                      <a16:colId xmlns="" xmlns:a16="http://schemas.microsoft.com/office/drawing/2014/main" val="7886985"/>
                    </a:ext>
                  </a:extLst>
                </a:gridCol>
                <a:gridCol w="2795452">
                  <a:extLst>
                    <a:ext uri="{9D8B030D-6E8A-4147-A177-3AD203B41FA5}">
                      <a16:colId xmlns="" xmlns:a16="http://schemas.microsoft.com/office/drawing/2014/main" val="2570768899"/>
                    </a:ext>
                  </a:extLst>
                </a:gridCol>
              </a:tblGrid>
              <a:tr h="415022"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57171167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r>
                        <a:rPr lang="en-MY" dirty="0"/>
                        <a:t>5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MY" dirty="0" err="1"/>
                        <a:t>Melaksanakan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tugas‐tugas</a:t>
                      </a:r>
                      <a:r>
                        <a:rPr lang="en-MY" dirty="0"/>
                        <a:t> lain yang </a:t>
                      </a:r>
                      <a:r>
                        <a:rPr lang="en-MY" dirty="0" err="1"/>
                        <a:t>diarahkan</a:t>
                      </a:r>
                      <a:r>
                        <a:rPr lang="en-MY" dirty="0"/>
                        <a:t> oleh </a:t>
                      </a:r>
                      <a:r>
                        <a:rPr lang="en-MY" dirty="0" err="1"/>
                        <a:t>ketua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jabatan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atau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pegawai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atasan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dari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semasa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semasa</a:t>
                      </a:r>
                      <a:r>
                        <a:rPr lang="en-MY" dirty="0"/>
                        <a:t>.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l"/>
                      <a:endParaRPr lang="en-MY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487904310"/>
                  </a:ext>
                </a:extLst>
              </a:tr>
              <a:tr h="4068000"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dirty="0" err="1"/>
                        <a:t>Nyatakan</a:t>
                      </a:r>
                      <a:r>
                        <a:rPr lang="en-US" dirty="0"/>
                        <a:t> status </a:t>
                      </a:r>
                      <a:r>
                        <a:rPr lang="en-US" dirty="0" err="1"/>
                        <a:t>pencapaian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tugas</a:t>
                      </a:r>
                      <a:r>
                        <a:rPr lang="en-US" dirty="0"/>
                        <a:t>- </a:t>
                      </a:r>
                      <a:r>
                        <a:rPr lang="en-US" dirty="0" err="1"/>
                        <a:t>tugas</a:t>
                      </a:r>
                      <a:r>
                        <a:rPr lang="en-US" dirty="0"/>
                        <a:t> lain </a:t>
                      </a:r>
                      <a:r>
                        <a:rPr lang="en-US" dirty="0" err="1"/>
                        <a:t>tuan</a:t>
                      </a:r>
                      <a:r>
                        <a:rPr lang="en-US" dirty="0"/>
                        <a:t>/ </a:t>
                      </a:r>
                      <a:r>
                        <a:rPr lang="en-US" dirty="0" err="1"/>
                        <a:t>puan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beserta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jawatan</a:t>
                      </a:r>
                      <a:r>
                        <a:rPr lang="en-US" dirty="0"/>
                        <a:t> yang </a:t>
                      </a:r>
                      <a:r>
                        <a:rPr lang="en-US" dirty="0" err="1"/>
                        <a:t>disandang</a:t>
                      </a:r>
                      <a:r>
                        <a:rPr lang="en-US" dirty="0"/>
                        <a:t>;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endParaRPr lang="en-MY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/>
                      <a:endParaRPr lang="en-MY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531164854"/>
                  </a:ext>
                </a:extLst>
              </a:tr>
            </a:tbl>
          </a:graphicData>
        </a:graphic>
      </p:graphicFrame>
      <p:graphicFrame>
        <p:nvGraphicFramePr>
          <p:cNvPr id="9" name="Table 6">
            <a:extLst>
              <a:ext uri="{FF2B5EF4-FFF2-40B4-BE49-F238E27FC236}">
                <a16:creationId xmlns="" xmlns:a16="http://schemas.microsoft.com/office/drawing/2014/main" id="{EACD0F0B-4DF1-4E88-973E-636D2406D7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3220200"/>
              </p:ext>
            </p:extLst>
          </p:nvPr>
        </p:nvGraphicFramePr>
        <p:xfrm>
          <a:off x="848110" y="3106784"/>
          <a:ext cx="10198100" cy="22250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856481">
                  <a:extLst>
                    <a:ext uri="{9D8B030D-6E8A-4147-A177-3AD203B41FA5}">
                      <a16:colId xmlns="" xmlns:a16="http://schemas.microsoft.com/office/drawing/2014/main" val="2423374461"/>
                    </a:ext>
                  </a:extLst>
                </a:gridCol>
                <a:gridCol w="2350269">
                  <a:extLst>
                    <a:ext uri="{9D8B030D-6E8A-4147-A177-3AD203B41FA5}">
                      <a16:colId xmlns="" xmlns:a16="http://schemas.microsoft.com/office/drawing/2014/main" val="2918998768"/>
                    </a:ext>
                  </a:extLst>
                </a:gridCol>
                <a:gridCol w="1962150">
                  <a:extLst>
                    <a:ext uri="{9D8B030D-6E8A-4147-A177-3AD203B41FA5}">
                      <a16:colId xmlns="" xmlns:a16="http://schemas.microsoft.com/office/drawing/2014/main" val="1312066756"/>
                    </a:ext>
                  </a:extLst>
                </a:gridCol>
                <a:gridCol w="5029200">
                  <a:extLst>
                    <a:ext uri="{9D8B030D-6E8A-4147-A177-3AD203B41FA5}">
                      <a16:colId xmlns="" xmlns:a16="http://schemas.microsoft.com/office/drawing/2014/main" val="6609348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Bil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Nama </a:t>
                      </a:r>
                      <a:r>
                        <a:rPr lang="en-US" dirty="0" err="1"/>
                        <a:t>Jawatankuasa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Jawatan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Status </a:t>
                      </a:r>
                      <a:r>
                        <a:rPr lang="en-US" dirty="0" err="1"/>
                        <a:t>pencapaian</a:t>
                      </a:r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447730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402719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32833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779243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03246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897888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1148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Digital Blue Tunnel 16x9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2895261.potx" id="{4CBF9558-C12D-4F51-9AA3-9D0796951DBC}" vid="{FFC159E6-A134-46E7-B1A0-C306E39FC29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356</TotalTime>
  <Words>1687</Words>
  <Application>Microsoft Office PowerPoint</Application>
  <PresentationFormat>Widescreen</PresentationFormat>
  <Paragraphs>271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Arial</vt:lpstr>
      <vt:lpstr>Bahnschrift Condensed</vt:lpstr>
      <vt:lpstr>Corbel</vt:lpstr>
      <vt:lpstr>Digital Blue Tunnel 16x9</vt:lpstr>
      <vt:lpstr>Skop Tugas &amp; Tanggungjawab PPPT</vt:lpstr>
      <vt:lpstr>PowerPoint Presentation</vt:lpstr>
      <vt:lpstr>PowerPoint Presentation</vt:lpstr>
      <vt:lpstr>PowerPoint Presentation</vt:lpstr>
      <vt:lpstr>PENGENALAN</vt:lpstr>
      <vt:lpstr>TUGAS PROFESIONAL</vt:lpstr>
      <vt:lpstr>Tugas Hakiki</vt:lpstr>
      <vt:lpstr>Tugas Kecemerlangan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Skop Tugas &amp; Tanggungjawab PPPT</dc:title>
  <dc:creator>ACER</dc:creator>
  <cp:lastModifiedBy>M93z</cp:lastModifiedBy>
  <cp:revision>32</cp:revision>
  <dcterms:created xsi:type="dcterms:W3CDTF">2020-10-11T14:04:46Z</dcterms:created>
  <dcterms:modified xsi:type="dcterms:W3CDTF">2020-10-15T07:08:56Z</dcterms:modified>
</cp:coreProperties>
</file>