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370" r:id="rId3"/>
    <p:sldId id="285" r:id="rId4"/>
    <p:sldId id="284" r:id="rId5"/>
    <p:sldId id="371" r:id="rId6"/>
    <p:sldId id="307" r:id="rId7"/>
    <p:sldId id="309" r:id="rId8"/>
    <p:sldId id="311" r:id="rId9"/>
    <p:sldId id="312" r:id="rId10"/>
    <p:sldId id="313" r:id="rId11"/>
    <p:sldId id="314" r:id="rId12"/>
    <p:sldId id="315" r:id="rId13"/>
    <p:sldId id="327" r:id="rId14"/>
    <p:sldId id="310" r:id="rId15"/>
    <p:sldId id="328" r:id="rId16"/>
    <p:sldId id="329" r:id="rId17"/>
    <p:sldId id="330" r:id="rId18"/>
    <p:sldId id="317" r:id="rId19"/>
    <p:sldId id="318" r:id="rId20"/>
    <p:sldId id="319" r:id="rId21"/>
    <p:sldId id="300" r:id="rId22"/>
    <p:sldId id="288" r:id="rId23"/>
    <p:sldId id="323" r:id="rId24"/>
    <p:sldId id="265" r:id="rId25"/>
    <p:sldId id="294" r:id="rId26"/>
    <p:sldId id="320" r:id="rId27"/>
    <p:sldId id="321" r:id="rId28"/>
    <p:sldId id="365" r:id="rId29"/>
    <p:sldId id="372" r:id="rId30"/>
    <p:sldId id="367" r:id="rId31"/>
    <p:sldId id="324" r:id="rId32"/>
    <p:sldId id="262" r:id="rId33"/>
    <p:sldId id="287" r:id="rId34"/>
    <p:sldId id="301" r:id="rId35"/>
    <p:sldId id="302" r:id="rId36"/>
    <p:sldId id="303" r:id="rId37"/>
    <p:sldId id="305" r:id="rId38"/>
    <p:sldId id="325" r:id="rId39"/>
    <p:sldId id="268" r:id="rId40"/>
    <p:sldId id="267" r:id="rId41"/>
    <p:sldId id="270" r:id="rId42"/>
    <p:sldId id="271" r:id="rId43"/>
    <p:sldId id="272" r:id="rId44"/>
    <p:sldId id="273" r:id="rId45"/>
    <p:sldId id="274" r:id="rId46"/>
    <p:sldId id="297" r:id="rId47"/>
    <p:sldId id="331" r:id="rId48"/>
    <p:sldId id="332" r:id="rId49"/>
    <p:sldId id="333" r:id="rId50"/>
    <p:sldId id="295" r:id="rId51"/>
    <p:sldId id="277" r:id="rId52"/>
    <p:sldId id="352" r:id="rId53"/>
    <p:sldId id="278" r:id="rId54"/>
    <p:sldId id="353" r:id="rId55"/>
    <p:sldId id="279" r:id="rId56"/>
    <p:sldId id="354" r:id="rId57"/>
    <p:sldId id="356" r:id="rId58"/>
    <p:sldId id="357" r:id="rId59"/>
    <p:sldId id="296" r:id="rId60"/>
    <p:sldId id="355" r:id="rId61"/>
    <p:sldId id="362" r:id="rId62"/>
    <p:sldId id="358" r:id="rId63"/>
    <p:sldId id="369" r:id="rId64"/>
    <p:sldId id="359" r:id="rId65"/>
    <p:sldId id="361" r:id="rId66"/>
    <p:sldId id="360" r:id="rId67"/>
    <p:sldId id="363" r:id="rId68"/>
    <p:sldId id="290" r:id="rId69"/>
    <p:sldId id="349" r:id="rId70"/>
    <p:sldId id="350" r:id="rId71"/>
    <p:sldId id="293" r:id="rId72"/>
    <p:sldId id="291" r:id="rId73"/>
    <p:sldId id="292" r:id="rId74"/>
    <p:sldId id="326" r:id="rId75"/>
    <p:sldId id="298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00FFFF"/>
    <a:srgbClr val="800080"/>
    <a:srgbClr val="00CC00"/>
    <a:srgbClr val="CC99FF"/>
    <a:srgbClr val="FF3300"/>
    <a:srgbClr val="FFFF00"/>
    <a:srgbClr val="CCFFFF"/>
    <a:srgbClr val="FF00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2874" y="-10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A89F5E-8CBC-4482-8FB7-FF6A8EBFD831}" type="doc">
      <dgm:prSet loTypeId="urn:microsoft.com/office/officeart/2005/8/layout/arrow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273601-714B-4E10-AB6D-E113D10E5DD1}">
      <dgm:prSet phldrT="[Text]" custT="1"/>
      <dgm:spPr/>
      <dgm:t>
        <a:bodyPr/>
        <a:lstStyle/>
        <a:p>
          <a:r>
            <a:rPr lang="en-US" sz="2800" dirty="0" smtClean="0"/>
            <a:t>The need to educate students as </a:t>
          </a:r>
          <a:r>
            <a:rPr lang="en-US" sz="2800" b="1" i="1" dirty="0" smtClean="0">
              <a:solidFill>
                <a:schemeClr val="tx2"/>
              </a:solidFill>
            </a:rPr>
            <a:t>SPECIALISTS</a:t>
          </a:r>
          <a:r>
            <a:rPr lang="en-US" sz="2800" dirty="0" smtClean="0"/>
            <a:t> who possess a range of  technologies with increasing levels of </a:t>
          </a:r>
          <a:r>
            <a:rPr lang="en-US" sz="2800" b="1" i="1" dirty="0" smtClean="0">
              <a:solidFill>
                <a:schemeClr val="tx2"/>
              </a:solidFill>
            </a:rPr>
            <a:t>technical knowledge </a:t>
          </a:r>
          <a:r>
            <a:rPr lang="en-US" sz="2800" dirty="0" smtClean="0"/>
            <a:t>for professional mastery</a:t>
          </a:r>
          <a:endParaRPr lang="en-US" sz="2800" b="1" i="1" dirty="0">
            <a:solidFill>
              <a:schemeClr val="tx2"/>
            </a:solidFill>
          </a:endParaRPr>
        </a:p>
      </dgm:t>
    </dgm:pt>
    <dgm:pt modelId="{D52C9E7D-E5ED-4D60-9FEC-68E3934CE27A}" type="parTrans" cxnId="{9C01C1E3-FE82-4A3B-A0D4-3615C777DF23}">
      <dgm:prSet/>
      <dgm:spPr/>
      <dgm:t>
        <a:bodyPr/>
        <a:lstStyle/>
        <a:p>
          <a:endParaRPr lang="en-US"/>
        </a:p>
      </dgm:t>
    </dgm:pt>
    <dgm:pt modelId="{25758029-60E5-4B9E-A812-C94319F94E50}" type="sibTrans" cxnId="{9C01C1E3-FE82-4A3B-A0D4-3615C777DF23}">
      <dgm:prSet/>
      <dgm:spPr/>
      <dgm:t>
        <a:bodyPr/>
        <a:lstStyle/>
        <a:p>
          <a:endParaRPr lang="en-US"/>
        </a:p>
      </dgm:t>
    </dgm:pt>
    <dgm:pt modelId="{C2D753C4-468E-432F-919A-BB0423DAABDD}">
      <dgm:prSet phldrT="[Text]" custT="1"/>
      <dgm:spPr/>
      <dgm:t>
        <a:bodyPr/>
        <a:lstStyle/>
        <a:p>
          <a:pPr algn="l"/>
          <a:endParaRPr lang="en-US" sz="2800" dirty="0" smtClean="0"/>
        </a:p>
        <a:p>
          <a:pPr algn="l"/>
          <a:r>
            <a:rPr lang="en-US" sz="2800" dirty="0" smtClean="0"/>
            <a:t>The need to educate students as </a:t>
          </a:r>
          <a:r>
            <a:rPr lang="en-US" sz="2800" b="1" dirty="0" smtClean="0">
              <a:solidFill>
                <a:srgbClr val="00B050"/>
              </a:solidFill>
            </a:rPr>
            <a:t>GENERALISTS</a:t>
          </a:r>
          <a:r>
            <a:rPr lang="en-US" sz="2800" dirty="0" smtClean="0"/>
            <a:t> who possess </a:t>
          </a:r>
          <a:r>
            <a:rPr lang="en-US" sz="2800" b="1" dirty="0" smtClean="0">
              <a:solidFill>
                <a:srgbClr val="00B050"/>
              </a:solidFill>
            </a:rPr>
            <a:t>personal, interpersonal, product &amp; system building skills </a:t>
          </a:r>
        </a:p>
        <a:p>
          <a:pPr algn="l"/>
          <a:endParaRPr lang="en-US" sz="2800" dirty="0"/>
        </a:p>
      </dgm:t>
    </dgm:pt>
    <dgm:pt modelId="{8DD4BB72-1449-4424-8D97-9A15787FB7EC}" type="parTrans" cxnId="{D224F00D-100B-413E-863E-6C2E2C7AB1D6}">
      <dgm:prSet/>
      <dgm:spPr/>
      <dgm:t>
        <a:bodyPr/>
        <a:lstStyle/>
        <a:p>
          <a:endParaRPr lang="en-US"/>
        </a:p>
      </dgm:t>
    </dgm:pt>
    <dgm:pt modelId="{24B7322E-3CC8-4FAF-8DC3-658D7C605387}" type="sibTrans" cxnId="{D224F00D-100B-413E-863E-6C2E2C7AB1D6}">
      <dgm:prSet/>
      <dgm:spPr/>
      <dgm:t>
        <a:bodyPr/>
        <a:lstStyle/>
        <a:p>
          <a:endParaRPr lang="en-US"/>
        </a:p>
      </dgm:t>
    </dgm:pt>
    <dgm:pt modelId="{C473F78B-4DDB-4630-997D-D7232E5D5E2D}" type="pres">
      <dgm:prSet presAssocID="{84A89F5E-8CBC-4482-8FB7-FF6A8EBFD83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A7CEAC-5068-4866-A973-7A9BA620857E}" type="pres">
      <dgm:prSet presAssocID="{8F273601-714B-4E10-AB6D-E113D10E5DD1}" presName="upArrow" presStyleLbl="node1" presStyleIdx="0" presStyleCnt="2" custAng="16200000" custScaleX="51182" custScaleY="48819" custLinFactNeighborX="-10239" custLinFactNeighborY="-1732"/>
      <dgm:spPr/>
    </dgm:pt>
    <dgm:pt modelId="{684E1118-1F3D-4624-AD5A-16173FF2ED84}" type="pres">
      <dgm:prSet presAssocID="{8F273601-714B-4E10-AB6D-E113D10E5DD1}" presName="upArrowText" presStyleLbl="revTx" presStyleIdx="0" presStyleCnt="2" custScaleX="108557" custScaleY="88823" custLinFactNeighborX="-16502" custLinFactNeighborY="856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9CA3E0-53CD-4459-BB22-55E7650F48A5}" type="pres">
      <dgm:prSet presAssocID="{C2D753C4-468E-432F-919A-BB0423DAABDD}" presName="downArrow" presStyleLbl="node1" presStyleIdx="1" presStyleCnt="2" custAng="16200000" custScaleX="49261" custScaleY="51380" custLinFactX="100000" custLinFactNeighborX="112114" custLinFactNeighborY="-5784"/>
      <dgm:spPr>
        <a:solidFill>
          <a:srgbClr val="00B050"/>
        </a:solidFill>
      </dgm:spPr>
    </dgm:pt>
    <dgm:pt modelId="{5E99B263-8D20-448F-8B4E-2F5AD1C12D33}" type="pres">
      <dgm:prSet presAssocID="{C2D753C4-468E-432F-919A-BB0423DAABDD}" presName="downArrowText" presStyleLbl="revTx" presStyleIdx="1" presStyleCnt="2" custScaleX="95178" custScaleY="119783" custLinFactNeighborX="-16255" custLinFactNeighborY="-17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8C8934-8960-4F09-8ED7-9AE6C0218608}" type="presOf" srcId="{84A89F5E-8CBC-4482-8FB7-FF6A8EBFD831}" destId="{C473F78B-4DDB-4630-997D-D7232E5D5E2D}" srcOrd="0" destOrd="0" presId="urn:microsoft.com/office/officeart/2005/8/layout/arrow4"/>
    <dgm:cxn modelId="{9C259E31-C703-4006-858B-A14B81C6DA51}" type="presOf" srcId="{8F273601-714B-4E10-AB6D-E113D10E5DD1}" destId="{684E1118-1F3D-4624-AD5A-16173FF2ED84}" srcOrd="0" destOrd="0" presId="urn:microsoft.com/office/officeart/2005/8/layout/arrow4"/>
    <dgm:cxn modelId="{D224F00D-100B-413E-863E-6C2E2C7AB1D6}" srcId="{84A89F5E-8CBC-4482-8FB7-FF6A8EBFD831}" destId="{C2D753C4-468E-432F-919A-BB0423DAABDD}" srcOrd="1" destOrd="0" parTransId="{8DD4BB72-1449-4424-8D97-9A15787FB7EC}" sibTransId="{24B7322E-3CC8-4FAF-8DC3-658D7C605387}"/>
    <dgm:cxn modelId="{9C01C1E3-FE82-4A3B-A0D4-3615C777DF23}" srcId="{84A89F5E-8CBC-4482-8FB7-FF6A8EBFD831}" destId="{8F273601-714B-4E10-AB6D-E113D10E5DD1}" srcOrd="0" destOrd="0" parTransId="{D52C9E7D-E5ED-4D60-9FEC-68E3934CE27A}" sibTransId="{25758029-60E5-4B9E-A812-C94319F94E50}"/>
    <dgm:cxn modelId="{7EBAEEBB-46EA-40F2-B4C5-D87D049D41B4}" type="presOf" srcId="{C2D753C4-468E-432F-919A-BB0423DAABDD}" destId="{5E99B263-8D20-448F-8B4E-2F5AD1C12D33}" srcOrd="0" destOrd="0" presId="urn:microsoft.com/office/officeart/2005/8/layout/arrow4"/>
    <dgm:cxn modelId="{8DEFE998-CBD7-4303-99AB-4823D214942B}" type="presParOf" srcId="{C473F78B-4DDB-4630-997D-D7232E5D5E2D}" destId="{7DA7CEAC-5068-4866-A973-7A9BA620857E}" srcOrd="0" destOrd="0" presId="urn:microsoft.com/office/officeart/2005/8/layout/arrow4"/>
    <dgm:cxn modelId="{F6180A69-82F8-45FC-82E8-7484BBD9A48D}" type="presParOf" srcId="{C473F78B-4DDB-4630-997D-D7232E5D5E2D}" destId="{684E1118-1F3D-4624-AD5A-16173FF2ED84}" srcOrd="1" destOrd="0" presId="urn:microsoft.com/office/officeart/2005/8/layout/arrow4"/>
    <dgm:cxn modelId="{9C7D1E9B-0458-4E4E-B498-C5D3747F3496}" type="presParOf" srcId="{C473F78B-4DDB-4630-997D-D7232E5D5E2D}" destId="{249CA3E0-53CD-4459-BB22-55E7650F48A5}" srcOrd="2" destOrd="0" presId="urn:microsoft.com/office/officeart/2005/8/layout/arrow4"/>
    <dgm:cxn modelId="{2CF5F357-BB99-477F-A633-9DF2DACAEBD2}" type="presParOf" srcId="{C473F78B-4DDB-4630-997D-D7232E5D5E2D}" destId="{5E99B263-8D20-448F-8B4E-2F5AD1C12D33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095C29-00BB-4AF5-ABE4-339B79B767BE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D2F95C-FDC8-4186-88F9-8CD2E311FB84}">
      <dgm:prSet phldrT="[Text]"/>
      <dgm:spPr/>
      <dgm:t>
        <a:bodyPr/>
        <a:lstStyle/>
        <a:p>
          <a:r>
            <a:rPr lang="en-US" b="1" dirty="0" smtClean="0">
              <a:latin typeface="Berlin Sans FB Demi" pitchFamily="34" charset="0"/>
            </a:rPr>
            <a:t>CDIO Initiative</a:t>
          </a:r>
          <a:endParaRPr lang="en-US" b="1" dirty="0">
            <a:latin typeface="Berlin Sans FB Demi" pitchFamily="34" charset="0"/>
          </a:endParaRPr>
        </a:p>
      </dgm:t>
    </dgm:pt>
    <dgm:pt modelId="{C2C2C1A9-DE0E-4490-A8CD-851E6A73BEEF}" type="parTrans" cxnId="{A25385E5-C2DE-4A29-B74B-E31B0FE8BED0}">
      <dgm:prSet/>
      <dgm:spPr/>
      <dgm:t>
        <a:bodyPr/>
        <a:lstStyle/>
        <a:p>
          <a:endParaRPr lang="en-US"/>
        </a:p>
      </dgm:t>
    </dgm:pt>
    <dgm:pt modelId="{656C4377-EE0F-46E2-A1D9-EDE60BA75B02}" type="sibTrans" cxnId="{A25385E5-C2DE-4A29-B74B-E31B0FE8BED0}">
      <dgm:prSet/>
      <dgm:spPr/>
      <dgm:t>
        <a:bodyPr/>
        <a:lstStyle/>
        <a:p>
          <a:endParaRPr lang="en-US"/>
        </a:p>
      </dgm:t>
    </dgm:pt>
    <dgm:pt modelId="{D921B408-CA7E-499E-9D5C-1F5EB2F8008C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600" dirty="0" smtClean="0">
              <a:latin typeface="Berlin Sans FB Demi" pitchFamily="34" charset="0"/>
            </a:rPr>
            <a:t>Academics </a:t>
          </a:r>
          <a:endParaRPr lang="en-US" sz="1600" dirty="0">
            <a:latin typeface="Berlin Sans FB Demi" pitchFamily="34" charset="0"/>
          </a:endParaRPr>
        </a:p>
      </dgm:t>
    </dgm:pt>
    <dgm:pt modelId="{98BD842E-5F32-4BBC-920D-F0F7502C5B32}" type="parTrans" cxnId="{89A3EAA0-BF6F-4148-8843-EB63E9BD0DCA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A7511964-3BA2-4A53-88D7-4106C80946FE}" type="sibTrans" cxnId="{89A3EAA0-BF6F-4148-8843-EB63E9BD0DCA}">
      <dgm:prSet/>
      <dgm:spPr/>
      <dgm:t>
        <a:bodyPr/>
        <a:lstStyle/>
        <a:p>
          <a:endParaRPr lang="en-US"/>
        </a:p>
      </dgm:t>
    </dgm:pt>
    <dgm:pt modelId="{C262C121-2DDE-47D7-986C-2CFEEBE42794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800" dirty="0" smtClean="0">
              <a:latin typeface="Berlin Sans FB Demi" pitchFamily="34" charset="0"/>
            </a:rPr>
            <a:t>Industry</a:t>
          </a:r>
          <a:endParaRPr lang="en-US" sz="1800" dirty="0">
            <a:latin typeface="Berlin Sans FB Demi" pitchFamily="34" charset="0"/>
          </a:endParaRPr>
        </a:p>
      </dgm:t>
    </dgm:pt>
    <dgm:pt modelId="{A3E70178-4974-4008-8B32-F1CADEB60ED9}" type="parTrans" cxnId="{2A20868D-28A9-4BBD-B64C-F4BC9599985A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9181DA70-CF81-4362-A6AA-3F1B675F9DAB}" type="sibTrans" cxnId="{2A20868D-28A9-4BBD-B64C-F4BC9599985A}">
      <dgm:prSet/>
      <dgm:spPr/>
      <dgm:t>
        <a:bodyPr/>
        <a:lstStyle/>
        <a:p>
          <a:endParaRPr lang="en-US"/>
        </a:p>
      </dgm:t>
    </dgm:pt>
    <dgm:pt modelId="{B9801F1F-9B47-4179-A8CF-4FBFC48E4E68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600" dirty="0" smtClean="0">
              <a:latin typeface="Berlin Sans FB Demi" pitchFamily="34" charset="0"/>
            </a:rPr>
            <a:t>Accreditation Board</a:t>
          </a:r>
          <a:endParaRPr lang="en-US" sz="1600" dirty="0">
            <a:latin typeface="Berlin Sans FB Demi" pitchFamily="34" charset="0"/>
          </a:endParaRPr>
        </a:p>
      </dgm:t>
    </dgm:pt>
    <dgm:pt modelId="{C4C15CC5-4A1B-413D-9422-285AEC1A9C90}" type="parTrans" cxnId="{5065318B-1E4C-467C-A74F-9E421EFFB65C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6CAB85F8-57F2-4A9E-B0DC-E38B04A7C33A}" type="sibTrans" cxnId="{5065318B-1E4C-467C-A74F-9E421EFFB65C}">
      <dgm:prSet/>
      <dgm:spPr/>
      <dgm:t>
        <a:bodyPr/>
        <a:lstStyle/>
        <a:p>
          <a:endParaRPr lang="en-US"/>
        </a:p>
      </dgm:t>
    </dgm:pt>
    <dgm:pt modelId="{5E21C32A-2B3A-4B34-94FC-A53480FB56BE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800" dirty="0" smtClean="0">
              <a:latin typeface="Berlin Sans FB Demi" pitchFamily="34" charset="0"/>
            </a:rPr>
            <a:t>Students</a:t>
          </a:r>
          <a:endParaRPr lang="en-US" sz="1800" dirty="0">
            <a:latin typeface="Berlin Sans FB Demi" pitchFamily="34" charset="0"/>
          </a:endParaRPr>
        </a:p>
      </dgm:t>
    </dgm:pt>
    <dgm:pt modelId="{324B6204-604F-4C38-AF6D-37DE13793B61}" type="parTrans" cxnId="{9081BFE2-03C3-4D23-B89D-A93FF1F3395A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7968E5A1-B26E-4F1F-A83B-E835115238B2}" type="sibTrans" cxnId="{9081BFE2-03C3-4D23-B89D-A93FF1F3395A}">
      <dgm:prSet/>
      <dgm:spPr/>
      <dgm:t>
        <a:bodyPr/>
        <a:lstStyle/>
        <a:p>
          <a:endParaRPr lang="en-US"/>
        </a:p>
      </dgm:t>
    </dgm:pt>
    <dgm:pt modelId="{0E0FE457-16CA-49C8-BFDB-95EC73CB6C64}" type="pres">
      <dgm:prSet presAssocID="{9B095C29-00BB-4AF5-ABE4-339B79B767B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BCCF8E-E101-45AF-8E42-1C5EAB015278}" type="pres">
      <dgm:prSet presAssocID="{26D2F95C-FDC8-4186-88F9-8CD2E311FB84}" presName="centerShape" presStyleLbl="node0" presStyleIdx="0" presStyleCnt="1"/>
      <dgm:spPr/>
      <dgm:t>
        <a:bodyPr/>
        <a:lstStyle/>
        <a:p>
          <a:endParaRPr lang="en-US"/>
        </a:p>
      </dgm:t>
    </dgm:pt>
    <dgm:pt modelId="{2D0D3EAC-C53B-410C-B4C7-472BDDB7413C}" type="pres">
      <dgm:prSet presAssocID="{98BD842E-5F32-4BBC-920D-F0F7502C5B32}" presName="parTrans" presStyleLbl="sibTrans2D1" presStyleIdx="0" presStyleCnt="4" custFlipVert="1" custFlipHor="1" custScaleX="129025" custScaleY="75368"/>
      <dgm:spPr/>
      <dgm:t>
        <a:bodyPr/>
        <a:lstStyle/>
        <a:p>
          <a:endParaRPr lang="en-US"/>
        </a:p>
      </dgm:t>
    </dgm:pt>
    <dgm:pt modelId="{6E44686B-C054-45E4-B635-B98B0558BEFA}" type="pres">
      <dgm:prSet presAssocID="{98BD842E-5F32-4BBC-920D-F0F7502C5B32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96F90EAB-97F6-48EE-B587-D980C26A556D}" type="pres">
      <dgm:prSet presAssocID="{D921B408-CA7E-499E-9D5C-1F5EB2F8008C}" presName="node" presStyleLbl="node1" presStyleIdx="0" presStyleCnt="4" custScaleX="113232" custRadScaleRad="100176" custRadScaleInc="-9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9FDCD6-CEBC-403D-8D1B-F815F4F0A8BB}" type="pres">
      <dgm:prSet presAssocID="{A3E70178-4974-4008-8B32-F1CADEB60ED9}" presName="parTrans" presStyleLbl="sibTrans2D1" presStyleIdx="1" presStyleCnt="4" custFlipVert="1" custFlipHor="1" custScaleX="110764" custScaleY="101670"/>
      <dgm:spPr/>
      <dgm:t>
        <a:bodyPr/>
        <a:lstStyle/>
        <a:p>
          <a:endParaRPr lang="en-US"/>
        </a:p>
      </dgm:t>
    </dgm:pt>
    <dgm:pt modelId="{87A4A98F-B5E0-4DBD-B9E1-62D78109E5F4}" type="pres">
      <dgm:prSet presAssocID="{A3E70178-4974-4008-8B32-F1CADEB60ED9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65AF2C6E-4846-4991-8050-685159C0D0F9}" type="pres">
      <dgm:prSet presAssocID="{C262C121-2DDE-47D7-986C-2CFEEBE42794}" presName="node" presStyleLbl="node1" presStyleIdx="1" presStyleCnt="4" custRadScaleRad="98503" custRadScaleInc="-3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BD4FF-557C-4329-AB90-C77BAEDB4999}" type="pres">
      <dgm:prSet presAssocID="{C4C15CC5-4A1B-413D-9422-285AEC1A9C90}" presName="parTrans" presStyleLbl="sibTrans2D1" presStyleIdx="2" presStyleCnt="4" custFlipVert="1" custFlipHor="1" custScaleX="92503" custScaleY="75369"/>
      <dgm:spPr/>
      <dgm:t>
        <a:bodyPr/>
        <a:lstStyle/>
        <a:p>
          <a:endParaRPr lang="en-US"/>
        </a:p>
      </dgm:t>
    </dgm:pt>
    <dgm:pt modelId="{3E6C29D5-F338-4F14-BAAD-6B339903F4E7}" type="pres">
      <dgm:prSet presAssocID="{C4C15CC5-4A1B-413D-9422-285AEC1A9C90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03A01F38-E9B6-4A42-ABDD-B122E61B0A0D}" type="pres">
      <dgm:prSet presAssocID="{B9801F1F-9B47-4179-A8CF-4FBFC48E4E68}" presName="node" presStyleLbl="node1" presStyleIdx="2" presStyleCnt="4" custScaleX="1512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DBA7A4-C5E4-4B28-B20E-50D94A609851}" type="pres">
      <dgm:prSet presAssocID="{324B6204-604F-4C38-AF6D-37DE13793B61}" presName="parTrans" presStyleLbl="sibTrans2D1" presStyleIdx="3" presStyleCnt="4" custFlipVert="1" custFlipHor="1" custScaleX="110765" custScaleY="101670"/>
      <dgm:spPr/>
      <dgm:t>
        <a:bodyPr/>
        <a:lstStyle/>
        <a:p>
          <a:endParaRPr lang="en-US"/>
        </a:p>
      </dgm:t>
    </dgm:pt>
    <dgm:pt modelId="{921B3E6F-3F7E-418B-8D44-78FF89F80793}" type="pres">
      <dgm:prSet presAssocID="{324B6204-604F-4C38-AF6D-37DE13793B61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07AB1FEA-9855-4FDF-87CD-72A5AB5E2550}" type="pres">
      <dgm:prSet presAssocID="{5E21C32A-2B3A-4B34-94FC-A53480FB56BE}" presName="node" presStyleLbl="node1" presStyleIdx="3" presStyleCnt="4" custScaleX="1024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3EAA0-BF6F-4148-8843-EB63E9BD0DCA}" srcId="{26D2F95C-FDC8-4186-88F9-8CD2E311FB84}" destId="{D921B408-CA7E-499E-9D5C-1F5EB2F8008C}" srcOrd="0" destOrd="0" parTransId="{98BD842E-5F32-4BBC-920D-F0F7502C5B32}" sibTransId="{A7511964-3BA2-4A53-88D7-4106C80946FE}"/>
    <dgm:cxn modelId="{2AADDB1B-7E47-4144-B4CE-2756D3219A63}" type="presOf" srcId="{C4C15CC5-4A1B-413D-9422-285AEC1A9C90}" destId="{F59BD4FF-557C-4329-AB90-C77BAEDB4999}" srcOrd="0" destOrd="0" presId="urn:microsoft.com/office/officeart/2005/8/layout/radial5"/>
    <dgm:cxn modelId="{D2E37235-63EB-4390-942E-EAA3F3E8FA6A}" type="presOf" srcId="{98BD842E-5F32-4BBC-920D-F0F7502C5B32}" destId="{2D0D3EAC-C53B-410C-B4C7-472BDDB7413C}" srcOrd="0" destOrd="0" presId="urn:microsoft.com/office/officeart/2005/8/layout/radial5"/>
    <dgm:cxn modelId="{2A20868D-28A9-4BBD-B64C-F4BC9599985A}" srcId="{26D2F95C-FDC8-4186-88F9-8CD2E311FB84}" destId="{C262C121-2DDE-47D7-986C-2CFEEBE42794}" srcOrd="1" destOrd="0" parTransId="{A3E70178-4974-4008-8B32-F1CADEB60ED9}" sibTransId="{9181DA70-CF81-4362-A6AA-3F1B675F9DAB}"/>
    <dgm:cxn modelId="{51C2A13F-7387-4607-9128-A10153CE490D}" type="presOf" srcId="{A3E70178-4974-4008-8B32-F1CADEB60ED9}" destId="{87A4A98F-B5E0-4DBD-B9E1-62D78109E5F4}" srcOrd="1" destOrd="0" presId="urn:microsoft.com/office/officeart/2005/8/layout/radial5"/>
    <dgm:cxn modelId="{7CF0529C-B82C-482D-B79B-21552042170A}" type="presOf" srcId="{C4C15CC5-4A1B-413D-9422-285AEC1A9C90}" destId="{3E6C29D5-F338-4F14-BAAD-6B339903F4E7}" srcOrd="1" destOrd="0" presId="urn:microsoft.com/office/officeart/2005/8/layout/radial5"/>
    <dgm:cxn modelId="{5065318B-1E4C-467C-A74F-9E421EFFB65C}" srcId="{26D2F95C-FDC8-4186-88F9-8CD2E311FB84}" destId="{B9801F1F-9B47-4179-A8CF-4FBFC48E4E68}" srcOrd="2" destOrd="0" parTransId="{C4C15CC5-4A1B-413D-9422-285AEC1A9C90}" sibTransId="{6CAB85F8-57F2-4A9E-B0DC-E38B04A7C33A}"/>
    <dgm:cxn modelId="{9081BFE2-03C3-4D23-B89D-A93FF1F3395A}" srcId="{26D2F95C-FDC8-4186-88F9-8CD2E311FB84}" destId="{5E21C32A-2B3A-4B34-94FC-A53480FB56BE}" srcOrd="3" destOrd="0" parTransId="{324B6204-604F-4C38-AF6D-37DE13793B61}" sibTransId="{7968E5A1-B26E-4F1F-A83B-E835115238B2}"/>
    <dgm:cxn modelId="{A25385E5-C2DE-4A29-B74B-E31B0FE8BED0}" srcId="{9B095C29-00BB-4AF5-ABE4-339B79B767BE}" destId="{26D2F95C-FDC8-4186-88F9-8CD2E311FB84}" srcOrd="0" destOrd="0" parTransId="{C2C2C1A9-DE0E-4490-A8CD-851E6A73BEEF}" sibTransId="{656C4377-EE0F-46E2-A1D9-EDE60BA75B02}"/>
    <dgm:cxn modelId="{4F9BDBB3-D226-44BD-B23C-35D7A63991F0}" type="presOf" srcId="{A3E70178-4974-4008-8B32-F1CADEB60ED9}" destId="{4C9FDCD6-CEBC-403D-8D1B-F815F4F0A8BB}" srcOrd="0" destOrd="0" presId="urn:microsoft.com/office/officeart/2005/8/layout/radial5"/>
    <dgm:cxn modelId="{659556C8-A16F-442C-8C9E-A4CD94BD9E01}" type="presOf" srcId="{C262C121-2DDE-47D7-986C-2CFEEBE42794}" destId="{65AF2C6E-4846-4991-8050-685159C0D0F9}" srcOrd="0" destOrd="0" presId="urn:microsoft.com/office/officeart/2005/8/layout/radial5"/>
    <dgm:cxn modelId="{03361F58-7B64-4796-BA9B-7A3002B5DEF3}" type="presOf" srcId="{B9801F1F-9B47-4179-A8CF-4FBFC48E4E68}" destId="{03A01F38-E9B6-4A42-ABDD-B122E61B0A0D}" srcOrd="0" destOrd="0" presId="urn:microsoft.com/office/officeart/2005/8/layout/radial5"/>
    <dgm:cxn modelId="{5FC727D0-A4E6-4442-B017-4B7A824EBCE2}" type="presOf" srcId="{D921B408-CA7E-499E-9D5C-1F5EB2F8008C}" destId="{96F90EAB-97F6-48EE-B587-D980C26A556D}" srcOrd="0" destOrd="0" presId="urn:microsoft.com/office/officeart/2005/8/layout/radial5"/>
    <dgm:cxn modelId="{B20F5DD1-04AC-41FA-8239-57BB6BCB407F}" type="presOf" srcId="{324B6204-604F-4C38-AF6D-37DE13793B61}" destId="{921B3E6F-3F7E-418B-8D44-78FF89F80793}" srcOrd="1" destOrd="0" presId="urn:microsoft.com/office/officeart/2005/8/layout/radial5"/>
    <dgm:cxn modelId="{6FAA6280-54A6-4BFC-9304-6EAA0CE1BBB8}" type="presOf" srcId="{26D2F95C-FDC8-4186-88F9-8CD2E311FB84}" destId="{05BCCF8E-E101-45AF-8E42-1C5EAB015278}" srcOrd="0" destOrd="0" presId="urn:microsoft.com/office/officeart/2005/8/layout/radial5"/>
    <dgm:cxn modelId="{EF6F111A-BA0A-41EB-83DA-053075E79723}" type="presOf" srcId="{324B6204-604F-4C38-AF6D-37DE13793B61}" destId="{7DDBA7A4-C5E4-4B28-B20E-50D94A609851}" srcOrd="0" destOrd="0" presId="urn:microsoft.com/office/officeart/2005/8/layout/radial5"/>
    <dgm:cxn modelId="{17A214DA-F9F4-43A0-A35D-D2CC8B2C53ED}" type="presOf" srcId="{98BD842E-5F32-4BBC-920D-F0F7502C5B32}" destId="{6E44686B-C054-45E4-B635-B98B0558BEFA}" srcOrd="1" destOrd="0" presId="urn:microsoft.com/office/officeart/2005/8/layout/radial5"/>
    <dgm:cxn modelId="{759EA0D2-9434-4458-83E1-D06E8DA70751}" type="presOf" srcId="{9B095C29-00BB-4AF5-ABE4-339B79B767BE}" destId="{0E0FE457-16CA-49C8-BFDB-95EC73CB6C64}" srcOrd="0" destOrd="0" presId="urn:microsoft.com/office/officeart/2005/8/layout/radial5"/>
    <dgm:cxn modelId="{A65B4530-6A0F-4100-9228-209ECC5FA3BA}" type="presOf" srcId="{5E21C32A-2B3A-4B34-94FC-A53480FB56BE}" destId="{07AB1FEA-9855-4FDF-87CD-72A5AB5E2550}" srcOrd="0" destOrd="0" presId="urn:microsoft.com/office/officeart/2005/8/layout/radial5"/>
    <dgm:cxn modelId="{2568BB6F-C765-4FBA-993A-9FB3319F4825}" type="presParOf" srcId="{0E0FE457-16CA-49C8-BFDB-95EC73CB6C64}" destId="{05BCCF8E-E101-45AF-8E42-1C5EAB015278}" srcOrd="0" destOrd="0" presId="urn:microsoft.com/office/officeart/2005/8/layout/radial5"/>
    <dgm:cxn modelId="{EFD135AE-0E62-463B-BF70-BD87D6B99E12}" type="presParOf" srcId="{0E0FE457-16CA-49C8-BFDB-95EC73CB6C64}" destId="{2D0D3EAC-C53B-410C-B4C7-472BDDB7413C}" srcOrd="1" destOrd="0" presId="urn:microsoft.com/office/officeart/2005/8/layout/radial5"/>
    <dgm:cxn modelId="{A3A03052-6386-4A38-8AE1-B2FFC5499EBF}" type="presParOf" srcId="{2D0D3EAC-C53B-410C-B4C7-472BDDB7413C}" destId="{6E44686B-C054-45E4-B635-B98B0558BEFA}" srcOrd="0" destOrd="0" presId="urn:microsoft.com/office/officeart/2005/8/layout/radial5"/>
    <dgm:cxn modelId="{525591E6-3A40-431B-826D-AAF13743145B}" type="presParOf" srcId="{0E0FE457-16CA-49C8-BFDB-95EC73CB6C64}" destId="{96F90EAB-97F6-48EE-B587-D980C26A556D}" srcOrd="2" destOrd="0" presId="urn:microsoft.com/office/officeart/2005/8/layout/radial5"/>
    <dgm:cxn modelId="{CC6596D9-6440-45DD-BD09-8B54FF6722D7}" type="presParOf" srcId="{0E0FE457-16CA-49C8-BFDB-95EC73CB6C64}" destId="{4C9FDCD6-CEBC-403D-8D1B-F815F4F0A8BB}" srcOrd="3" destOrd="0" presId="urn:microsoft.com/office/officeart/2005/8/layout/radial5"/>
    <dgm:cxn modelId="{E62A60BB-E393-49C2-BD61-221519409FDC}" type="presParOf" srcId="{4C9FDCD6-CEBC-403D-8D1B-F815F4F0A8BB}" destId="{87A4A98F-B5E0-4DBD-B9E1-62D78109E5F4}" srcOrd="0" destOrd="0" presId="urn:microsoft.com/office/officeart/2005/8/layout/radial5"/>
    <dgm:cxn modelId="{479BD47A-9057-4EC2-9F61-3CB7FDC74DBE}" type="presParOf" srcId="{0E0FE457-16CA-49C8-BFDB-95EC73CB6C64}" destId="{65AF2C6E-4846-4991-8050-685159C0D0F9}" srcOrd="4" destOrd="0" presId="urn:microsoft.com/office/officeart/2005/8/layout/radial5"/>
    <dgm:cxn modelId="{1185F749-D8E5-4073-937F-3F9AEFE125A4}" type="presParOf" srcId="{0E0FE457-16CA-49C8-BFDB-95EC73CB6C64}" destId="{F59BD4FF-557C-4329-AB90-C77BAEDB4999}" srcOrd="5" destOrd="0" presId="urn:microsoft.com/office/officeart/2005/8/layout/radial5"/>
    <dgm:cxn modelId="{D2BA9288-742D-4D80-AFEE-264806D95AB8}" type="presParOf" srcId="{F59BD4FF-557C-4329-AB90-C77BAEDB4999}" destId="{3E6C29D5-F338-4F14-BAAD-6B339903F4E7}" srcOrd="0" destOrd="0" presId="urn:microsoft.com/office/officeart/2005/8/layout/radial5"/>
    <dgm:cxn modelId="{4F0BD9D7-E9E5-4093-929C-F061E01F0D54}" type="presParOf" srcId="{0E0FE457-16CA-49C8-BFDB-95EC73CB6C64}" destId="{03A01F38-E9B6-4A42-ABDD-B122E61B0A0D}" srcOrd="6" destOrd="0" presId="urn:microsoft.com/office/officeart/2005/8/layout/radial5"/>
    <dgm:cxn modelId="{5E1FA73C-1924-4511-8755-CE7B9D0D921A}" type="presParOf" srcId="{0E0FE457-16CA-49C8-BFDB-95EC73CB6C64}" destId="{7DDBA7A4-C5E4-4B28-B20E-50D94A609851}" srcOrd="7" destOrd="0" presId="urn:microsoft.com/office/officeart/2005/8/layout/radial5"/>
    <dgm:cxn modelId="{31D9C3D1-EC00-4A09-8A58-6120CD12C5DB}" type="presParOf" srcId="{7DDBA7A4-C5E4-4B28-B20E-50D94A609851}" destId="{921B3E6F-3F7E-418B-8D44-78FF89F80793}" srcOrd="0" destOrd="0" presId="urn:microsoft.com/office/officeart/2005/8/layout/radial5"/>
    <dgm:cxn modelId="{1F514D9B-BE79-426C-AC98-F1BBF25E833D}" type="presParOf" srcId="{0E0FE457-16CA-49C8-BFDB-95EC73CB6C64}" destId="{07AB1FEA-9855-4FDF-87CD-72A5AB5E2550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799E14-F041-43A8-A734-1B5E018C162A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25793ECF-EBAA-4CA3-8D74-A7BBBCD594AB}">
      <dgm:prSet phldrT="[Text]" custT="1"/>
      <dgm:spPr/>
      <dgm:t>
        <a:bodyPr/>
        <a:lstStyle/>
        <a:p>
          <a:r>
            <a:rPr lang="en-US" sz="2000" b="1" dirty="0" smtClean="0"/>
            <a:t>Develop </a:t>
          </a:r>
          <a:r>
            <a:rPr lang="en-US" sz="2000" b="1" dirty="0" smtClean="0">
              <a:solidFill>
                <a:srgbClr val="FFFF00"/>
              </a:solidFill>
            </a:rPr>
            <a:t>a set of skills</a:t>
          </a:r>
          <a:r>
            <a:rPr lang="en-US" sz="2000" b="1" dirty="0" smtClean="0">
              <a:solidFill>
                <a:srgbClr val="C00000"/>
              </a:solidFill>
            </a:rPr>
            <a:t> </a:t>
          </a:r>
          <a:r>
            <a:rPr lang="en-US" sz="2000" b="1" dirty="0" smtClean="0"/>
            <a:t>needed by engineers</a:t>
          </a:r>
          <a:endParaRPr lang="en-US" sz="2000" b="1" dirty="0"/>
        </a:p>
      </dgm:t>
    </dgm:pt>
    <dgm:pt modelId="{34B308AD-6C25-499B-AAF2-588EB7654B3E}" type="parTrans" cxnId="{E9D6F706-6443-442A-AE14-98EE516723AF}">
      <dgm:prSet/>
      <dgm:spPr/>
      <dgm:t>
        <a:bodyPr/>
        <a:lstStyle/>
        <a:p>
          <a:endParaRPr lang="en-US"/>
        </a:p>
      </dgm:t>
    </dgm:pt>
    <dgm:pt modelId="{E7710563-2FD7-4DE9-BD67-BAA792E7515A}" type="sibTrans" cxnId="{E9D6F706-6443-442A-AE14-98EE516723AF}">
      <dgm:prSet/>
      <dgm:spPr>
        <a:solidFill>
          <a:schemeClr val="tx1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36A50F1-AD2A-4F07-92F3-CC557F2B37FE}">
      <dgm:prSet phldrT="[Text]" custT="1"/>
      <dgm:spPr/>
      <dgm:t>
        <a:bodyPr/>
        <a:lstStyle/>
        <a:p>
          <a:r>
            <a:rPr lang="en-US" sz="2000" b="1" dirty="0" smtClean="0"/>
            <a:t>Develop </a:t>
          </a:r>
          <a:r>
            <a:rPr lang="en-US" sz="2000" b="1" dirty="0" smtClean="0">
              <a:solidFill>
                <a:srgbClr val="FFFF00"/>
              </a:solidFill>
            </a:rPr>
            <a:t>new approaches </a:t>
          </a:r>
          <a:r>
            <a:rPr lang="en-US" sz="2000" b="1" dirty="0" smtClean="0"/>
            <a:t>to enable the learning of these skills</a:t>
          </a:r>
          <a:endParaRPr lang="en-US" sz="2000" b="1" dirty="0"/>
        </a:p>
      </dgm:t>
    </dgm:pt>
    <dgm:pt modelId="{2BCA0CE9-0C04-40A6-A252-CA6258D46589}" type="parTrans" cxnId="{2D6355BA-8D1A-4BEF-BDA8-9CAD71494792}">
      <dgm:prSet/>
      <dgm:spPr/>
      <dgm:t>
        <a:bodyPr/>
        <a:lstStyle/>
        <a:p>
          <a:endParaRPr lang="en-US"/>
        </a:p>
      </dgm:t>
    </dgm:pt>
    <dgm:pt modelId="{9BC610B5-5645-406B-AD94-E0F9962A576A}" type="sibTrans" cxnId="{2D6355BA-8D1A-4BEF-BDA8-9CAD71494792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A6361AB0-E31A-4132-94D7-679C57D76842}">
      <dgm:prSet phldrT="[Text]" custT="1"/>
      <dgm:spPr/>
      <dgm:t>
        <a:bodyPr/>
        <a:lstStyle/>
        <a:p>
          <a:r>
            <a:rPr lang="en-US" sz="2000" b="1" dirty="0" smtClean="0"/>
            <a:t>Exploring </a:t>
          </a:r>
          <a:r>
            <a:rPr lang="en-US" sz="2000" b="1" dirty="0" smtClean="0">
              <a:solidFill>
                <a:srgbClr val="FFFF00"/>
              </a:solidFill>
            </a:rPr>
            <a:t>new system </a:t>
          </a:r>
          <a:r>
            <a:rPr lang="en-US" sz="2000" b="1" dirty="0" smtClean="0"/>
            <a:t>to assess technical learning</a:t>
          </a:r>
          <a:endParaRPr lang="en-US" sz="2000" b="1" dirty="0"/>
        </a:p>
      </dgm:t>
    </dgm:pt>
    <dgm:pt modelId="{DDD92836-8166-467C-A960-FE7F25B86EE0}" type="parTrans" cxnId="{48A3AB47-780E-4FF3-BF9E-EA83154D9777}">
      <dgm:prSet/>
      <dgm:spPr/>
      <dgm:t>
        <a:bodyPr/>
        <a:lstStyle/>
        <a:p>
          <a:endParaRPr lang="en-US"/>
        </a:p>
      </dgm:t>
    </dgm:pt>
    <dgm:pt modelId="{C78941E1-01AA-4189-939F-20A9A87644DF}" type="sibTrans" cxnId="{48A3AB47-780E-4FF3-BF9E-EA83154D9777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C3D24BF1-AB27-4FE1-BC33-875F39F49E65}">
      <dgm:prSet custT="1"/>
      <dgm:spPr/>
      <dgm:t>
        <a:bodyPr/>
        <a:lstStyle/>
        <a:p>
          <a:r>
            <a:rPr lang="en-US" sz="2000" b="1" dirty="0" smtClean="0"/>
            <a:t>Using the </a:t>
          </a:r>
          <a:r>
            <a:rPr lang="en-US" sz="2000" b="1" dirty="0" smtClean="0">
              <a:solidFill>
                <a:srgbClr val="FFFF00"/>
              </a:solidFill>
            </a:rPr>
            <a:t>assessment </a:t>
          </a:r>
          <a:r>
            <a:rPr lang="en-US" sz="2000" b="1" dirty="0" smtClean="0"/>
            <a:t>to improve education process </a:t>
          </a:r>
          <a:endParaRPr lang="en-US" sz="2000" b="1" dirty="0"/>
        </a:p>
      </dgm:t>
    </dgm:pt>
    <dgm:pt modelId="{66ACB585-DE3F-4713-8255-5C73B811C8AE}" type="parTrans" cxnId="{1A409618-8CD1-486C-ABB1-3A0DF7A72894}">
      <dgm:prSet/>
      <dgm:spPr/>
      <dgm:t>
        <a:bodyPr/>
        <a:lstStyle/>
        <a:p>
          <a:endParaRPr lang="en-US"/>
        </a:p>
      </dgm:t>
    </dgm:pt>
    <dgm:pt modelId="{B34CE37F-86C6-4AFD-B65C-0B4296BEE2F8}" type="sibTrans" cxnId="{1A409618-8CD1-486C-ABB1-3A0DF7A72894}">
      <dgm:prSet/>
      <dgm:spPr/>
      <dgm:t>
        <a:bodyPr/>
        <a:lstStyle/>
        <a:p>
          <a:endParaRPr lang="en-US"/>
        </a:p>
      </dgm:t>
    </dgm:pt>
    <dgm:pt modelId="{5497753D-B414-4111-8AEC-0463B66A0FE1}" type="pres">
      <dgm:prSet presAssocID="{88799E14-F041-43A8-A734-1B5E018C162A}" presName="linearFlow" presStyleCnt="0">
        <dgm:presLayoutVars>
          <dgm:resizeHandles val="exact"/>
        </dgm:presLayoutVars>
      </dgm:prSet>
      <dgm:spPr/>
    </dgm:pt>
    <dgm:pt modelId="{8A4A3B75-53C9-4E05-8D41-7491BA8E98B5}" type="pres">
      <dgm:prSet presAssocID="{25793ECF-EBAA-4CA3-8D74-A7BBBCD594AB}" presName="node" presStyleLbl="node1" presStyleIdx="0" presStyleCnt="4" custScaleX="208755" custLinFactNeighborY="-3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991024-A4B0-4B5C-9E3E-971AB9657BCB}" type="pres">
      <dgm:prSet presAssocID="{E7710563-2FD7-4DE9-BD67-BAA792E7515A}" presName="sibTrans" presStyleLbl="sibTrans2D1" presStyleIdx="0" presStyleCnt="3"/>
      <dgm:spPr/>
      <dgm:t>
        <a:bodyPr/>
        <a:lstStyle/>
        <a:p>
          <a:endParaRPr lang="en-US"/>
        </a:p>
      </dgm:t>
    </dgm:pt>
    <dgm:pt modelId="{047C3ED0-BE27-4F8D-A254-4B58009B6B0C}" type="pres">
      <dgm:prSet presAssocID="{E7710563-2FD7-4DE9-BD67-BAA792E7515A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1C742AF6-1B39-47F4-831B-75D9FD016A4C}" type="pres">
      <dgm:prSet presAssocID="{536A50F1-AD2A-4F07-92F3-CC557F2B37FE}" presName="node" presStyleLbl="node1" presStyleIdx="1" presStyleCnt="4" custScaleX="2087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3DA324-B5F8-4824-BDAB-CD70891E2888}" type="pres">
      <dgm:prSet presAssocID="{9BC610B5-5645-406B-AD94-E0F9962A576A}" presName="sibTrans" presStyleLbl="sibTrans2D1" presStyleIdx="1" presStyleCnt="3"/>
      <dgm:spPr/>
      <dgm:t>
        <a:bodyPr/>
        <a:lstStyle/>
        <a:p>
          <a:endParaRPr lang="en-US"/>
        </a:p>
      </dgm:t>
    </dgm:pt>
    <dgm:pt modelId="{9E594C0B-DC99-4E69-BC70-B0C2FA5D605A}" type="pres">
      <dgm:prSet presAssocID="{9BC610B5-5645-406B-AD94-E0F9962A576A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931B8539-33CD-45D2-8D83-D693AB2F6046}" type="pres">
      <dgm:prSet presAssocID="{A6361AB0-E31A-4132-94D7-679C57D76842}" presName="node" presStyleLbl="node1" presStyleIdx="2" presStyleCnt="4" custScaleX="2087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62424B-F8C2-45A8-9E44-56C985F75B2F}" type="pres">
      <dgm:prSet presAssocID="{C78941E1-01AA-4189-939F-20A9A87644DF}" presName="sibTrans" presStyleLbl="sibTrans2D1" presStyleIdx="2" presStyleCnt="3"/>
      <dgm:spPr/>
      <dgm:t>
        <a:bodyPr/>
        <a:lstStyle/>
        <a:p>
          <a:endParaRPr lang="en-US"/>
        </a:p>
      </dgm:t>
    </dgm:pt>
    <dgm:pt modelId="{09CD8FE4-0D5F-4409-88AE-1704B98AAD3C}" type="pres">
      <dgm:prSet presAssocID="{C78941E1-01AA-4189-939F-20A9A87644DF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4A46F54B-349C-49E0-AA1B-D8FB32BA1AD2}" type="pres">
      <dgm:prSet presAssocID="{C3D24BF1-AB27-4FE1-BC33-875F39F49E65}" presName="node" presStyleLbl="node1" presStyleIdx="3" presStyleCnt="4" custScaleX="2087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C1A251-48FC-428C-8282-5A6A25ED3F87}" type="presOf" srcId="{E7710563-2FD7-4DE9-BD67-BAA792E7515A}" destId="{047C3ED0-BE27-4F8D-A254-4B58009B6B0C}" srcOrd="1" destOrd="0" presId="urn:microsoft.com/office/officeart/2005/8/layout/process2"/>
    <dgm:cxn modelId="{48A3AB47-780E-4FF3-BF9E-EA83154D9777}" srcId="{88799E14-F041-43A8-A734-1B5E018C162A}" destId="{A6361AB0-E31A-4132-94D7-679C57D76842}" srcOrd="2" destOrd="0" parTransId="{DDD92836-8166-467C-A960-FE7F25B86EE0}" sibTransId="{C78941E1-01AA-4189-939F-20A9A87644DF}"/>
    <dgm:cxn modelId="{1A409618-8CD1-486C-ABB1-3A0DF7A72894}" srcId="{88799E14-F041-43A8-A734-1B5E018C162A}" destId="{C3D24BF1-AB27-4FE1-BC33-875F39F49E65}" srcOrd="3" destOrd="0" parTransId="{66ACB585-DE3F-4713-8255-5C73B811C8AE}" sibTransId="{B34CE37F-86C6-4AFD-B65C-0B4296BEE2F8}"/>
    <dgm:cxn modelId="{BE20ED9A-9079-4B8E-B67D-0D73774BF3E4}" type="presOf" srcId="{A6361AB0-E31A-4132-94D7-679C57D76842}" destId="{931B8539-33CD-45D2-8D83-D693AB2F6046}" srcOrd="0" destOrd="0" presId="urn:microsoft.com/office/officeart/2005/8/layout/process2"/>
    <dgm:cxn modelId="{D24EE689-5430-4BE2-B137-EF78196F71A8}" type="presOf" srcId="{9BC610B5-5645-406B-AD94-E0F9962A576A}" destId="{953DA324-B5F8-4824-BDAB-CD70891E2888}" srcOrd="0" destOrd="0" presId="urn:microsoft.com/office/officeart/2005/8/layout/process2"/>
    <dgm:cxn modelId="{CE039056-BC9C-4846-BE31-89E7DEDA7714}" type="presOf" srcId="{9BC610B5-5645-406B-AD94-E0F9962A576A}" destId="{9E594C0B-DC99-4E69-BC70-B0C2FA5D605A}" srcOrd="1" destOrd="0" presId="urn:microsoft.com/office/officeart/2005/8/layout/process2"/>
    <dgm:cxn modelId="{052213B4-28C3-42B9-81DB-3938D9DD5A6F}" type="presOf" srcId="{88799E14-F041-43A8-A734-1B5E018C162A}" destId="{5497753D-B414-4111-8AEC-0463B66A0FE1}" srcOrd="0" destOrd="0" presId="urn:microsoft.com/office/officeart/2005/8/layout/process2"/>
    <dgm:cxn modelId="{E9D6F706-6443-442A-AE14-98EE516723AF}" srcId="{88799E14-F041-43A8-A734-1B5E018C162A}" destId="{25793ECF-EBAA-4CA3-8D74-A7BBBCD594AB}" srcOrd="0" destOrd="0" parTransId="{34B308AD-6C25-499B-AAF2-588EB7654B3E}" sibTransId="{E7710563-2FD7-4DE9-BD67-BAA792E7515A}"/>
    <dgm:cxn modelId="{2D6355BA-8D1A-4BEF-BDA8-9CAD71494792}" srcId="{88799E14-F041-43A8-A734-1B5E018C162A}" destId="{536A50F1-AD2A-4F07-92F3-CC557F2B37FE}" srcOrd="1" destOrd="0" parTransId="{2BCA0CE9-0C04-40A6-A252-CA6258D46589}" sibTransId="{9BC610B5-5645-406B-AD94-E0F9962A576A}"/>
    <dgm:cxn modelId="{60822BBF-ADD2-45FA-B6BA-BBE18DBB7500}" type="presOf" srcId="{25793ECF-EBAA-4CA3-8D74-A7BBBCD594AB}" destId="{8A4A3B75-53C9-4E05-8D41-7491BA8E98B5}" srcOrd="0" destOrd="0" presId="urn:microsoft.com/office/officeart/2005/8/layout/process2"/>
    <dgm:cxn modelId="{E369FDB4-5E79-4659-A5F9-AAFCFEBE80E1}" type="presOf" srcId="{C78941E1-01AA-4189-939F-20A9A87644DF}" destId="{09CD8FE4-0D5F-4409-88AE-1704B98AAD3C}" srcOrd="1" destOrd="0" presId="urn:microsoft.com/office/officeart/2005/8/layout/process2"/>
    <dgm:cxn modelId="{CC63B854-3ED2-49F8-9E30-FE8AB726F3A4}" type="presOf" srcId="{E7710563-2FD7-4DE9-BD67-BAA792E7515A}" destId="{E6991024-A4B0-4B5C-9E3E-971AB9657BCB}" srcOrd="0" destOrd="0" presId="urn:microsoft.com/office/officeart/2005/8/layout/process2"/>
    <dgm:cxn modelId="{B6362BCA-514A-410D-9DA0-A8FF5B9AA8A9}" type="presOf" srcId="{C3D24BF1-AB27-4FE1-BC33-875F39F49E65}" destId="{4A46F54B-349C-49E0-AA1B-D8FB32BA1AD2}" srcOrd="0" destOrd="0" presId="urn:microsoft.com/office/officeart/2005/8/layout/process2"/>
    <dgm:cxn modelId="{528C68AD-1BE6-4A40-BA30-26F5FC659E0F}" type="presOf" srcId="{536A50F1-AD2A-4F07-92F3-CC557F2B37FE}" destId="{1C742AF6-1B39-47F4-831B-75D9FD016A4C}" srcOrd="0" destOrd="0" presId="urn:microsoft.com/office/officeart/2005/8/layout/process2"/>
    <dgm:cxn modelId="{2EC4AD4B-FCD4-4950-980C-1D8F0EEF890F}" type="presOf" srcId="{C78941E1-01AA-4189-939F-20A9A87644DF}" destId="{5F62424B-F8C2-45A8-9E44-56C985F75B2F}" srcOrd="0" destOrd="0" presId="urn:microsoft.com/office/officeart/2005/8/layout/process2"/>
    <dgm:cxn modelId="{9025E3F8-CC3F-4EB7-9317-0B3A74A34588}" type="presParOf" srcId="{5497753D-B414-4111-8AEC-0463B66A0FE1}" destId="{8A4A3B75-53C9-4E05-8D41-7491BA8E98B5}" srcOrd="0" destOrd="0" presId="urn:microsoft.com/office/officeart/2005/8/layout/process2"/>
    <dgm:cxn modelId="{99428514-23D6-4758-964F-D895D5AC3D94}" type="presParOf" srcId="{5497753D-B414-4111-8AEC-0463B66A0FE1}" destId="{E6991024-A4B0-4B5C-9E3E-971AB9657BCB}" srcOrd="1" destOrd="0" presId="urn:microsoft.com/office/officeart/2005/8/layout/process2"/>
    <dgm:cxn modelId="{538C8431-7E84-408D-972C-6929F955267F}" type="presParOf" srcId="{E6991024-A4B0-4B5C-9E3E-971AB9657BCB}" destId="{047C3ED0-BE27-4F8D-A254-4B58009B6B0C}" srcOrd="0" destOrd="0" presId="urn:microsoft.com/office/officeart/2005/8/layout/process2"/>
    <dgm:cxn modelId="{B4BC3714-1276-4172-8EA9-2E15F05A3FC8}" type="presParOf" srcId="{5497753D-B414-4111-8AEC-0463B66A0FE1}" destId="{1C742AF6-1B39-47F4-831B-75D9FD016A4C}" srcOrd="2" destOrd="0" presId="urn:microsoft.com/office/officeart/2005/8/layout/process2"/>
    <dgm:cxn modelId="{6CB3CEF7-5630-4B0C-A3CB-D5058B2BE2B3}" type="presParOf" srcId="{5497753D-B414-4111-8AEC-0463B66A0FE1}" destId="{953DA324-B5F8-4824-BDAB-CD70891E2888}" srcOrd="3" destOrd="0" presId="urn:microsoft.com/office/officeart/2005/8/layout/process2"/>
    <dgm:cxn modelId="{064DAD36-D45E-4A4D-97CB-9E1EE23CF304}" type="presParOf" srcId="{953DA324-B5F8-4824-BDAB-CD70891E2888}" destId="{9E594C0B-DC99-4E69-BC70-B0C2FA5D605A}" srcOrd="0" destOrd="0" presId="urn:microsoft.com/office/officeart/2005/8/layout/process2"/>
    <dgm:cxn modelId="{198B75A8-4263-4048-B813-F0326EBC7841}" type="presParOf" srcId="{5497753D-B414-4111-8AEC-0463B66A0FE1}" destId="{931B8539-33CD-45D2-8D83-D693AB2F6046}" srcOrd="4" destOrd="0" presId="urn:microsoft.com/office/officeart/2005/8/layout/process2"/>
    <dgm:cxn modelId="{D8A8001E-871F-4713-8A9E-A46AADE9DD7F}" type="presParOf" srcId="{5497753D-B414-4111-8AEC-0463B66A0FE1}" destId="{5F62424B-F8C2-45A8-9E44-56C985F75B2F}" srcOrd="5" destOrd="0" presId="urn:microsoft.com/office/officeart/2005/8/layout/process2"/>
    <dgm:cxn modelId="{8D977BBF-F48F-4512-8849-0D7E6BF523F6}" type="presParOf" srcId="{5F62424B-F8C2-45A8-9E44-56C985F75B2F}" destId="{09CD8FE4-0D5F-4409-88AE-1704B98AAD3C}" srcOrd="0" destOrd="0" presId="urn:microsoft.com/office/officeart/2005/8/layout/process2"/>
    <dgm:cxn modelId="{E9A3F4DB-3E10-43D8-9E66-3C30C7136F85}" type="presParOf" srcId="{5497753D-B414-4111-8AEC-0463B66A0FE1}" destId="{4A46F54B-349C-49E0-AA1B-D8FB32BA1AD2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4FAD74-858E-488B-9C1A-0A0ECD9BF672}" type="doc">
      <dgm:prSet loTypeId="urn:microsoft.com/office/officeart/2005/8/layout/pyramid4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0F1E58-6B05-4C07-9E81-E14C37A52DEA}" type="pres">
      <dgm:prSet presAssocID="{F84FAD74-858E-488B-9C1A-0A0ECD9BF672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C4451BE0-E7AC-4DEA-90A5-B8851C7F42B6}" type="presOf" srcId="{F84FAD74-858E-488B-9C1A-0A0ECD9BF672}" destId="{F80F1E58-6B05-4C07-9E81-E14C37A52DEA}" srcOrd="0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1A4FDA-89BD-455E-8806-AA87300A5946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70B7FE-1B80-48A7-A3A7-EA6E43E8BD6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b="1" dirty="0" smtClean="0"/>
            <a:t>1. Technical knowledge &amp; reasoning</a:t>
          </a:r>
          <a:endParaRPr lang="en-US" sz="1600" b="1" dirty="0"/>
        </a:p>
      </dgm:t>
    </dgm:pt>
    <dgm:pt modelId="{C4470284-0994-47FD-8680-FA60EDE0F510}" type="parTrans" cxnId="{A4078A5C-BCA6-4B6E-9A72-1C8DC6815D2F}">
      <dgm:prSet/>
      <dgm:spPr/>
      <dgm:t>
        <a:bodyPr/>
        <a:lstStyle/>
        <a:p>
          <a:endParaRPr lang="en-US"/>
        </a:p>
      </dgm:t>
    </dgm:pt>
    <dgm:pt modelId="{8EEB9521-A27F-4AA0-8D72-E0AF2E78A633}" type="sibTrans" cxnId="{A4078A5C-BCA6-4B6E-9A72-1C8DC6815D2F}">
      <dgm:prSet/>
      <dgm:spPr/>
      <dgm:t>
        <a:bodyPr/>
        <a:lstStyle/>
        <a:p>
          <a:endParaRPr lang="en-US"/>
        </a:p>
      </dgm:t>
    </dgm:pt>
    <dgm:pt modelId="{239D07D1-9210-465D-9110-D9076F7F6B0B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b="1" dirty="0" smtClean="0"/>
            <a:t>2.  Personal &amp; Professional Skills</a:t>
          </a:r>
          <a:endParaRPr lang="en-US" sz="1600" b="1" dirty="0"/>
        </a:p>
      </dgm:t>
    </dgm:pt>
    <dgm:pt modelId="{9B8A29EF-4508-477D-A308-3F12631FC09D}" type="parTrans" cxnId="{F0626DAE-8849-442D-8FB6-8761FF37DC85}">
      <dgm:prSet/>
      <dgm:spPr/>
      <dgm:t>
        <a:bodyPr/>
        <a:lstStyle/>
        <a:p>
          <a:endParaRPr lang="en-US"/>
        </a:p>
      </dgm:t>
    </dgm:pt>
    <dgm:pt modelId="{0C294F77-D2FC-4027-8462-E56BB7D57C07}" type="sibTrans" cxnId="{F0626DAE-8849-442D-8FB6-8761FF37DC85}">
      <dgm:prSet/>
      <dgm:spPr/>
      <dgm:t>
        <a:bodyPr/>
        <a:lstStyle/>
        <a:p>
          <a:endParaRPr lang="en-US"/>
        </a:p>
      </dgm:t>
    </dgm:pt>
    <dgm:pt modelId="{308F7F1D-8C05-4107-A0FA-C94DDDF555AD}">
      <dgm:prSet phldrT="[Text]" custT="1"/>
      <dgm:spPr>
        <a:solidFill>
          <a:srgbClr val="C00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 dirty="0" smtClean="0"/>
            <a:t>3.  Inter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 dirty="0" smtClean="0"/>
            <a:t>personal skills</a:t>
          </a:r>
          <a:endParaRPr lang="en-US" sz="2000" b="1" dirty="0"/>
        </a:p>
      </dgm:t>
    </dgm:pt>
    <dgm:pt modelId="{E32F33AE-C778-4F39-B637-A4816DE8A509}" type="sibTrans" cxnId="{A8E71650-0E3E-4ADD-B1C0-C20EB898D01D}">
      <dgm:prSet/>
      <dgm:spPr/>
      <dgm:t>
        <a:bodyPr/>
        <a:lstStyle/>
        <a:p>
          <a:endParaRPr lang="en-US"/>
        </a:p>
      </dgm:t>
    </dgm:pt>
    <dgm:pt modelId="{78FC45AE-6232-4915-B40B-953216C30AC2}" type="parTrans" cxnId="{A8E71650-0E3E-4ADD-B1C0-C20EB898D01D}">
      <dgm:prSet/>
      <dgm:spPr/>
      <dgm:t>
        <a:bodyPr/>
        <a:lstStyle/>
        <a:p>
          <a:endParaRPr lang="en-US"/>
        </a:p>
      </dgm:t>
    </dgm:pt>
    <dgm:pt modelId="{E336F8D3-C44D-482E-ACA9-B63EB659BA16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800" b="1" dirty="0" smtClean="0"/>
            <a:t>4.  CDIO in the enterprise &amp; societal context</a:t>
          </a:r>
          <a:endParaRPr lang="en-US" sz="2800" b="1" dirty="0"/>
        </a:p>
      </dgm:t>
    </dgm:pt>
    <dgm:pt modelId="{8D4A36CF-ACBA-4273-80D6-B4EDD613087E}" type="sibTrans" cxnId="{16509EE0-9B19-48A1-AFAE-BCCF721E6D30}">
      <dgm:prSet/>
      <dgm:spPr/>
      <dgm:t>
        <a:bodyPr/>
        <a:lstStyle/>
        <a:p>
          <a:endParaRPr lang="en-US"/>
        </a:p>
      </dgm:t>
    </dgm:pt>
    <dgm:pt modelId="{3F9F1FA1-84D9-4017-91AF-2BC6A4AA790D}" type="parTrans" cxnId="{16509EE0-9B19-48A1-AFAE-BCCF721E6D30}">
      <dgm:prSet/>
      <dgm:spPr/>
      <dgm:t>
        <a:bodyPr/>
        <a:lstStyle/>
        <a:p>
          <a:endParaRPr lang="en-US"/>
        </a:p>
      </dgm:t>
    </dgm:pt>
    <dgm:pt modelId="{D03BED01-DFBE-4E04-800E-91B26E8BEA1F}" type="pres">
      <dgm:prSet presAssocID="{FB1A4FDA-89BD-455E-8806-AA87300A594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70662DE-9B69-491A-A812-ADCB87E8C74E}" type="pres">
      <dgm:prSet presAssocID="{E336F8D3-C44D-482E-ACA9-B63EB659BA16}" presName="vertOne" presStyleCnt="0"/>
      <dgm:spPr/>
    </dgm:pt>
    <dgm:pt modelId="{A8B22979-BC3C-4471-A706-47619E1E19ED}" type="pres">
      <dgm:prSet presAssocID="{E336F8D3-C44D-482E-ACA9-B63EB659BA16}" presName="txOne" presStyleLbl="node0" presStyleIdx="0" presStyleCnt="1" custLinFactY="-30131" custLinFactNeighborX="-188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DBBE80-6F24-40DD-B205-8BAB750ED26E}" type="pres">
      <dgm:prSet presAssocID="{E336F8D3-C44D-482E-ACA9-B63EB659BA16}" presName="parTransOne" presStyleCnt="0"/>
      <dgm:spPr/>
    </dgm:pt>
    <dgm:pt modelId="{BE18B466-2E72-4A5B-8BC1-E921998E8487}" type="pres">
      <dgm:prSet presAssocID="{E336F8D3-C44D-482E-ACA9-B63EB659BA16}" presName="horzOne" presStyleCnt="0"/>
      <dgm:spPr/>
    </dgm:pt>
    <dgm:pt modelId="{C97375C9-79DA-4A15-8319-26E5AD8211E7}" type="pres">
      <dgm:prSet presAssocID="{3170B7FE-1B80-48A7-A3A7-EA6E43E8BD6A}" presName="vertTwo" presStyleCnt="0"/>
      <dgm:spPr/>
    </dgm:pt>
    <dgm:pt modelId="{D45F4E7A-0E0A-4A34-8D01-4E9456ED8C42}" type="pres">
      <dgm:prSet presAssocID="{3170B7FE-1B80-48A7-A3A7-EA6E43E8BD6A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9B5861-A282-450B-9664-1E668251F86E}" type="pres">
      <dgm:prSet presAssocID="{3170B7FE-1B80-48A7-A3A7-EA6E43E8BD6A}" presName="horzTwo" presStyleCnt="0"/>
      <dgm:spPr/>
    </dgm:pt>
    <dgm:pt modelId="{548F2725-D2FA-4CD9-BDAA-7D8A715D169C}" type="pres">
      <dgm:prSet presAssocID="{8EEB9521-A27F-4AA0-8D72-E0AF2E78A633}" presName="sibSpaceTwo" presStyleCnt="0"/>
      <dgm:spPr/>
    </dgm:pt>
    <dgm:pt modelId="{DF0FC563-1AB0-4A75-96A3-8A8AC8A6F6F5}" type="pres">
      <dgm:prSet presAssocID="{239D07D1-9210-465D-9110-D9076F7F6B0B}" presName="vertTwo" presStyleCnt="0"/>
      <dgm:spPr/>
    </dgm:pt>
    <dgm:pt modelId="{A49EC067-0B27-4A28-98A1-12A89DB6EE1F}" type="pres">
      <dgm:prSet presAssocID="{239D07D1-9210-465D-9110-D9076F7F6B0B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802C0D-AA57-49BD-97AB-C02F461D1E67}" type="pres">
      <dgm:prSet presAssocID="{239D07D1-9210-465D-9110-D9076F7F6B0B}" presName="horzTwo" presStyleCnt="0"/>
      <dgm:spPr/>
    </dgm:pt>
    <dgm:pt modelId="{D4A265E0-610E-4D86-B629-491C8CBBAE10}" type="pres">
      <dgm:prSet presAssocID="{0C294F77-D2FC-4027-8462-E56BB7D57C07}" presName="sibSpaceTwo" presStyleCnt="0"/>
      <dgm:spPr/>
    </dgm:pt>
    <dgm:pt modelId="{6A1C1FA2-4F1B-4DFB-B1FC-EE6D53FA7EFF}" type="pres">
      <dgm:prSet presAssocID="{308F7F1D-8C05-4107-A0FA-C94DDDF555AD}" presName="vertTwo" presStyleCnt="0"/>
      <dgm:spPr/>
    </dgm:pt>
    <dgm:pt modelId="{085B5DB6-FDE8-4B25-BF1B-813342EEE1D0}" type="pres">
      <dgm:prSet presAssocID="{308F7F1D-8C05-4107-A0FA-C94DDDF555AD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191FD5-70A7-4C09-8CB1-164934649F91}" type="pres">
      <dgm:prSet presAssocID="{308F7F1D-8C05-4107-A0FA-C94DDDF555AD}" presName="horzTwo" presStyleCnt="0"/>
      <dgm:spPr/>
    </dgm:pt>
  </dgm:ptLst>
  <dgm:cxnLst>
    <dgm:cxn modelId="{64347F73-527A-4183-BDFE-9468F3E76264}" type="presOf" srcId="{FB1A4FDA-89BD-455E-8806-AA87300A5946}" destId="{D03BED01-DFBE-4E04-800E-91B26E8BEA1F}" srcOrd="0" destOrd="0" presId="urn:microsoft.com/office/officeart/2005/8/layout/hierarchy4"/>
    <dgm:cxn modelId="{A8E71650-0E3E-4ADD-B1C0-C20EB898D01D}" srcId="{E336F8D3-C44D-482E-ACA9-B63EB659BA16}" destId="{308F7F1D-8C05-4107-A0FA-C94DDDF555AD}" srcOrd="2" destOrd="0" parTransId="{78FC45AE-6232-4915-B40B-953216C30AC2}" sibTransId="{E32F33AE-C778-4F39-B637-A4816DE8A509}"/>
    <dgm:cxn modelId="{16509EE0-9B19-48A1-AFAE-BCCF721E6D30}" srcId="{FB1A4FDA-89BD-455E-8806-AA87300A5946}" destId="{E336F8D3-C44D-482E-ACA9-B63EB659BA16}" srcOrd="0" destOrd="0" parTransId="{3F9F1FA1-84D9-4017-91AF-2BC6A4AA790D}" sibTransId="{8D4A36CF-ACBA-4273-80D6-B4EDD613087E}"/>
    <dgm:cxn modelId="{7705919F-9877-4B28-8427-2A1D186DB203}" type="presOf" srcId="{239D07D1-9210-465D-9110-D9076F7F6B0B}" destId="{A49EC067-0B27-4A28-98A1-12A89DB6EE1F}" srcOrd="0" destOrd="0" presId="urn:microsoft.com/office/officeart/2005/8/layout/hierarchy4"/>
    <dgm:cxn modelId="{C0F203F7-51EC-4C48-89AB-6D6238BC080E}" type="presOf" srcId="{308F7F1D-8C05-4107-A0FA-C94DDDF555AD}" destId="{085B5DB6-FDE8-4B25-BF1B-813342EEE1D0}" srcOrd="0" destOrd="0" presId="urn:microsoft.com/office/officeart/2005/8/layout/hierarchy4"/>
    <dgm:cxn modelId="{7BF82B35-4B25-4317-B966-7E339E0E20A8}" type="presOf" srcId="{3170B7FE-1B80-48A7-A3A7-EA6E43E8BD6A}" destId="{D45F4E7A-0E0A-4A34-8D01-4E9456ED8C42}" srcOrd="0" destOrd="0" presId="urn:microsoft.com/office/officeart/2005/8/layout/hierarchy4"/>
    <dgm:cxn modelId="{F0626DAE-8849-442D-8FB6-8761FF37DC85}" srcId="{E336F8D3-C44D-482E-ACA9-B63EB659BA16}" destId="{239D07D1-9210-465D-9110-D9076F7F6B0B}" srcOrd="1" destOrd="0" parTransId="{9B8A29EF-4508-477D-A308-3F12631FC09D}" sibTransId="{0C294F77-D2FC-4027-8462-E56BB7D57C07}"/>
    <dgm:cxn modelId="{E38F2B9D-AB7E-46BC-96FC-0F81331D3E35}" type="presOf" srcId="{E336F8D3-C44D-482E-ACA9-B63EB659BA16}" destId="{A8B22979-BC3C-4471-A706-47619E1E19ED}" srcOrd="0" destOrd="0" presId="urn:microsoft.com/office/officeart/2005/8/layout/hierarchy4"/>
    <dgm:cxn modelId="{A4078A5C-BCA6-4B6E-9A72-1C8DC6815D2F}" srcId="{E336F8D3-C44D-482E-ACA9-B63EB659BA16}" destId="{3170B7FE-1B80-48A7-A3A7-EA6E43E8BD6A}" srcOrd="0" destOrd="0" parTransId="{C4470284-0994-47FD-8680-FA60EDE0F510}" sibTransId="{8EEB9521-A27F-4AA0-8D72-E0AF2E78A633}"/>
    <dgm:cxn modelId="{3ECF9723-7C8B-43C6-952A-94F5B0424AE0}" type="presParOf" srcId="{D03BED01-DFBE-4E04-800E-91B26E8BEA1F}" destId="{770662DE-9B69-491A-A812-ADCB87E8C74E}" srcOrd="0" destOrd="0" presId="urn:microsoft.com/office/officeart/2005/8/layout/hierarchy4"/>
    <dgm:cxn modelId="{1C9E5E12-C33B-42C3-9F10-71523DB4B290}" type="presParOf" srcId="{770662DE-9B69-491A-A812-ADCB87E8C74E}" destId="{A8B22979-BC3C-4471-A706-47619E1E19ED}" srcOrd="0" destOrd="0" presId="urn:microsoft.com/office/officeart/2005/8/layout/hierarchy4"/>
    <dgm:cxn modelId="{1E691FE9-7CA9-4F05-8BFF-87B457D4CB68}" type="presParOf" srcId="{770662DE-9B69-491A-A812-ADCB87E8C74E}" destId="{86DBBE80-6F24-40DD-B205-8BAB750ED26E}" srcOrd="1" destOrd="0" presId="urn:microsoft.com/office/officeart/2005/8/layout/hierarchy4"/>
    <dgm:cxn modelId="{B402CDEC-D76B-417E-8BB8-709AE83A7F5F}" type="presParOf" srcId="{770662DE-9B69-491A-A812-ADCB87E8C74E}" destId="{BE18B466-2E72-4A5B-8BC1-E921998E8487}" srcOrd="2" destOrd="0" presId="urn:microsoft.com/office/officeart/2005/8/layout/hierarchy4"/>
    <dgm:cxn modelId="{5A953194-8C09-42D9-B084-FA2BE4B2D2D8}" type="presParOf" srcId="{BE18B466-2E72-4A5B-8BC1-E921998E8487}" destId="{C97375C9-79DA-4A15-8319-26E5AD8211E7}" srcOrd="0" destOrd="0" presId="urn:microsoft.com/office/officeart/2005/8/layout/hierarchy4"/>
    <dgm:cxn modelId="{1F84F5FE-AB39-4929-AE14-D014EAC6594F}" type="presParOf" srcId="{C97375C9-79DA-4A15-8319-26E5AD8211E7}" destId="{D45F4E7A-0E0A-4A34-8D01-4E9456ED8C42}" srcOrd="0" destOrd="0" presId="urn:microsoft.com/office/officeart/2005/8/layout/hierarchy4"/>
    <dgm:cxn modelId="{2D024502-76DA-448A-9A79-E5316515CE58}" type="presParOf" srcId="{C97375C9-79DA-4A15-8319-26E5AD8211E7}" destId="{B69B5861-A282-450B-9664-1E668251F86E}" srcOrd="1" destOrd="0" presId="urn:microsoft.com/office/officeart/2005/8/layout/hierarchy4"/>
    <dgm:cxn modelId="{F6407E45-F168-4657-8B5B-6E7ACBC3CC21}" type="presParOf" srcId="{BE18B466-2E72-4A5B-8BC1-E921998E8487}" destId="{548F2725-D2FA-4CD9-BDAA-7D8A715D169C}" srcOrd="1" destOrd="0" presId="urn:microsoft.com/office/officeart/2005/8/layout/hierarchy4"/>
    <dgm:cxn modelId="{519ABD1E-4324-4445-9D56-BC00FF79AC41}" type="presParOf" srcId="{BE18B466-2E72-4A5B-8BC1-E921998E8487}" destId="{DF0FC563-1AB0-4A75-96A3-8A8AC8A6F6F5}" srcOrd="2" destOrd="0" presId="urn:microsoft.com/office/officeart/2005/8/layout/hierarchy4"/>
    <dgm:cxn modelId="{8A187979-2456-461D-83E2-00D417993C09}" type="presParOf" srcId="{DF0FC563-1AB0-4A75-96A3-8A8AC8A6F6F5}" destId="{A49EC067-0B27-4A28-98A1-12A89DB6EE1F}" srcOrd="0" destOrd="0" presId="urn:microsoft.com/office/officeart/2005/8/layout/hierarchy4"/>
    <dgm:cxn modelId="{A9BBA98F-6D0F-44EC-BB2F-388BAC4CAAF9}" type="presParOf" srcId="{DF0FC563-1AB0-4A75-96A3-8A8AC8A6F6F5}" destId="{A2802C0D-AA57-49BD-97AB-C02F461D1E67}" srcOrd="1" destOrd="0" presId="urn:microsoft.com/office/officeart/2005/8/layout/hierarchy4"/>
    <dgm:cxn modelId="{31D5FC5B-9ACE-40E0-93EC-239386C4DB43}" type="presParOf" srcId="{BE18B466-2E72-4A5B-8BC1-E921998E8487}" destId="{D4A265E0-610E-4D86-B629-491C8CBBAE10}" srcOrd="3" destOrd="0" presId="urn:microsoft.com/office/officeart/2005/8/layout/hierarchy4"/>
    <dgm:cxn modelId="{BBC97F3D-7AD1-49DF-A8F1-F4B347F56AB8}" type="presParOf" srcId="{BE18B466-2E72-4A5B-8BC1-E921998E8487}" destId="{6A1C1FA2-4F1B-4DFB-B1FC-EE6D53FA7EFF}" srcOrd="4" destOrd="0" presId="urn:microsoft.com/office/officeart/2005/8/layout/hierarchy4"/>
    <dgm:cxn modelId="{1203713A-420C-4DA5-8630-1D2EAD173F41}" type="presParOf" srcId="{6A1C1FA2-4F1B-4DFB-B1FC-EE6D53FA7EFF}" destId="{085B5DB6-FDE8-4B25-BF1B-813342EEE1D0}" srcOrd="0" destOrd="0" presId="urn:microsoft.com/office/officeart/2005/8/layout/hierarchy4"/>
    <dgm:cxn modelId="{3495F4B7-39E9-4A3E-9DF0-BEBD3817EF22}" type="presParOf" srcId="{6A1C1FA2-4F1B-4DFB-B1FC-EE6D53FA7EFF}" destId="{CE191FD5-70A7-4C09-8CB1-164934649F9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0D921FF-792E-4F19-AAFB-AA106AC8B395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93A124-9B98-4156-9157-64AC157723C5}">
      <dgm:prSet phldrT="[Text]"/>
      <dgm:spPr/>
      <dgm:t>
        <a:bodyPr/>
        <a:lstStyle/>
        <a:p>
          <a:r>
            <a:rPr lang="en-US" dirty="0" smtClean="0"/>
            <a:t>CDIO</a:t>
          </a:r>
          <a:endParaRPr lang="en-US" dirty="0"/>
        </a:p>
      </dgm:t>
    </dgm:pt>
    <dgm:pt modelId="{F235A92C-F167-4AB3-B2C9-EC8ED8603463}" type="parTrans" cxnId="{925C2CB4-A229-417C-BDA3-26B71AF8C968}">
      <dgm:prSet/>
      <dgm:spPr/>
      <dgm:t>
        <a:bodyPr/>
        <a:lstStyle/>
        <a:p>
          <a:endParaRPr lang="en-US"/>
        </a:p>
      </dgm:t>
    </dgm:pt>
    <dgm:pt modelId="{AD320363-47C2-4CD6-9BBF-308C2390E9B4}" type="sibTrans" cxnId="{925C2CB4-A229-417C-BDA3-26B71AF8C968}">
      <dgm:prSet/>
      <dgm:spPr/>
      <dgm:t>
        <a:bodyPr/>
        <a:lstStyle/>
        <a:p>
          <a:endParaRPr lang="en-US"/>
        </a:p>
      </dgm:t>
    </dgm:pt>
    <dgm:pt modelId="{6904F34E-29DF-414B-8F2E-928DB7218945}">
      <dgm:prSet phldrT="[Text]" custT="1"/>
      <dgm:spPr/>
      <dgm:t>
        <a:bodyPr/>
        <a:lstStyle/>
        <a:p>
          <a:r>
            <a:rPr lang="en-US" sz="1600" b="1" dirty="0" smtClean="0"/>
            <a:t>F/W for Engineering Education (TVET education)</a:t>
          </a:r>
          <a:endParaRPr lang="en-US" sz="1600" b="1" dirty="0"/>
        </a:p>
      </dgm:t>
    </dgm:pt>
    <dgm:pt modelId="{FEE685A2-6972-41A1-BF93-93707326D79E}" type="parTrans" cxnId="{360581F2-AA8A-4CFA-93C1-76AF796CC03F}">
      <dgm:prSet/>
      <dgm:spPr/>
      <dgm:t>
        <a:bodyPr/>
        <a:lstStyle/>
        <a:p>
          <a:endParaRPr lang="en-US" dirty="0"/>
        </a:p>
      </dgm:t>
    </dgm:pt>
    <dgm:pt modelId="{666B786F-9ECB-4442-91EB-00142F1D0477}" type="sibTrans" cxnId="{360581F2-AA8A-4CFA-93C1-76AF796CC03F}">
      <dgm:prSet/>
      <dgm:spPr/>
      <dgm:t>
        <a:bodyPr/>
        <a:lstStyle/>
        <a:p>
          <a:endParaRPr lang="en-US"/>
        </a:p>
      </dgm:t>
    </dgm:pt>
    <dgm:pt modelId="{03660FF4-3D93-4843-994F-05685BEFC4A6}">
      <dgm:prSet phldrT="[Text]" custT="1"/>
      <dgm:spPr/>
      <dgm:t>
        <a:bodyPr/>
        <a:lstStyle/>
        <a:p>
          <a:r>
            <a:rPr lang="en-US" sz="1600" b="1" dirty="0" smtClean="0"/>
            <a:t>for curriculum design</a:t>
          </a:r>
          <a:endParaRPr lang="en-US" sz="1600" b="1" dirty="0"/>
        </a:p>
      </dgm:t>
    </dgm:pt>
    <dgm:pt modelId="{F4BBECF3-E032-40CB-A336-697B82D2A972}" type="parTrans" cxnId="{3112AC41-04AB-4CDD-B105-4CCD5A35E16B}">
      <dgm:prSet/>
      <dgm:spPr/>
      <dgm:t>
        <a:bodyPr/>
        <a:lstStyle/>
        <a:p>
          <a:endParaRPr lang="en-US" dirty="0"/>
        </a:p>
      </dgm:t>
    </dgm:pt>
    <dgm:pt modelId="{CAD0C9FD-3D2A-446A-A3FF-8277DEEC6357}" type="sibTrans" cxnId="{3112AC41-04AB-4CDD-B105-4CCD5A35E16B}">
      <dgm:prSet/>
      <dgm:spPr/>
      <dgm:t>
        <a:bodyPr/>
        <a:lstStyle/>
        <a:p>
          <a:endParaRPr lang="en-US"/>
        </a:p>
      </dgm:t>
    </dgm:pt>
    <dgm:pt modelId="{45E691F4-F8A4-43A2-B002-60CC58961B01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600" b="1" dirty="0" smtClean="0"/>
            <a:t>for T &amp; L instruction &amp; delivery</a:t>
          </a:r>
          <a:endParaRPr lang="en-US" sz="1600" b="1" dirty="0"/>
        </a:p>
      </dgm:t>
    </dgm:pt>
    <dgm:pt modelId="{28B40E49-623A-47B0-9078-A63B80F4A61A}" type="parTrans" cxnId="{8E918B32-BC84-4216-9311-CF7284F40197}">
      <dgm:prSet/>
      <dgm:spPr/>
      <dgm:t>
        <a:bodyPr/>
        <a:lstStyle/>
        <a:p>
          <a:endParaRPr lang="en-US" dirty="0"/>
        </a:p>
      </dgm:t>
    </dgm:pt>
    <dgm:pt modelId="{1E4703DB-25CE-4BBF-851B-15ECDC6A9C2A}" type="sibTrans" cxnId="{8E918B32-BC84-4216-9311-CF7284F40197}">
      <dgm:prSet/>
      <dgm:spPr/>
      <dgm:t>
        <a:bodyPr/>
        <a:lstStyle/>
        <a:p>
          <a:endParaRPr lang="en-US"/>
        </a:p>
      </dgm:t>
    </dgm:pt>
    <dgm:pt modelId="{86A5DF36-F114-4479-95BE-9087B53496E8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600" b="1" dirty="0" smtClean="0"/>
            <a:t>for assessment</a:t>
          </a:r>
          <a:endParaRPr lang="en-US" sz="1600" b="1" dirty="0"/>
        </a:p>
      </dgm:t>
    </dgm:pt>
    <dgm:pt modelId="{FD566B1D-C12B-4DE1-AD5D-2A0E6508449E}" type="parTrans" cxnId="{A419039A-E333-4EB2-8F51-9A4FFCEFE280}">
      <dgm:prSet/>
      <dgm:spPr/>
      <dgm:t>
        <a:bodyPr/>
        <a:lstStyle/>
        <a:p>
          <a:endParaRPr lang="en-US" dirty="0"/>
        </a:p>
      </dgm:t>
    </dgm:pt>
    <dgm:pt modelId="{BCAD01E5-52E5-4D43-ACFC-C44C96B6DF1C}" type="sibTrans" cxnId="{A419039A-E333-4EB2-8F51-9A4FFCEFE280}">
      <dgm:prSet/>
      <dgm:spPr/>
      <dgm:t>
        <a:bodyPr/>
        <a:lstStyle/>
        <a:p>
          <a:endParaRPr lang="en-US"/>
        </a:p>
      </dgm:t>
    </dgm:pt>
    <dgm:pt modelId="{33F9DDAA-7C8F-40D7-8080-6962D950C362}">
      <dgm:prSet custT="1"/>
      <dgm:spPr>
        <a:solidFill>
          <a:srgbClr val="FF0000"/>
        </a:solidFill>
      </dgm:spPr>
      <dgm:t>
        <a:bodyPr/>
        <a:lstStyle/>
        <a:p>
          <a:r>
            <a:rPr lang="en-US" sz="1600" b="1" dirty="0" smtClean="0"/>
            <a:t>related to real-world environment</a:t>
          </a:r>
          <a:endParaRPr lang="en-US" sz="1600" b="1" dirty="0"/>
        </a:p>
      </dgm:t>
    </dgm:pt>
    <dgm:pt modelId="{A2CE1287-97B9-427B-8857-11E633AA5F03}" type="parTrans" cxnId="{74F5385C-239F-47F0-8A19-9D5AE874FB72}">
      <dgm:prSet/>
      <dgm:spPr/>
      <dgm:t>
        <a:bodyPr/>
        <a:lstStyle/>
        <a:p>
          <a:endParaRPr lang="en-US" dirty="0"/>
        </a:p>
      </dgm:t>
    </dgm:pt>
    <dgm:pt modelId="{7B848ADB-F3C3-4385-9116-DFEE38EBFAE0}" type="sibTrans" cxnId="{74F5385C-239F-47F0-8A19-9D5AE874FB72}">
      <dgm:prSet/>
      <dgm:spPr/>
      <dgm:t>
        <a:bodyPr/>
        <a:lstStyle/>
        <a:p>
          <a:endParaRPr lang="en-US"/>
        </a:p>
      </dgm:t>
    </dgm:pt>
    <dgm:pt modelId="{FD6A73D2-D5CE-4458-A709-5727DDA46D75}">
      <dgm:prSet custT="1"/>
      <dgm:spPr/>
      <dgm:t>
        <a:bodyPr/>
        <a:lstStyle/>
        <a:p>
          <a:r>
            <a:rPr lang="en-US" sz="1800" b="1" dirty="0" smtClean="0"/>
            <a:t>systems &amp; product</a:t>
          </a:r>
          <a:endParaRPr lang="en-US" sz="1800" b="1" dirty="0"/>
        </a:p>
      </dgm:t>
    </dgm:pt>
    <dgm:pt modelId="{13C32EB2-477C-4C65-9335-83F64EDBCFF5}" type="parTrans" cxnId="{41D70FFA-8F69-4EC6-8951-FCA0E0C10FB5}">
      <dgm:prSet/>
      <dgm:spPr/>
      <dgm:t>
        <a:bodyPr/>
        <a:lstStyle/>
        <a:p>
          <a:endParaRPr lang="en-US" dirty="0"/>
        </a:p>
      </dgm:t>
    </dgm:pt>
    <dgm:pt modelId="{2E782168-ACFE-4161-A13B-FA10F30ABAA0}" type="sibTrans" cxnId="{41D70FFA-8F69-4EC6-8951-FCA0E0C10FB5}">
      <dgm:prSet/>
      <dgm:spPr/>
      <dgm:t>
        <a:bodyPr/>
        <a:lstStyle/>
        <a:p>
          <a:endParaRPr lang="en-US"/>
        </a:p>
      </dgm:t>
    </dgm:pt>
    <dgm:pt modelId="{4E267EBB-7B0A-4FD1-918D-CCB7C0F027CC}" type="pres">
      <dgm:prSet presAssocID="{20D921FF-792E-4F19-AAFB-AA106AC8B39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B33B91F-3865-479D-A7ED-C96CC24D02E2}" type="pres">
      <dgm:prSet presAssocID="{6F93A124-9B98-4156-9157-64AC157723C5}" presName="centerShape" presStyleLbl="node0" presStyleIdx="0" presStyleCnt="1"/>
      <dgm:spPr/>
      <dgm:t>
        <a:bodyPr/>
        <a:lstStyle/>
        <a:p>
          <a:endParaRPr lang="en-US"/>
        </a:p>
      </dgm:t>
    </dgm:pt>
    <dgm:pt modelId="{0C658EA2-2EE2-48E0-A3DE-CFBC533E4AD3}" type="pres">
      <dgm:prSet presAssocID="{FEE685A2-6972-41A1-BF93-93707326D79E}" presName="Name9" presStyleLbl="parChTrans1D2" presStyleIdx="0" presStyleCnt="6"/>
      <dgm:spPr/>
      <dgm:t>
        <a:bodyPr/>
        <a:lstStyle/>
        <a:p>
          <a:endParaRPr lang="en-US"/>
        </a:p>
      </dgm:t>
    </dgm:pt>
    <dgm:pt modelId="{764A1698-A33A-413C-BC68-FFC97793E39C}" type="pres">
      <dgm:prSet presAssocID="{FEE685A2-6972-41A1-BF93-93707326D79E}" presName="connTx" presStyleLbl="parChTrans1D2" presStyleIdx="0" presStyleCnt="6"/>
      <dgm:spPr/>
      <dgm:t>
        <a:bodyPr/>
        <a:lstStyle/>
        <a:p>
          <a:endParaRPr lang="en-US"/>
        </a:p>
      </dgm:t>
    </dgm:pt>
    <dgm:pt modelId="{AD8E7BFF-42DB-4717-B262-BEA66DD0A9C7}" type="pres">
      <dgm:prSet presAssocID="{6904F34E-29DF-414B-8F2E-928DB7218945}" presName="node" presStyleLbl="node1" presStyleIdx="0" presStyleCnt="6" custScaleX="1031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01DAB8-08E4-4E2B-937C-DF2E0767F74E}" type="pres">
      <dgm:prSet presAssocID="{13C32EB2-477C-4C65-9335-83F64EDBCFF5}" presName="Name9" presStyleLbl="parChTrans1D2" presStyleIdx="1" presStyleCnt="6"/>
      <dgm:spPr/>
      <dgm:t>
        <a:bodyPr/>
        <a:lstStyle/>
        <a:p>
          <a:endParaRPr lang="en-US"/>
        </a:p>
      </dgm:t>
    </dgm:pt>
    <dgm:pt modelId="{BF04FCE0-F910-450B-82D0-1DFFFB122E35}" type="pres">
      <dgm:prSet presAssocID="{13C32EB2-477C-4C65-9335-83F64EDBCFF5}" presName="connTx" presStyleLbl="parChTrans1D2" presStyleIdx="1" presStyleCnt="6"/>
      <dgm:spPr/>
      <dgm:t>
        <a:bodyPr/>
        <a:lstStyle/>
        <a:p>
          <a:endParaRPr lang="en-US"/>
        </a:p>
      </dgm:t>
    </dgm:pt>
    <dgm:pt modelId="{469EE7B8-57F8-4094-B631-8E9DA797D6B8}" type="pres">
      <dgm:prSet presAssocID="{FD6A73D2-D5CE-4458-A709-5727DDA46D7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A482C4-4957-4C2C-8263-668B438CB067}" type="pres">
      <dgm:prSet presAssocID="{F4BBECF3-E032-40CB-A336-697B82D2A972}" presName="Name9" presStyleLbl="parChTrans1D2" presStyleIdx="2" presStyleCnt="6"/>
      <dgm:spPr/>
      <dgm:t>
        <a:bodyPr/>
        <a:lstStyle/>
        <a:p>
          <a:endParaRPr lang="en-US"/>
        </a:p>
      </dgm:t>
    </dgm:pt>
    <dgm:pt modelId="{8333D682-D969-431A-AA13-12DB239A03AD}" type="pres">
      <dgm:prSet presAssocID="{F4BBECF3-E032-40CB-A336-697B82D2A972}" presName="connTx" presStyleLbl="parChTrans1D2" presStyleIdx="2" presStyleCnt="6"/>
      <dgm:spPr/>
      <dgm:t>
        <a:bodyPr/>
        <a:lstStyle/>
        <a:p>
          <a:endParaRPr lang="en-US"/>
        </a:p>
      </dgm:t>
    </dgm:pt>
    <dgm:pt modelId="{FA506D54-EF71-4758-9819-255206B89EF3}" type="pres">
      <dgm:prSet presAssocID="{03660FF4-3D93-4843-994F-05685BEFC4A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F9A773-5246-4E29-A41F-B70BF3B1D26A}" type="pres">
      <dgm:prSet presAssocID="{28B40E49-623A-47B0-9078-A63B80F4A61A}" presName="Name9" presStyleLbl="parChTrans1D2" presStyleIdx="3" presStyleCnt="6"/>
      <dgm:spPr/>
      <dgm:t>
        <a:bodyPr/>
        <a:lstStyle/>
        <a:p>
          <a:endParaRPr lang="en-US"/>
        </a:p>
      </dgm:t>
    </dgm:pt>
    <dgm:pt modelId="{58C7F61F-48A5-4C4A-9317-DCFF7B6F1F3A}" type="pres">
      <dgm:prSet presAssocID="{28B40E49-623A-47B0-9078-A63B80F4A61A}" presName="connTx" presStyleLbl="parChTrans1D2" presStyleIdx="3" presStyleCnt="6"/>
      <dgm:spPr/>
      <dgm:t>
        <a:bodyPr/>
        <a:lstStyle/>
        <a:p>
          <a:endParaRPr lang="en-US"/>
        </a:p>
      </dgm:t>
    </dgm:pt>
    <dgm:pt modelId="{0606FEDD-763A-4F3E-9B69-5C67203B5302}" type="pres">
      <dgm:prSet presAssocID="{45E691F4-F8A4-43A2-B002-60CC58961B0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767324-C566-41DA-8FCA-EAE679F2F8DB}" type="pres">
      <dgm:prSet presAssocID="{FD566B1D-C12B-4DE1-AD5D-2A0E6508449E}" presName="Name9" presStyleLbl="parChTrans1D2" presStyleIdx="4" presStyleCnt="6"/>
      <dgm:spPr/>
      <dgm:t>
        <a:bodyPr/>
        <a:lstStyle/>
        <a:p>
          <a:endParaRPr lang="en-US"/>
        </a:p>
      </dgm:t>
    </dgm:pt>
    <dgm:pt modelId="{83CA91E5-1CAC-43E5-9F42-50FCC48EAF67}" type="pres">
      <dgm:prSet presAssocID="{FD566B1D-C12B-4DE1-AD5D-2A0E6508449E}" presName="connTx" presStyleLbl="parChTrans1D2" presStyleIdx="4" presStyleCnt="6"/>
      <dgm:spPr/>
      <dgm:t>
        <a:bodyPr/>
        <a:lstStyle/>
        <a:p>
          <a:endParaRPr lang="en-US"/>
        </a:p>
      </dgm:t>
    </dgm:pt>
    <dgm:pt modelId="{C32921BA-0D2A-4A14-8251-4D9591235E08}" type="pres">
      <dgm:prSet presAssocID="{86A5DF36-F114-4479-95BE-9087B53496E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D001AA-998B-497D-BCC6-9FC4ECE58393}" type="pres">
      <dgm:prSet presAssocID="{A2CE1287-97B9-427B-8857-11E633AA5F03}" presName="Name9" presStyleLbl="parChTrans1D2" presStyleIdx="5" presStyleCnt="6"/>
      <dgm:spPr/>
      <dgm:t>
        <a:bodyPr/>
        <a:lstStyle/>
        <a:p>
          <a:endParaRPr lang="en-US"/>
        </a:p>
      </dgm:t>
    </dgm:pt>
    <dgm:pt modelId="{7BF8F2DA-D2B5-409B-9672-1141329C6434}" type="pres">
      <dgm:prSet presAssocID="{A2CE1287-97B9-427B-8857-11E633AA5F03}" presName="connTx" presStyleLbl="parChTrans1D2" presStyleIdx="5" presStyleCnt="6"/>
      <dgm:spPr/>
      <dgm:t>
        <a:bodyPr/>
        <a:lstStyle/>
        <a:p>
          <a:endParaRPr lang="en-US"/>
        </a:p>
      </dgm:t>
    </dgm:pt>
    <dgm:pt modelId="{6AEBCC4B-AC5A-4286-8871-B49679371040}" type="pres">
      <dgm:prSet presAssocID="{33F9DDAA-7C8F-40D7-8080-6962D950C362}" presName="node" presStyleLbl="node1" presStyleIdx="5" presStyleCnt="6" custScaleX="119949" custScaleY="1110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19039A-E333-4EB2-8F51-9A4FFCEFE280}" srcId="{6F93A124-9B98-4156-9157-64AC157723C5}" destId="{86A5DF36-F114-4479-95BE-9087B53496E8}" srcOrd="4" destOrd="0" parTransId="{FD566B1D-C12B-4DE1-AD5D-2A0E6508449E}" sibTransId="{BCAD01E5-52E5-4D43-ACFC-C44C96B6DF1C}"/>
    <dgm:cxn modelId="{8E918B32-BC84-4216-9311-CF7284F40197}" srcId="{6F93A124-9B98-4156-9157-64AC157723C5}" destId="{45E691F4-F8A4-43A2-B002-60CC58961B01}" srcOrd="3" destOrd="0" parTransId="{28B40E49-623A-47B0-9078-A63B80F4A61A}" sibTransId="{1E4703DB-25CE-4BBF-851B-15ECDC6A9C2A}"/>
    <dgm:cxn modelId="{0CB62ADD-7F6D-47B3-8839-A7B64F55C6C8}" type="presOf" srcId="{FD566B1D-C12B-4DE1-AD5D-2A0E6508449E}" destId="{EF767324-C566-41DA-8FCA-EAE679F2F8DB}" srcOrd="0" destOrd="0" presId="urn:microsoft.com/office/officeart/2005/8/layout/radial1"/>
    <dgm:cxn modelId="{1F2B06A3-A440-4152-8C9B-9D6747BB30BD}" type="presOf" srcId="{6F93A124-9B98-4156-9157-64AC157723C5}" destId="{2B33B91F-3865-479D-A7ED-C96CC24D02E2}" srcOrd="0" destOrd="0" presId="urn:microsoft.com/office/officeart/2005/8/layout/radial1"/>
    <dgm:cxn modelId="{64880884-BA82-402D-AEDF-81100061DFDD}" type="presOf" srcId="{FEE685A2-6972-41A1-BF93-93707326D79E}" destId="{0C658EA2-2EE2-48E0-A3DE-CFBC533E4AD3}" srcOrd="0" destOrd="0" presId="urn:microsoft.com/office/officeart/2005/8/layout/radial1"/>
    <dgm:cxn modelId="{DA4C995B-F4C2-472A-854A-0831DB540061}" type="presOf" srcId="{13C32EB2-477C-4C65-9335-83F64EDBCFF5}" destId="{5501DAB8-08E4-4E2B-937C-DF2E0767F74E}" srcOrd="0" destOrd="0" presId="urn:microsoft.com/office/officeart/2005/8/layout/radial1"/>
    <dgm:cxn modelId="{986D3372-24F4-47C5-BECE-96F08AA45BEF}" type="presOf" srcId="{20D921FF-792E-4F19-AAFB-AA106AC8B395}" destId="{4E267EBB-7B0A-4FD1-918D-CCB7C0F027CC}" srcOrd="0" destOrd="0" presId="urn:microsoft.com/office/officeart/2005/8/layout/radial1"/>
    <dgm:cxn modelId="{5B6E7902-F04F-4FAC-9453-C2A1547F7BF2}" type="presOf" srcId="{28B40E49-623A-47B0-9078-A63B80F4A61A}" destId="{58C7F61F-48A5-4C4A-9317-DCFF7B6F1F3A}" srcOrd="1" destOrd="0" presId="urn:microsoft.com/office/officeart/2005/8/layout/radial1"/>
    <dgm:cxn modelId="{45B96C33-8C74-4EC8-9EBA-79D97D5CFF99}" type="presOf" srcId="{A2CE1287-97B9-427B-8857-11E633AA5F03}" destId="{7DD001AA-998B-497D-BCC6-9FC4ECE58393}" srcOrd="0" destOrd="0" presId="urn:microsoft.com/office/officeart/2005/8/layout/radial1"/>
    <dgm:cxn modelId="{7750AC28-C594-4781-B3D5-BE84EB7A494B}" type="presOf" srcId="{6904F34E-29DF-414B-8F2E-928DB7218945}" destId="{AD8E7BFF-42DB-4717-B262-BEA66DD0A9C7}" srcOrd="0" destOrd="0" presId="urn:microsoft.com/office/officeart/2005/8/layout/radial1"/>
    <dgm:cxn modelId="{74F5385C-239F-47F0-8A19-9D5AE874FB72}" srcId="{6F93A124-9B98-4156-9157-64AC157723C5}" destId="{33F9DDAA-7C8F-40D7-8080-6962D950C362}" srcOrd="5" destOrd="0" parTransId="{A2CE1287-97B9-427B-8857-11E633AA5F03}" sibTransId="{7B848ADB-F3C3-4385-9116-DFEE38EBFAE0}"/>
    <dgm:cxn modelId="{925C2CB4-A229-417C-BDA3-26B71AF8C968}" srcId="{20D921FF-792E-4F19-AAFB-AA106AC8B395}" destId="{6F93A124-9B98-4156-9157-64AC157723C5}" srcOrd="0" destOrd="0" parTransId="{F235A92C-F167-4AB3-B2C9-EC8ED8603463}" sibTransId="{AD320363-47C2-4CD6-9BBF-308C2390E9B4}"/>
    <dgm:cxn modelId="{34F87B8D-A1C0-4D2F-BF9D-032EF2868216}" type="presOf" srcId="{F4BBECF3-E032-40CB-A336-697B82D2A972}" destId="{C4A482C4-4957-4C2C-8263-668B438CB067}" srcOrd="0" destOrd="0" presId="urn:microsoft.com/office/officeart/2005/8/layout/radial1"/>
    <dgm:cxn modelId="{098B0746-CC42-4E0D-BCAF-9164A8DFF736}" type="presOf" srcId="{86A5DF36-F114-4479-95BE-9087B53496E8}" destId="{C32921BA-0D2A-4A14-8251-4D9591235E08}" srcOrd="0" destOrd="0" presId="urn:microsoft.com/office/officeart/2005/8/layout/radial1"/>
    <dgm:cxn modelId="{22B10175-14DB-4237-ACC8-F9B01398D628}" type="presOf" srcId="{03660FF4-3D93-4843-994F-05685BEFC4A6}" destId="{FA506D54-EF71-4758-9819-255206B89EF3}" srcOrd="0" destOrd="0" presId="urn:microsoft.com/office/officeart/2005/8/layout/radial1"/>
    <dgm:cxn modelId="{106B85F4-CD17-4CBB-BA4D-A52D47781686}" type="presOf" srcId="{45E691F4-F8A4-43A2-B002-60CC58961B01}" destId="{0606FEDD-763A-4F3E-9B69-5C67203B5302}" srcOrd="0" destOrd="0" presId="urn:microsoft.com/office/officeart/2005/8/layout/radial1"/>
    <dgm:cxn modelId="{77ABEE48-2B78-477C-A744-69D2FB428FBE}" type="presOf" srcId="{FD6A73D2-D5CE-4458-A709-5727DDA46D75}" destId="{469EE7B8-57F8-4094-B631-8E9DA797D6B8}" srcOrd="0" destOrd="0" presId="urn:microsoft.com/office/officeart/2005/8/layout/radial1"/>
    <dgm:cxn modelId="{C2DCBFE1-AEA4-499D-B711-B860E732A730}" type="presOf" srcId="{33F9DDAA-7C8F-40D7-8080-6962D950C362}" destId="{6AEBCC4B-AC5A-4286-8871-B49679371040}" srcOrd="0" destOrd="0" presId="urn:microsoft.com/office/officeart/2005/8/layout/radial1"/>
    <dgm:cxn modelId="{EB2CAEAC-82F4-4A4D-BD50-2385959EE806}" type="presOf" srcId="{13C32EB2-477C-4C65-9335-83F64EDBCFF5}" destId="{BF04FCE0-F910-450B-82D0-1DFFFB122E35}" srcOrd="1" destOrd="0" presId="urn:microsoft.com/office/officeart/2005/8/layout/radial1"/>
    <dgm:cxn modelId="{0AACC9F9-9926-4075-87BA-F6D40E9D577E}" type="presOf" srcId="{28B40E49-623A-47B0-9078-A63B80F4A61A}" destId="{03F9A773-5246-4E29-A41F-B70BF3B1D26A}" srcOrd="0" destOrd="0" presId="urn:microsoft.com/office/officeart/2005/8/layout/radial1"/>
    <dgm:cxn modelId="{B66B3182-8DB6-46E9-B4BE-AC9B12D78084}" type="presOf" srcId="{FD566B1D-C12B-4DE1-AD5D-2A0E6508449E}" destId="{83CA91E5-1CAC-43E5-9F42-50FCC48EAF67}" srcOrd="1" destOrd="0" presId="urn:microsoft.com/office/officeart/2005/8/layout/radial1"/>
    <dgm:cxn modelId="{C5EC44BC-6E9C-48AF-A284-C1739FCED711}" type="presOf" srcId="{A2CE1287-97B9-427B-8857-11E633AA5F03}" destId="{7BF8F2DA-D2B5-409B-9672-1141329C6434}" srcOrd="1" destOrd="0" presId="urn:microsoft.com/office/officeart/2005/8/layout/radial1"/>
    <dgm:cxn modelId="{41D70FFA-8F69-4EC6-8951-FCA0E0C10FB5}" srcId="{6F93A124-9B98-4156-9157-64AC157723C5}" destId="{FD6A73D2-D5CE-4458-A709-5727DDA46D75}" srcOrd="1" destOrd="0" parTransId="{13C32EB2-477C-4C65-9335-83F64EDBCFF5}" sibTransId="{2E782168-ACFE-4161-A13B-FA10F30ABAA0}"/>
    <dgm:cxn modelId="{0BDF468E-AC1A-417F-A36E-7B1CD3C78F44}" type="presOf" srcId="{FEE685A2-6972-41A1-BF93-93707326D79E}" destId="{764A1698-A33A-413C-BC68-FFC97793E39C}" srcOrd="1" destOrd="0" presId="urn:microsoft.com/office/officeart/2005/8/layout/radial1"/>
    <dgm:cxn modelId="{21D539EE-F796-45A0-90A7-6F97F83F83BD}" type="presOf" srcId="{F4BBECF3-E032-40CB-A336-697B82D2A972}" destId="{8333D682-D969-431A-AA13-12DB239A03AD}" srcOrd="1" destOrd="0" presId="urn:microsoft.com/office/officeart/2005/8/layout/radial1"/>
    <dgm:cxn modelId="{360581F2-AA8A-4CFA-93C1-76AF796CC03F}" srcId="{6F93A124-9B98-4156-9157-64AC157723C5}" destId="{6904F34E-29DF-414B-8F2E-928DB7218945}" srcOrd="0" destOrd="0" parTransId="{FEE685A2-6972-41A1-BF93-93707326D79E}" sibTransId="{666B786F-9ECB-4442-91EB-00142F1D0477}"/>
    <dgm:cxn modelId="{3112AC41-04AB-4CDD-B105-4CCD5A35E16B}" srcId="{6F93A124-9B98-4156-9157-64AC157723C5}" destId="{03660FF4-3D93-4843-994F-05685BEFC4A6}" srcOrd="2" destOrd="0" parTransId="{F4BBECF3-E032-40CB-A336-697B82D2A972}" sibTransId="{CAD0C9FD-3D2A-446A-A3FF-8277DEEC6357}"/>
    <dgm:cxn modelId="{FEABA07D-A4C7-4BEC-90BB-CD9AA84616C2}" type="presParOf" srcId="{4E267EBB-7B0A-4FD1-918D-CCB7C0F027CC}" destId="{2B33B91F-3865-479D-A7ED-C96CC24D02E2}" srcOrd="0" destOrd="0" presId="urn:microsoft.com/office/officeart/2005/8/layout/radial1"/>
    <dgm:cxn modelId="{A6094D47-DB83-4AC4-BD8F-232C9635E69B}" type="presParOf" srcId="{4E267EBB-7B0A-4FD1-918D-CCB7C0F027CC}" destId="{0C658EA2-2EE2-48E0-A3DE-CFBC533E4AD3}" srcOrd="1" destOrd="0" presId="urn:microsoft.com/office/officeart/2005/8/layout/radial1"/>
    <dgm:cxn modelId="{2BDB9F45-1352-414C-8502-068641368341}" type="presParOf" srcId="{0C658EA2-2EE2-48E0-A3DE-CFBC533E4AD3}" destId="{764A1698-A33A-413C-BC68-FFC97793E39C}" srcOrd="0" destOrd="0" presId="urn:microsoft.com/office/officeart/2005/8/layout/radial1"/>
    <dgm:cxn modelId="{9E84A7C3-C7AE-43F0-A8DB-55BFCCC0296B}" type="presParOf" srcId="{4E267EBB-7B0A-4FD1-918D-CCB7C0F027CC}" destId="{AD8E7BFF-42DB-4717-B262-BEA66DD0A9C7}" srcOrd="2" destOrd="0" presId="urn:microsoft.com/office/officeart/2005/8/layout/radial1"/>
    <dgm:cxn modelId="{5F37100E-037B-4E01-8DE7-64936085CD17}" type="presParOf" srcId="{4E267EBB-7B0A-4FD1-918D-CCB7C0F027CC}" destId="{5501DAB8-08E4-4E2B-937C-DF2E0767F74E}" srcOrd="3" destOrd="0" presId="urn:microsoft.com/office/officeart/2005/8/layout/radial1"/>
    <dgm:cxn modelId="{C9DA6D7D-9B3D-4EB7-8C0B-AA295DCFE20E}" type="presParOf" srcId="{5501DAB8-08E4-4E2B-937C-DF2E0767F74E}" destId="{BF04FCE0-F910-450B-82D0-1DFFFB122E35}" srcOrd="0" destOrd="0" presId="urn:microsoft.com/office/officeart/2005/8/layout/radial1"/>
    <dgm:cxn modelId="{C603A137-7E23-4821-BBBC-4E4F82880DFF}" type="presParOf" srcId="{4E267EBB-7B0A-4FD1-918D-CCB7C0F027CC}" destId="{469EE7B8-57F8-4094-B631-8E9DA797D6B8}" srcOrd="4" destOrd="0" presId="urn:microsoft.com/office/officeart/2005/8/layout/radial1"/>
    <dgm:cxn modelId="{BB9F2F2A-69DF-48F2-98B1-110AFE679017}" type="presParOf" srcId="{4E267EBB-7B0A-4FD1-918D-CCB7C0F027CC}" destId="{C4A482C4-4957-4C2C-8263-668B438CB067}" srcOrd="5" destOrd="0" presId="urn:microsoft.com/office/officeart/2005/8/layout/radial1"/>
    <dgm:cxn modelId="{893E20A7-0507-445D-9C3B-7F287CA655DE}" type="presParOf" srcId="{C4A482C4-4957-4C2C-8263-668B438CB067}" destId="{8333D682-D969-431A-AA13-12DB239A03AD}" srcOrd="0" destOrd="0" presId="urn:microsoft.com/office/officeart/2005/8/layout/radial1"/>
    <dgm:cxn modelId="{E83D69BF-D2F5-4028-B497-C301507AFD0C}" type="presParOf" srcId="{4E267EBB-7B0A-4FD1-918D-CCB7C0F027CC}" destId="{FA506D54-EF71-4758-9819-255206B89EF3}" srcOrd="6" destOrd="0" presId="urn:microsoft.com/office/officeart/2005/8/layout/radial1"/>
    <dgm:cxn modelId="{E8B52C91-1E97-4D91-889D-D6DC5071D071}" type="presParOf" srcId="{4E267EBB-7B0A-4FD1-918D-CCB7C0F027CC}" destId="{03F9A773-5246-4E29-A41F-B70BF3B1D26A}" srcOrd="7" destOrd="0" presId="urn:microsoft.com/office/officeart/2005/8/layout/radial1"/>
    <dgm:cxn modelId="{C19D6AC1-7D0F-49AB-9506-6CCF06C89308}" type="presParOf" srcId="{03F9A773-5246-4E29-A41F-B70BF3B1D26A}" destId="{58C7F61F-48A5-4C4A-9317-DCFF7B6F1F3A}" srcOrd="0" destOrd="0" presId="urn:microsoft.com/office/officeart/2005/8/layout/radial1"/>
    <dgm:cxn modelId="{F22D3DFA-F52D-4ABB-900F-F16E462EA79D}" type="presParOf" srcId="{4E267EBB-7B0A-4FD1-918D-CCB7C0F027CC}" destId="{0606FEDD-763A-4F3E-9B69-5C67203B5302}" srcOrd="8" destOrd="0" presId="urn:microsoft.com/office/officeart/2005/8/layout/radial1"/>
    <dgm:cxn modelId="{AD1F7C72-1B10-4E56-A3B9-466B804C669C}" type="presParOf" srcId="{4E267EBB-7B0A-4FD1-918D-CCB7C0F027CC}" destId="{EF767324-C566-41DA-8FCA-EAE679F2F8DB}" srcOrd="9" destOrd="0" presId="urn:microsoft.com/office/officeart/2005/8/layout/radial1"/>
    <dgm:cxn modelId="{9CE4C4C9-118E-47C1-AEF8-3E302965DB5A}" type="presParOf" srcId="{EF767324-C566-41DA-8FCA-EAE679F2F8DB}" destId="{83CA91E5-1CAC-43E5-9F42-50FCC48EAF67}" srcOrd="0" destOrd="0" presId="urn:microsoft.com/office/officeart/2005/8/layout/radial1"/>
    <dgm:cxn modelId="{AD8EE2D3-1D73-49B1-B62B-5C28FB32A1AB}" type="presParOf" srcId="{4E267EBB-7B0A-4FD1-918D-CCB7C0F027CC}" destId="{C32921BA-0D2A-4A14-8251-4D9591235E08}" srcOrd="10" destOrd="0" presId="urn:microsoft.com/office/officeart/2005/8/layout/radial1"/>
    <dgm:cxn modelId="{A7580196-8ECA-4505-B718-4A0AA53E6876}" type="presParOf" srcId="{4E267EBB-7B0A-4FD1-918D-CCB7C0F027CC}" destId="{7DD001AA-998B-497D-BCC6-9FC4ECE58393}" srcOrd="11" destOrd="0" presId="urn:microsoft.com/office/officeart/2005/8/layout/radial1"/>
    <dgm:cxn modelId="{A1F81994-3934-476A-BE6E-69CB2CC69968}" type="presParOf" srcId="{7DD001AA-998B-497D-BCC6-9FC4ECE58393}" destId="{7BF8F2DA-D2B5-409B-9672-1141329C6434}" srcOrd="0" destOrd="0" presId="urn:microsoft.com/office/officeart/2005/8/layout/radial1"/>
    <dgm:cxn modelId="{5C8190E1-0437-42E1-8ACC-88BC6614B709}" type="presParOf" srcId="{4E267EBB-7B0A-4FD1-918D-CCB7C0F027CC}" destId="{6AEBCC4B-AC5A-4286-8871-B49679371040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7CEAC-5068-4866-A973-7A9BA620857E}">
      <dsp:nvSpPr>
        <dsp:cNvPr id="0" name=""/>
        <dsp:cNvSpPr/>
      </dsp:nvSpPr>
      <dsp:spPr>
        <a:xfrm rot="16200000">
          <a:off x="113461" y="379645"/>
          <a:ext cx="1389984" cy="1149854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4E1118-1F3D-4624-AD5A-16173FF2ED84}">
      <dsp:nvSpPr>
        <dsp:cNvPr id="0" name=""/>
        <dsp:cNvSpPr/>
      </dsp:nvSpPr>
      <dsp:spPr>
        <a:xfrm>
          <a:off x="1568192" y="151036"/>
          <a:ext cx="5002931" cy="2092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The need to educate students as </a:t>
          </a:r>
          <a:r>
            <a:rPr lang="en-US" sz="2800" b="1" i="1" kern="1200" dirty="0" smtClean="0">
              <a:solidFill>
                <a:schemeClr val="tx2"/>
              </a:solidFill>
            </a:rPr>
            <a:t>SPECIALISTS</a:t>
          </a:r>
          <a:r>
            <a:rPr lang="en-US" sz="2800" kern="1200" dirty="0" smtClean="0"/>
            <a:t> who possess a range of  technologies with increasing levels of </a:t>
          </a:r>
          <a:r>
            <a:rPr lang="en-US" sz="2800" b="1" i="1" kern="1200" dirty="0" smtClean="0">
              <a:solidFill>
                <a:schemeClr val="tx2"/>
              </a:solidFill>
            </a:rPr>
            <a:t>technical knowledge </a:t>
          </a:r>
          <a:r>
            <a:rPr lang="en-US" sz="2800" kern="1200" dirty="0" smtClean="0"/>
            <a:t>for professional mastery</a:t>
          </a:r>
          <a:endParaRPr lang="en-US" sz="2800" b="1" i="1" kern="1200" dirty="0">
            <a:solidFill>
              <a:schemeClr val="tx2"/>
            </a:solidFill>
          </a:endParaRPr>
        </a:p>
      </dsp:txBody>
      <dsp:txXfrm>
        <a:off x="1568192" y="151036"/>
        <a:ext cx="5002931" cy="2092085"/>
      </dsp:txXfrm>
    </dsp:sp>
    <dsp:sp modelId="{249CA3E0-53CD-4459-BB22-55E7650F48A5}">
      <dsp:nvSpPr>
        <dsp:cNvPr id="0" name=""/>
        <dsp:cNvSpPr/>
      </dsp:nvSpPr>
      <dsp:spPr>
        <a:xfrm rot="16200000">
          <a:off x="6955605" y="2805667"/>
          <a:ext cx="1337814" cy="1210174"/>
        </a:xfrm>
        <a:prstGeom prst="downArrow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99B263-8D20-448F-8B4E-2F5AD1C12D33}">
      <dsp:nvSpPr>
        <dsp:cNvPr id="0" name=""/>
        <dsp:cNvSpPr/>
      </dsp:nvSpPr>
      <dsp:spPr>
        <a:xfrm>
          <a:off x="2702596" y="2132240"/>
          <a:ext cx="4386350" cy="2821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 smtClean="0"/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The need to educate students as </a:t>
          </a:r>
          <a:r>
            <a:rPr lang="en-US" sz="2800" b="1" kern="1200" dirty="0" smtClean="0">
              <a:solidFill>
                <a:srgbClr val="00B050"/>
              </a:solidFill>
            </a:rPr>
            <a:t>GENERALISTS</a:t>
          </a:r>
          <a:r>
            <a:rPr lang="en-US" sz="2800" kern="1200" dirty="0" smtClean="0"/>
            <a:t> who possess </a:t>
          </a:r>
          <a:r>
            <a:rPr lang="en-US" sz="2800" b="1" kern="1200" dirty="0" smtClean="0">
              <a:solidFill>
                <a:srgbClr val="00B050"/>
              </a:solidFill>
            </a:rPr>
            <a:t>personal, interpersonal, product &amp; system building skills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2702596" y="2132240"/>
        <a:ext cx="4386350" cy="28212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2221B-640C-4334-A15A-3D46A17DF871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32C78-A59C-4B4C-B207-9535202703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6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</a:t>
            </a:r>
            <a:r>
              <a:rPr lang="en-US" baseline="0" dirty="0" smtClean="0"/>
              <a:t> many of you have heard of CDIO? CDIO is an acronym.</a:t>
            </a:r>
          </a:p>
          <a:p>
            <a:r>
              <a:rPr lang="en-US" baseline="0" dirty="0" smtClean="0"/>
              <a:t>Can anyone tell me what C, D, I and O stand for?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2C78-A59C-4B4C-B207-95352027031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Recapping …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2C78-A59C-4B4C-B207-95352027031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5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2C78-A59C-4B4C-B207-95352027031F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20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am going to share the background to the CDIO initiative. In the early</a:t>
            </a:r>
            <a:r>
              <a:rPr lang="en-US" baseline="0" dirty="0" smtClean="0"/>
              <a:t> 1990s, e</a:t>
            </a:r>
            <a:r>
              <a:rPr lang="en-US" dirty="0" smtClean="0"/>
              <a:t>ngineering</a:t>
            </a:r>
            <a:r>
              <a:rPr lang="en-US" baseline="0" dirty="0" smtClean="0"/>
              <a:t> educators all over the world were getting very concerned about the mismatch in the attributes of engineering graduates and the attributes industries were looking for. </a:t>
            </a:r>
          </a:p>
          <a:p>
            <a:r>
              <a:rPr lang="en-US" baseline="0" dirty="0" smtClean="0"/>
              <a:t>Firstly, there was too much emphasis on teaching of theory. This was not helped by the fact that there was a knowledge explosion with the advent of the internet. Secondly, there was too little emphasis on </a:t>
            </a:r>
            <a:r>
              <a:rPr lang="en-US" baseline="0" dirty="0" err="1" smtClean="0"/>
              <a:t>practise</a:t>
            </a:r>
            <a:r>
              <a:rPr lang="en-US" baseline="0" dirty="0" smtClean="0"/>
              <a:t>, design and communication.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2C78-A59C-4B4C-B207-95352027031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National Association of Colleges and Employers in the US conducted a survey in 2011. The results, published in Job Outlook 2011 indicate that verbal communication skills, strong work ethics, teamwork skills, analytical skills and initiative were the 5 top skills they look for in potential employees. This mismatch let to high </a:t>
            </a:r>
            <a:r>
              <a:rPr lang="en-US" baseline="0" dirty="0" err="1" smtClean="0"/>
              <a:t>unemployability</a:t>
            </a:r>
            <a:r>
              <a:rPr lang="en-US" baseline="0" dirty="0" smtClean="0"/>
              <a:t> rates among graduates.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2C78-A59C-4B4C-B207-95352027031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2010 Science and Engineering Indicators</a:t>
            </a:r>
            <a:r>
              <a:rPr lang="en-US" baseline="0" dirty="0" smtClean="0"/>
              <a:t> Report in the US presented the following line graphs showing the college enrolment of students between 1990 – 2008. Notice in the early 1990s, there was a steep drop in the enrolment of engineering students. Part of the reason was engineering graduates could not get a job easily.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2C78-A59C-4B4C-B207-95352027031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about in Malaysia? Do we face similar</a:t>
            </a:r>
            <a:r>
              <a:rPr lang="en-US" baseline="0" dirty="0" smtClean="0"/>
              <a:t> problem?</a:t>
            </a:r>
          </a:p>
          <a:p>
            <a:r>
              <a:rPr lang="en-US" baseline="0" dirty="0" smtClean="0"/>
              <a:t>Indeed we do. </a:t>
            </a:r>
            <a:r>
              <a:rPr lang="en-US" baseline="0" dirty="0" err="1" smtClean="0"/>
              <a:t>Jobstreet</a:t>
            </a:r>
            <a:r>
              <a:rPr lang="en-US" baseline="0" dirty="0" smtClean="0"/>
              <a:t> (a recruitment agency for Malaysia, Singapore, Vietnam and a few other countries) conducted a survey among employers. The employers found Malaysian graduates generally are poor in English, possess poor character and attitude, poor communication skills and asking for unrealistic salary.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2C78-A59C-4B4C-B207-95352027031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Engineering is</a:t>
            </a:r>
            <a:r>
              <a:rPr lang="en-US" baseline="0" dirty="0" smtClean="0"/>
              <a:t> no longer limited to specifications, design and prototype  but needs to take into account the society, environment, and the market.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2C78-A59C-4B4C-B207-95352027031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To meet this challenges: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Meet this challenge by </a:t>
            </a:r>
            <a:r>
              <a:rPr lang="en-US" sz="1200" b="1" dirty="0" smtClean="0"/>
              <a:t>educating well-rounded engineers </a:t>
            </a:r>
            <a:r>
              <a:rPr lang="en-US" sz="1200" dirty="0" smtClean="0"/>
              <a:t>who understand how to </a:t>
            </a:r>
            <a:r>
              <a:rPr lang="en-US" sz="1200" b="1" dirty="0" smtClean="0"/>
              <a:t>Conceive-Design-Implement-Operate </a:t>
            </a:r>
            <a:r>
              <a:rPr lang="en-US" sz="1200" dirty="0" smtClean="0"/>
              <a:t>complex, value-added engineering products, processes and systems in a modern, team-based environment.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ADB5B-3631-45E3-AC0B-47AB61908E3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Accreditation Board for Engineering and Technology (ABET)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2C78-A59C-4B4C-B207-95352027031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2C78-A59C-4B4C-B207-95352027031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4DEA-5354-4F81-93A4-ECEA40D8F45A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3E4FF-6EF8-42EF-8E4C-122A41164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4DEA-5354-4F81-93A4-ECEA40D8F45A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3E4FF-6EF8-42EF-8E4C-122A41164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4DEA-5354-4F81-93A4-ECEA40D8F45A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3E4FF-6EF8-42EF-8E4C-122A41164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4DEA-5354-4F81-93A4-ECEA40D8F45A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3E4FF-6EF8-42EF-8E4C-122A41164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4DEA-5354-4F81-93A4-ECEA40D8F45A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3E4FF-6EF8-42EF-8E4C-122A41164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4DEA-5354-4F81-93A4-ECEA40D8F45A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3E4FF-6EF8-42EF-8E4C-122A41164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4DEA-5354-4F81-93A4-ECEA40D8F45A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3E4FF-6EF8-42EF-8E4C-122A41164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4DEA-5354-4F81-93A4-ECEA40D8F45A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3E4FF-6EF8-42EF-8E4C-122A41164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4DEA-5354-4F81-93A4-ECEA40D8F45A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3E4FF-6EF8-42EF-8E4C-122A41164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4DEA-5354-4F81-93A4-ECEA40D8F45A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3E4FF-6EF8-42EF-8E4C-122A41164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4DEA-5354-4F81-93A4-ECEA40D8F45A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3E4FF-6EF8-42EF-8E4C-122A41164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14DEA-5354-4F81-93A4-ECEA40D8F45A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3E4FF-6EF8-42EF-8E4C-122A41164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6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6.jpe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5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.m.wikipedia.org/wiki/CDIO" TargetMode="External"/><Relationship Id="rId2" Type="http://schemas.openxmlformats.org/officeDocument/2006/relationships/hyperlink" Target="http://www.cdio.org/meetings-event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w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wmf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The%20Marshmallow%20Challenge.docx" TargetMode="Externa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6.jpeg"/><Relationship Id="rId7" Type="http://schemas.openxmlformats.org/officeDocument/2006/relationships/image" Target="../media/image2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2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65.jpeg"/><Relationship Id="rId7" Type="http://schemas.openxmlformats.org/officeDocument/2006/relationships/image" Target="../media/image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5.jpeg"/><Relationship Id="rId7" Type="http://schemas.openxmlformats.org/officeDocument/2006/relationships/image" Target="../media/image6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8.jpeg"/><Relationship Id="rId7" Type="http://schemas.openxmlformats.org/officeDocument/2006/relationships/image" Target="../media/image6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3.jpeg"/><Relationship Id="rId7" Type="http://schemas.openxmlformats.org/officeDocument/2006/relationships/image" Target="../media/image5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84.jpe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w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92.gif"/><Relationship Id="rId7" Type="http://schemas.openxmlformats.org/officeDocument/2006/relationships/image" Target="../media/image23.jpeg"/><Relationship Id="rId2" Type="http://schemas.openxmlformats.org/officeDocument/2006/relationships/hyperlink" Target="Rubric%20Application%20of%20Creative%20Thinking.do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93.jpeg"/><Relationship Id="rId10" Type="http://schemas.openxmlformats.org/officeDocument/2006/relationships/image" Target="../media/image35.png"/><Relationship Id="rId4" Type="http://schemas.openxmlformats.org/officeDocument/2006/relationships/hyperlink" Target="Rubric%20Production%20of%20Car%20Chassis%20Component.docx" TargetMode="External"/><Relationship Id="rId9" Type="http://schemas.openxmlformats.org/officeDocument/2006/relationships/image" Target="../media/image6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3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CDIO%20video%20Noreen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7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IO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218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3528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Franklin Gothic Heavy" pitchFamily="34" charset="0"/>
              </a:rPr>
              <a:t>Introduction to CDIO </a:t>
            </a:r>
            <a:endParaRPr lang="en-US" dirty="0">
              <a:latin typeface="Franklin Gothic Heavy" pitchFamily="34" charset="0"/>
            </a:endParaRPr>
          </a:p>
        </p:txBody>
      </p:sp>
      <p:pic>
        <p:nvPicPr>
          <p:cNvPr id="5" name="Picture 4" descr="cdio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506" y="5867400"/>
            <a:ext cx="1709094" cy="8185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421868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HELEN TEH  21 NOV 2014 &amp; NOREEN KAMARUDDIN 25 NOV 2014 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8"/>
            <a:ext cx="9144000" cy="3219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latin typeface="Arial Rounded MT Bold" pitchFamily="34" charset="0"/>
              </a:rPr>
              <a:t>STEPS in developing </a:t>
            </a:r>
            <a:r>
              <a:rPr lang="en-US" sz="2800" b="1" dirty="0" smtClean="0">
                <a:solidFill>
                  <a:srgbClr val="002060"/>
                </a:solidFill>
                <a:latin typeface="Arial Rounded MT Bold" pitchFamily="34" charset="0"/>
              </a:rPr>
              <a:t>CDIO</a:t>
            </a:r>
            <a:r>
              <a:rPr lang="en-US" sz="2800" dirty="0" smtClean="0">
                <a:latin typeface="Arial Rounded MT Bold" pitchFamily="34" charset="0"/>
              </a:rPr>
              <a:t> framework by applying </a:t>
            </a:r>
            <a:r>
              <a:rPr lang="en-US" sz="2800" i="1" dirty="0" smtClean="0">
                <a:latin typeface="Arial Rounded MT Bold" pitchFamily="34" charset="0"/>
              </a:rPr>
              <a:t>engineering problem-solving</a:t>
            </a:r>
            <a:r>
              <a:rPr lang="en-US" sz="2800" dirty="0" smtClean="0">
                <a:latin typeface="Arial Rounded MT Bold" pitchFamily="34" charset="0"/>
              </a:rPr>
              <a:t> paradigm: </a:t>
            </a:r>
            <a:endParaRPr lang="en-US" sz="2800" dirty="0">
              <a:latin typeface="Arial Rounded MT Bold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3371113"/>
              </p:ext>
            </p:extLst>
          </p:nvPr>
        </p:nvGraphicFramePr>
        <p:xfrm>
          <a:off x="457200" y="1447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9496" y="6303252"/>
            <a:ext cx="9099756" cy="561347"/>
            <a:chOff x="29496" y="6303252"/>
            <a:chExt cx="9099756" cy="5613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0" name="Picture 9" descr="cdio_logo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116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11430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rgbClr val="FF0000"/>
                </a:solidFill>
                <a:latin typeface="Arial Rounded MT Bold" pitchFamily="34" charset="0"/>
              </a:rPr>
              <a:t>5 engineering tracks</a:t>
            </a:r>
            <a:r>
              <a:rPr lang="en-US" sz="2800" dirty="0" smtClean="0">
                <a:latin typeface="Arial Rounded MT Bold" pitchFamily="34" charset="0"/>
              </a:rPr>
              <a:t> and the</a:t>
            </a:r>
            <a:r>
              <a:rPr lang="en-US" sz="2800" dirty="0" smtClean="0">
                <a:solidFill>
                  <a:srgbClr val="0070C0"/>
                </a:solidFill>
                <a:latin typeface="Arial Rounded MT Bold" pitchFamily="34" charset="0"/>
              </a:rPr>
              <a:t> specific set of skills</a:t>
            </a:r>
            <a:r>
              <a:rPr lang="en-US" sz="2800" dirty="0" smtClean="0">
                <a:latin typeface="Arial Rounded MT Bold" pitchFamily="34" charset="0"/>
              </a:rPr>
              <a:t>  which support them (Crawley et al, 2011):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953000"/>
          </a:xfrm>
        </p:spPr>
        <p:txBody>
          <a:bodyPr>
            <a:no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FF0000"/>
                </a:solidFill>
              </a:rPr>
              <a:t>The Researcher </a:t>
            </a:r>
            <a:r>
              <a:rPr lang="en-US" sz="2800" dirty="0" smtClean="0"/>
              <a:t>– Experimentation and Knowledge Discovery (2.2)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FF0000"/>
                </a:solidFill>
              </a:rPr>
              <a:t>The System Designer </a:t>
            </a:r>
            <a:r>
              <a:rPr lang="en-US" sz="2800" dirty="0" smtClean="0"/>
              <a:t>– System Thinking (2.3), Conceiving and Engineering Systems (4.3)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FF0000"/>
                </a:solidFill>
              </a:rPr>
              <a:t>The Device Designer/Developer </a:t>
            </a:r>
            <a:r>
              <a:rPr lang="en-US" sz="2800" dirty="0" smtClean="0"/>
              <a:t>–Designing (4.4), Implementing (4.5)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FF0000"/>
                </a:solidFill>
              </a:rPr>
              <a:t>The Product Support Engineer/Operator </a:t>
            </a:r>
            <a:r>
              <a:rPr lang="en-US" sz="2800" dirty="0" smtClean="0"/>
              <a:t>–Operating (4.6)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FF0000"/>
                </a:solidFill>
              </a:rPr>
              <a:t>The Entrepreneurial Engineer/Manager </a:t>
            </a:r>
            <a:r>
              <a:rPr lang="en-US" sz="2800" dirty="0" smtClean="0"/>
              <a:t>–Enterprise and Business Context (4.2)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369325" y="6303252"/>
            <a:ext cx="2759927" cy="542584"/>
            <a:chOff x="6369325" y="6303252"/>
            <a:chExt cx="2759927" cy="5425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9" name="Picture 8" descr="cdio_log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772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Arial Rounded MT Bold" pitchFamily="34" charset="0"/>
              </a:rPr>
              <a:t>GENERIC SET OF SKILLS NEEDED </a:t>
            </a:r>
            <a:br>
              <a:rPr lang="en-US" sz="2800" dirty="0" smtClean="0">
                <a:latin typeface="Arial Rounded MT Bold" pitchFamily="34" charset="0"/>
              </a:rPr>
            </a:br>
            <a:r>
              <a:rPr lang="en-US" sz="2800" dirty="0" smtClean="0">
                <a:latin typeface="Arial Rounded MT Bold" pitchFamily="34" charset="0"/>
              </a:rPr>
              <a:t>BY ALL ENGINEERS (Crawley et al, 2011):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(2.1)  Engineering Reasoning and </a:t>
            </a:r>
          </a:p>
          <a:p>
            <a:pPr>
              <a:buNone/>
            </a:pPr>
            <a:r>
              <a:rPr lang="en-US" dirty="0" smtClean="0"/>
              <a:t>              Problem Solving  </a:t>
            </a:r>
          </a:p>
          <a:p>
            <a:r>
              <a:rPr lang="en-US" dirty="0" smtClean="0"/>
              <a:t>(2.4) Personal </a:t>
            </a:r>
          </a:p>
          <a:p>
            <a:r>
              <a:rPr lang="en-US" dirty="0" smtClean="0"/>
              <a:t>(2.5) Professional Skills </a:t>
            </a:r>
          </a:p>
          <a:p>
            <a:pPr>
              <a:buNone/>
            </a:pPr>
            <a:r>
              <a:rPr lang="en-US" dirty="0" smtClean="0"/>
              <a:t>             and Attitudes  </a:t>
            </a:r>
          </a:p>
          <a:p>
            <a:r>
              <a:rPr lang="en-US" dirty="0" smtClean="0"/>
              <a:t>(3.1) Teamwork </a:t>
            </a:r>
          </a:p>
          <a:p>
            <a:r>
              <a:rPr lang="en-US" dirty="0" smtClean="0"/>
              <a:t>(3.2) Communications </a:t>
            </a:r>
          </a:p>
          <a:p>
            <a:r>
              <a:rPr lang="en-US" dirty="0" smtClean="0"/>
              <a:t>(4.1) External and societal context </a:t>
            </a:r>
          </a:p>
          <a:p>
            <a:endParaRPr lang="en-US" dirty="0"/>
          </a:p>
        </p:txBody>
      </p:sp>
      <p:pic>
        <p:nvPicPr>
          <p:cNvPr id="1026" name="Picture 2" descr="C:\Users\User\AppData\Local\Microsoft\Windows\Temporary Internet Files\Content.IE5\6A9FD5R9\MP900439299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971800"/>
            <a:ext cx="3414366" cy="2286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9496" y="6303252"/>
            <a:ext cx="9099756" cy="561347"/>
            <a:chOff x="29496" y="6303252"/>
            <a:chExt cx="9099756" cy="56134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5" name="Picture 14" descr="cdio_log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852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/>
              <a:t>The general objective of the CDIO Syllabus which summarizes a set </a:t>
            </a:r>
            <a:r>
              <a:rPr lang="en-US" sz="2400" b="1" dirty="0" smtClean="0">
                <a:solidFill>
                  <a:srgbClr val="C00000"/>
                </a:solidFill>
              </a:rPr>
              <a:t>of </a:t>
            </a:r>
            <a:r>
              <a:rPr lang="en-US" sz="2400" b="1" i="1" dirty="0" smtClean="0">
                <a:solidFill>
                  <a:srgbClr val="C00000"/>
                </a:solidFill>
              </a:rPr>
              <a:t>knowledge, skills, and attitudes </a:t>
            </a:r>
            <a:r>
              <a:rPr lang="en-US" sz="2400" b="1" dirty="0" smtClean="0"/>
              <a:t>that </a:t>
            </a:r>
            <a:r>
              <a:rPr lang="en-US" sz="2400" b="1" dirty="0" smtClean="0">
                <a:solidFill>
                  <a:srgbClr val="0070C0"/>
                </a:solidFill>
              </a:rPr>
              <a:t>alumni, industry, and academia </a:t>
            </a:r>
            <a:r>
              <a:rPr lang="en-US" sz="2400" b="1" dirty="0" smtClean="0"/>
              <a:t>desire in a future generation of young engineers. 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438400"/>
            <a:ext cx="2819400" cy="3124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i="1" dirty="0" smtClean="0"/>
              <a:t>Graduating engineers should be able to: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conceive-design-implement-operate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complex value-added engineering systems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in a modern team-based environment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sz="half" idx="2"/>
          </p:nvPr>
        </p:nvGraphicFramePr>
        <p:xfrm>
          <a:off x="3505200" y="1600200"/>
          <a:ext cx="5181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Diagram 15"/>
          <p:cNvGraphicFramePr/>
          <p:nvPr/>
        </p:nvGraphicFramePr>
        <p:xfrm>
          <a:off x="4495800" y="2286000"/>
          <a:ext cx="39624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22" name="Straight Arrow Connector 21"/>
          <p:cNvCxnSpPr/>
          <p:nvPr/>
        </p:nvCxnSpPr>
        <p:spPr>
          <a:xfrm>
            <a:off x="3124200" y="2819400"/>
            <a:ext cx="2819400" cy="12192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124200" y="3886200"/>
            <a:ext cx="1447800" cy="8382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124200" y="4953000"/>
            <a:ext cx="4114800" cy="6096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124200" y="3352800"/>
            <a:ext cx="1371600" cy="3810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369325" y="6303252"/>
            <a:ext cx="2759927" cy="542584"/>
            <a:chOff x="6369325" y="6303252"/>
            <a:chExt cx="2759927" cy="54258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7" name="Picture 16" descr="cdio_logo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188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pitchFamily="34" charset="0"/>
              </a:rPr>
              <a:t>What is </a:t>
            </a:r>
            <a:r>
              <a:rPr lang="en-US" dirty="0" smtClean="0">
                <a:solidFill>
                  <a:schemeClr val="tx2"/>
                </a:solidFill>
                <a:latin typeface="Arial Rounded MT Bold" pitchFamily="34" charset="0"/>
              </a:rPr>
              <a:t>CDIO</a:t>
            </a:r>
            <a:r>
              <a:rPr lang="en-US" dirty="0" smtClean="0">
                <a:latin typeface="Arial Rounded MT Bold" pitchFamily="34" charset="0"/>
              </a:rPr>
              <a:t>?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153400" cy="4648199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3300" dirty="0" smtClean="0"/>
              <a:t>Innovative</a:t>
            </a:r>
            <a:r>
              <a:rPr lang="en-US" sz="3900" dirty="0" smtClean="0"/>
              <a:t> </a:t>
            </a:r>
            <a:r>
              <a:rPr lang="en-US" sz="5200" b="1" dirty="0" smtClean="0"/>
              <a:t>educational framework</a:t>
            </a:r>
          </a:p>
          <a:p>
            <a:pPr algn="ctr"/>
            <a:r>
              <a:rPr lang="en-US" sz="3300" dirty="0" smtClean="0"/>
              <a:t>applied in </a:t>
            </a:r>
            <a:r>
              <a:rPr lang="en-US" sz="5200" b="1" dirty="0" smtClean="0"/>
              <a:t>engineering education </a:t>
            </a:r>
            <a:r>
              <a:rPr lang="en-US" sz="3300" dirty="0" smtClean="0"/>
              <a:t>programs</a:t>
            </a:r>
            <a:r>
              <a:rPr lang="en-US" sz="3500" dirty="0" smtClean="0"/>
              <a:t> </a:t>
            </a:r>
          </a:p>
          <a:p>
            <a:pPr algn="ctr"/>
            <a:r>
              <a:rPr lang="en-US" sz="3300" dirty="0" smtClean="0"/>
              <a:t>based on </a:t>
            </a:r>
            <a:r>
              <a:rPr lang="en-US" sz="4700" b="1" dirty="0" smtClean="0"/>
              <a:t>engineering fundamentals </a:t>
            </a:r>
            <a:r>
              <a:rPr lang="en-US" sz="3300" dirty="0" smtClean="0"/>
              <a:t>of</a:t>
            </a:r>
            <a:r>
              <a:rPr lang="en-US" dirty="0" smtClean="0"/>
              <a:t>: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CONCEIVING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</a:rPr>
              <a:t>DESIGNING</a:t>
            </a:r>
          </a:p>
          <a:p>
            <a:pPr algn="ctr"/>
            <a:r>
              <a:rPr lang="en-US" b="1" dirty="0" smtClean="0">
                <a:solidFill>
                  <a:srgbClr val="FFC000"/>
                </a:solidFill>
              </a:rPr>
              <a:t>IMPLEMENTING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 smtClean="0">
                <a:solidFill>
                  <a:srgbClr val="00B050"/>
                </a:solidFill>
              </a:rPr>
              <a:t>OPERATING</a:t>
            </a:r>
          </a:p>
          <a:p>
            <a:pPr algn="ctr"/>
            <a:r>
              <a:rPr lang="en-US" sz="3300" dirty="0" smtClean="0"/>
              <a:t>real world </a:t>
            </a:r>
            <a:r>
              <a:rPr lang="en-US" sz="4700" b="1" dirty="0" smtClean="0"/>
              <a:t>systems</a:t>
            </a:r>
            <a:r>
              <a:rPr lang="en-US" sz="4300" dirty="0" smtClean="0"/>
              <a:t> </a:t>
            </a:r>
            <a:r>
              <a:rPr lang="en-US" sz="3300" dirty="0" smtClean="0"/>
              <a:t>and</a:t>
            </a:r>
            <a:r>
              <a:rPr lang="en-US" sz="4300" dirty="0" smtClean="0"/>
              <a:t> </a:t>
            </a:r>
            <a:r>
              <a:rPr lang="en-US" sz="4700" b="1" dirty="0" smtClean="0"/>
              <a:t>products</a:t>
            </a:r>
          </a:p>
          <a:p>
            <a:pPr algn="ctr"/>
            <a:r>
              <a:rPr lang="en-US" sz="3600" dirty="0" smtClean="0"/>
              <a:t>to produce </a:t>
            </a:r>
            <a:r>
              <a:rPr lang="en-US" sz="4700" b="1" dirty="0" smtClean="0"/>
              <a:t>next generation </a:t>
            </a:r>
            <a:r>
              <a:rPr lang="en-US" sz="3600" dirty="0" smtClean="0"/>
              <a:t>engineers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9496" y="6303252"/>
            <a:ext cx="9099756" cy="561347"/>
            <a:chOff x="29496" y="6303252"/>
            <a:chExt cx="9099756" cy="5613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9" name="Picture 8" descr="cdio_log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047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CDIO Initiative &amp; Approach Today …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4" y="685800"/>
            <a:ext cx="8836025" cy="6172200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800" b="1" dirty="0" smtClean="0"/>
              <a:t>Implemented </a:t>
            </a:r>
            <a:r>
              <a:rPr lang="en-US" sz="2800" b="1" dirty="0"/>
              <a:t>in 116 schools/ institutions </a:t>
            </a:r>
            <a:r>
              <a:rPr lang="en-US" sz="2800" b="1" dirty="0" smtClean="0"/>
              <a:t>globally</a:t>
            </a:r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800" b="1" dirty="0" smtClean="0"/>
              <a:t>In 2001, CDIO Syllabus Version 1 was proposed </a:t>
            </a:r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800" b="1" dirty="0" smtClean="0"/>
              <a:t>In 2004, 12 standards to describe CDIO programs were adopted</a:t>
            </a:r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800" b="1" dirty="0" smtClean="0"/>
              <a:t>In 2010 – Australia (3); Belgium (2); Canada (5); Chile (3); China (4); … Malaysia (1) – School of Engineering at Taylor’s University; Singapore (2) – </a:t>
            </a:r>
            <a:r>
              <a:rPr lang="en-US" sz="2800" b="1" dirty="0" err="1" smtClean="0"/>
              <a:t>Nanyang</a:t>
            </a:r>
            <a:r>
              <a:rPr lang="en-US" sz="2800" b="1" dirty="0" smtClean="0"/>
              <a:t> Polytechnic &amp; Singapore Polytechnic; Sweden (5), England (5); USA (14); Vietnam (2)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400" i="1" dirty="0" smtClean="0"/>
              <a:t>Retrieved 21 Nov 2014 from </a:t>
            </a:r>
            <a:r>
              <a:rPr lang="en-US" sz="2400" i="1" dirty="0" smtClean="0">
                <a:hlinkClick r:id="rId2"/>
              </a:rPr>
              <a:t>www.cdio.org/meetings-events</a:t>
            </a:r>
            <a:endParaRPr lang="en-US" sz="2400" i="1" dirty="0" smtClean="0"/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400" i="1" dirty="0" smtClean="0"/>
              <a:t>&amp; and </a:t>
            </a:r>
            <a:r>
              <a:rPr lang="en-US" sz="2400" i="1" dirty="0" smtClean="0">
                <a:hlinkClick r:id="rId3"/>
              </a:rPr>
              <a:t>www.en.m.wikipedia.org/wiki/CDIO</a:t>
            </a:r>
            <a:r>
              <a:rPr lang="en-US" sz="2400" i="1" dirty="0" smtClean="0"/>
              <a:t>  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en-US" sz="2400" i="1" dirty="0" smtClean="0"/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en-US" sz="2400" i="1" dirty="0" smtClean="0"/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en-US" sz="2400" i="1" dirty="0"/>
          </a:p>
        </p:txBody>
      </p:sp>
      <p:sp>
        <p:nvSpPr>
          <p:cNvPr id="47109" name="AutoShape 5" descr="http://upload.wikimedia.org/wikipedia/commons/6/61/Massachusetts_Institute_of_Technology_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1" name="AutoShape 7" descr="http://upload.wikimedia.org/wikipedia/commons/6/61/Massachusetts_Institute_of_Technology_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cdio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05" y="6172200"/>
            <a:ext cx="1384987" cy="66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5486400" cy="731520"/>
          </a:xfrm>
        </p:spPr>
        <p:txBody>
          <a:bodyPr>
            <a:noAutofit/>
          </a:bodyPr>
          <a:lstStyle/>
          <a:p>
            <a:r>
              <a:rPr lang="en-US" b="1" dirty="0" smtClean="0"/>
              <a:t>CDIO Approach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400" cy="4191000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stresses the </a:t>
            </a:r>
            <a:r>
              <a:rPr lang="en-US" sz="3600" b="1" i="1" dirty="0" smtClean="0"/>
              <a:t>fundamentals</a:t>
            </a:r>
          </a:p>
          <a:p>
            <a:r>
              <a:rPr lang="en-US" sz="3600" i="1" dirty="0" smtClean="0"/>
              <a:t>set in the </a:t>
            </a:r>
            <a:r>
              <a:rPr lang="en-US" sz="3600" b="1" i="1" dirty="0" smtClean="0"/>
              <a:t>context</a:t>
            </a:r>
            <a:r>
              <a:rPr lang="en-US" sz="3600" i="1" dirty="0" smtClean="0"/>
              <a:t> of conceiving, designing, implementing and operating products, processes and systems</a:t>
            </a:r>
          </a:p>
          <a:p>
            <a:r>
              <a:rPr lang="en-US" sz="3600" i="1" dirty="0" smtClean="0"/>
              <a:t>Strives to </a:t>
            </a:r>
            <a:r>
              <a:rPr lang="en-US" sz="3600" b="1" i="1" dirty="0" smtClean="0"/>
              <a:t>make engineering attractive </a:t>
            </a:r>
            <a:r>
              <a:rPr lang="en-US" sz="3600" i="1" dirty="0" smtClean="0"/>
              <a:t>to students in order to </a:t>
            </a:r>
            <a:r>
              <a:rPr lang="en-US" sz="3600" b="1" i="1" dirty="0" smtClean="0"/>
              <a:t>retain them </a:t>
            </a:r>
            <a:r>
              <a:rPr lang="en-US" sz="3600" i="1" dirty="0" smtClean="0"/>
              <a:t>in the program and in the profession </a:t>
            </a:r>
            <a:endParaRPr lang="en-US" sz="3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Education that …</a:t>
            </a:r>
          </a:p>
        </p:txBody>
      </p:sp>
      <p:pic>
        <p:nvPicPr>
          <p:cNvPr id="6" name="Picture 5" descr="cdio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805" y="6172200"/>
            <a:ext cx="1384987" cy="66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80960" cy="73152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CDIO Initiative – 3 Goals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534400" cy="4267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000" b="1" dirty="0" smtClean="0"/>
              <a:t>To educate students who are able to: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000" b="1" i="1" dirty="0"/>
              <a:t>Master</a:t>
            </a:r>
            <a:r>
              <a:rPr lang="en-US" sz="3000" i="1" dirty="0"/>
              <a:t> a deeper working knowledge of technical fundamentals.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000" b="1" i="1" dirty="0" smtClean="0"/>
              <a:t>Lead</a:t>
            </a:r>
            <a:r>
              <a:rPr lang="en-US" sz="3000" i="1" dirty="0" smtClean="0"/>
              <a:t> </a:t>
            </a:r>
            <a:r>
              <a:rPr lang="en-US" sz="3000" i="1" dirty="0"/>
              <a:t>in the creation and operation of new products, processes, and systems.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000" i="1" dirty="0" smtClean="0"/>
              <a:t>Understand </a:t>
            </a:r>
            <a:r>
              <a:rPr lang="en-US" sz="3000" i="1" dirty="0"/>
              <a:t>the </a:t>
            </a:r>
            <a:r>
              <a:rPr lang="en-US" sz="3000" b="1" i="1" dirty="0"/>
              <a:t>importance</a:t>
            </a:r>
            <a:r>
              <a:rPr lang="en-US" sz="3000" i="1" dirty="0"/>
              <a:t> </a:t>
            </a:r>
            <a:r>
              <a:rPr lang="en-US" sz="3000" i="1" dirty="0" smtClean="0"/>
              <a:t>and </a:t>
            </a:r>
            <a:r>
              <a:rPr lang="en-US" sz="3000" i="1" dirty="0"/>
              <a:t>strategic </a:t>
            </a:r>
            <a:r>
              <a:rPr lang="en-US" sz="3000" b="1" i="1" dirty="0"/>
              <a:t>impact</a:t>
            </a:r>
            <a:r>
              <a:rPr lang="en-US" sz="3000" i="1" dirty="0"/>
              <a:t> of research and </a:t>
            </a:r>
            <a:r>
              <a:rPr lang="en-US" sz="3000" i="1" dirty="0" smtClean="0"/>
              <a:t>technological development </a:t>
            </a:r>
            <a:r>
              <a:rPr lang="en-US" sz="3000" b="1" i="1" dirty="0"/>
              <a:t>on society</a:t>
            </a:r>
            <a:endParaRPr lang="en-US" sz="3000" b="1" dirty="0"/>
          </a:p>
        </p:txBody>
      </p:sp>
      <p:pic>
        <p:nvPicPr>
          <p:cNvPr id="5" name="Picture 4" descr="cdio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387" y="0"/>
            <a:ext cx="1471613" cy="70485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5105400"/>
            <a:ext cx="8382000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i="1" dirty="0" smtClean="0">
                <a:solidFill>
                  <a:srgbClr val="0000FF"/>
                </a:solidFill>
              </a:rPr>
              <a:t>Do we NOT want our students be to like these?</a:t>
            </a:r>
            <a:endParaRPr lang="en-US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Arial Rounded MT Bold" pitchFamily="34" charset="0"/>
              </a:rPr>
              <a:t>CDIO</a:t>
            </a:r>
            <a:r>
              <a:rPr lang="en-US" sz="2800" dirty="0">
                <a:latin typeface="Arial Rounded MT Bold" pitchFamily="34" charset="0"/>
              </a:rPr>
              <a:t> </a:t>
            </a:r>
            <a:r>
              <a:rPr lang="en-US" sz="2800" dirty="0" smtClean="0">
                <a:latin typeface="Arial Rounded MT Bold" pitchFamily="34" charset="0"/>
              </a:rPr>
              <a:t>is </a:t>
            </a:r>
            <a:endParaRPr lang="en-US" sz="2800" dirty="0">
              <a:latin typeface="Arial Rounded MT Bold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9789558"/>
              </p:ext>
            </p:extLst>
          </p:nvPr>
        </p:nvGraphicFramePr>
        <p:xfrm>
          <a:off x="381000" y="1066800"/>
          <a:ext cx="8305800" cy="5059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369325" y="6303252"/>
            <a:ext cx="2759927" cy="542584"/>
            <a:chOff x="6369325" y="6303252"/>
            <a:chExt cx="2759927" cy="54258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1" name="Picture 10" descr="cdio_logo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886194" y="1066800"/>
            <a:ext cx="1447806" cy="1403225"/>
            <a:chOff x="3498979" y="3669"/>
            <a:chExt cx="1447806" cy="1403225"/>
          </a:xfrm>
        </p:grpSpPr>
        <p:sp>
          <p:nvSpPr>
            <p:cNvPr id="9" name="Oval 8"/>
            <p:cNvSpPr/>
            <p:nvPr/>
          </p:nvSpPr>
          <p:spPr>
            <a:xfrm>
              <a:off x="3498979" y="3669"/>
              <a:ext cx="1447806" cy="14032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/>
            <p:cNvSpPr/>
            <p:nvPr/>
          </p:nvSpPr>
          <p:spPr>
            <a:xfrm>
              <a:off x="3711005" y="209166"/>
              <a:ext cx="1023754" cy="9922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 smtClean="0"/>
                <a:t>s</a:t>
              </a:r>
              <a:r>
                <a:rPr lang="en-US" sz="1600" b="1" kern="1200" dirty="0" smtClean="0"/>
                <a:t>uitable also for Non-Engineering Education</a:t>
              </a:r>
              <a:endParaRPr lang="en-US" sz="16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205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Autofit/>
          </a:bodyPr>
          <a:lstStyle/>
          <a:p>
            <a:r>
              <a:rPr lang="en-US" sz="2400" b="1" dirty="0" err="1" smtClean="0"/>
              <a:t>NoU</a:t>
            </a:r>
            <a:r>
              <a:rPr lang="en-US" sz="2400" b="1" dirty="0" smtClean="0"/>
              <a:t> between Dept. of Polytechnic Education &amp; Singapore Polytechnic on 6 May 2014 at </a:t>
            </a:r>
            <a:r>
              <a:rPr lang="en-US" sz="2400" b="1" dirty="0" err="1" smtClean="0"/>
              <a:t>Galeria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PjH</a:t>
            </a:r>
            <a:r>
              <a:rPr lang="en-US" sz="2400" b="1" dirty="0" smtClean="0"/>
              <a:t>, JPP.</a:t>
            </a: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Content Placeholder 5" descr="C:\Users\user\Desktop\cdio_pn noreen\SIGN_NOU_jpp_6mei\DSC_5999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6477000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 descr="C:\Users\user\Desktop\cdio_pn noreen\SIGN_NOU_jpp_6mei\IMG-20140507-WA0025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14600"/>
            <a:ext cx="3505200" cy="3769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6369325" y="6303252"/>
            <a:ext cx="2759927" cy="542584"/>
            <a:chOff x="6369325" y="6303252"/>
            <a:chExt cx="2759927" cy="5425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2" name="Picture 11" descr="cdio_log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911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MISMATCH</a:t>
            </a:r>
            <a:r>
              <a:rPr lang="en-US" sz="2800" b="1" dirty="0" smtClean="0"/>
              <a:t>  </a:t>
            </a:r>
            <a:br>
              <a:rPr lang="en-US" sz="2800" b="1" dirty="0" smtClean="0"/>
            </a:br>
            <a:r>
              <a:rPr lang="en-US" sz="2800" b="1" dirty="0" smtClean="0"/>
              <a:t>Engineering Education </a:t>
            </a:r>
            <a:br>
              <a:rPr lang="en-US" sz="2800" b="1" dirty="0" smtClean="0"/>
            </a:br>
            <a:r>
              <a:rPr lang="en-US" sz="2800" b="1" dirty="0" smtClean="0"/>
              <a:t>VS </a:t>
            </a:r>
            <a:br>
              <a:rPr lang="en-US" sz="2800" b="1" dirty="0" smtClean="0"/>
            </a:br>
            <a:r>
              <a:rPr lang="en-US" sz="2800" b="1" i="1" dirty="0" smtClean="0"/>
              <a:t>INDUSTRY DEMAND OF ENGINEERS</a:t>
            </a:r>
            <a:endParaRPr lang="en-US" sz="2800" i="1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667000"/>
            <a:ext cx="8382000" cy="37338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sz="2400" dirty="0" smtClean="0"/>
          </a:p>
          <a:p>
            <a:pPr algn="ctr">
              <a:buNone/>
            </a:pPr>
            <a:r>
              <a:rPr lang="en-US" sz="2400" b="1" dirty="0" smtClean="0"/>
              <a:t>	</a:t>
            </a:r>
            <a:endParaRPr lang="en-US" sz="2400" dirty="0" smtClean="0"/>
          </a:p>
          <a:p>
            <a:pPr marL="682625" indent="-682625"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 indent="-55563"/>
            <a:endParaRPr lang="en-US" sz="2400" dirty="0"/>
          </a:p>
        </p:txBody>
      </p:sp>
      <p:pic>
        <p:nvPicPr>
          <p:cNvPr id="2055" name="Picture 7" descr="C:\Users\User\AppData\Local\Microsoft\Windows\Temporary Internet Files\Content.IE5\6A9FD5R9\MC900330873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1016" y="304800"/>
            <a:ext cx="1351984" cy="1783533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30099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i="1" dirty="0" smtClean="0"/>
              <a:t>Background …</a:t>
            </a:r>
            <a:endParaRPr lang="en-US" sz="3600" b="1" i="1" dirty="0"/>
          </a:p>
        </p:txBody>
      </p:sp>
      <p:grpSp>
        <p:nvGrpSpPr>
          <p:cNvPr id="4" name="Group 7"/>
          <p:cNvGrpSpPr/>
          <p:nvPr/>
        </p:nvGrpSpPr>
        <p:grpSpPr>
          <a:xfrm>
            <a:off x="6369325" y="6303252"/>
            <a:ext cx="2759927" cy="542584"/>
            <a:chOff x="6369325" y="6303252"/>
            <a:chExt cx="2759927" cy="5425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2" name="Picture 11" descr="cdio_log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  <p:sp>
        <p:nvSpPr>
          <p:cNvPr id="13" name="Minus 12"/>
          <p:cNvSpPr/>
          <p:nvPr/>
        </p:nvSpPr>
        <p:spPr>
          <a:xfrm rot="21300000">
            <a:off x="747518" y="3905439"/>
            <a:ext cx="7648964" cy="875921"/>
          </a:xfrm>
          <a:prstGeom prst="mathMinus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Down Arrow 13"/>
          <p:cNvSpPr/>
          <p:nvPr/>
        </p:nvSpPr>
        <p:spPr>
          <a:xfrm>
            <a:off x="1647445" y="2560320"/>
            <a:ext cx="2308860" cy="1584960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5" name="Group 14"/>
          <p:cNvGrpSpPr/>
          <p:nvPr/>
        </p:nvGrpSpPr>
        <p:grpSpPr>
          <a:xfrm>
            <a:off x="4802887" y="2362200"/>
            <a:ext cx="2462784" cy="1664208"/>
            <a:chOff x="4078986" y="0"/>
            <a:chExt cx="2462784" cy="1664208"/>
          </a:xfrm>
        </p:grpSpPr>
        <p:sp>
          <p:nvSpPr>
            <p:cNvPr id="20" name="Rectangle 19"/>
            <p:cNvSpPr/>
            <p:nvPr/>
          </p:nvSpPr>
          <p:spPr>
            <a:xfrm>
              <a:off x="4078986" y="0"/>
              <a:ext cx="2462784" cy="166420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4078986" y="0"/>
              <a:ext cx="2462784" cy="16642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/>
                <a:t>Too </a:t>
              </a:r>
              <a:r>
                <a:rPr lang="en-US" sz="4000" b="1" kern="1200" dirty="0" smtClean="0"/>
                <a:t>MUCH </a:t>
              </a:r>
              <a:r>
                <a:rPr lang="en-US" sz="2800" kern="1200" dirty="0" smtClean="0"/>
                <a:t>on teaching of theory</a:t>
              </a:r>
              <a:endParaRPr lang="en-US" sz="2800" kern="1200" dirty="0"/>
            </a:p>
          </p:txBody>
        </p:sp>
      </p:grpSp>
      <p:sp>
        <p:nvSpPr>
          <p:cNvPr id="16" name="Up Arrow 15"/>
          <p:cNvSpPr/>
          <p:nvPr/>
        </p:nvSpPr>
        <p:spPr>
          <a:xfrm>
            <a:off x="5187697" y="4541520"/>
            <a:ext cx="2308860" cy="1584960"/>
          </a:xfrm>
          <a:prstGeom prst="up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7" name="Group 16"/>
          <p:cNvGrpSpPr/>
          <p:nvPr/>
        </p:nvGrpSpPr>
        <p:grpSpPr>
          <a:xfrm>
            <a:off x="2015939" y="4660391"/>
            <a:ext cx="3061363" cy="1664208"/>
            <a:chOff x="1292038" y="2298191"/>
            <a:chExt cx="3061363" cy="1664208"/>
          </a:xfrm>
        </p:grpSpPr>
        <p:sp>
          <p:nvSpPr>
            <p:cNvPr id="18" name="Rectangle 17"/>
            <p:cNvSpPr/>
            <p:nvPr/>
          </p:nvSpPr>
          <p:spPr>
            <a:xfrm>
              <a:off x="1292038" y="2298191"/>
              <a:ext cx="3061363" cy="166420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1292038" y="2298191"/>
              <a:ext cx="3061363" cy="16642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Too </a:t>
              </a:r>
              <a:r>
                <a:rPr lang="en-US" sz="1800" b="1" i="1" kern="1200" dirty="0" smtClean="0"/>
                <a:t>little</a:t>
              </a:r>
              <a:r>
                <a:rPr lang="en-US" sz="2400" kern="1200" dirty="0" smtClean="0"/>
                <a:t> on laying the foundation for </a:t>
              </a:r>
              <a:r>
                <a:rPr lang="en-US" sz="2400" kern="1200" dirty="0" err="1" smtClean="0"/>
                <a:t>practising</a:t>
              </a:r>
              <a:r>
                <a:rPr lang="en-US" sz="2400" kern="1200" dirty="0" smtClean="0"/>
                <a:t> </a:t>
              </a:r>
              <a:r>
                <a:rPr lang="en-US" sz="2400" i="1" kern="1200" dirty="0" smtClean="0"/>
                <a:t>design,   teamwork &amp; communication</a:t>
              </a:r>
              <a:endParaRPr lang="en-US" sz="2400" i="1" kern="1200" dirty="0"/>
            </a:p>
          </p:txBody>
        </p:sp>
      </p:grpSp>
      <p:pic>
        <p:nvPicPr>
          <p:cNvPr id="22" name="Picture 2" descr="https://encrypted-tbn1.gstatic.com/images?q=tbn:ANd9GcTdG45jyC_fhT20QRcsgz3jdqQPsgn4TqJdR-EUGZzS2ZEjxNbKL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0" y="2514600"/>
            <a:ext cx="3117028" cy="4177463"/>
          </a:xfrm>
          <a:prstGeom prst="rect">
            <a:avLst/>
          </a:prstGeom>
          <a:noFill/>
        </p:spPr>
      </p:pic>
      <p:pic>
        <p:nvPicPr>
          <p:cNvPr id="23" name="Picture 8" descr="http://www.busheymeads.org.uk/wp-content/uploads/2012/11/exam_1356851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" y="0"/>
            <a:ext cx="4267199" cy="2671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/>
              <a:t>CDIO TRAINING WORKSHOPS JOINTLY ORGANIZED BY TEMASEK FOUNDATION, SINGAPORE POLYTECHNIC AND POLITEKNIK MALAYSIA IN 2013-2014</a:t>
            </a: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069484"/>
            <a:ext cx="5029199" cy="526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6369325" y="6303252"/>
            <a:ext cx="2759927" cy="542584"/>
            <a:chOff x="6369325" y="6303252"/>
            <a:chExt cx="2759927" cy="54258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1" name="Picture 10" descr="cdio_log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84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152400"/>
            <a:ext cx="6477000" cy="17526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Defining customer needs; considering technology, enterprise strategy, and regulations; developing concepts, techniques and business plans</a:t>
            </a:r>
            <a:endParaRPr lang="en-MY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2057400"/>
            <a:ext cx="6477000" cy="1447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Creating the design; the plans, drawings, and algorithms that describe what will be implemented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3581400"/>
            <a:ext cx="6477000" cy="144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transformation of the design into the product, including manufacturing, coding, testing and validation</a:t>
            </a:r>
            <a:endParaRPr lang="en-MY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5105400"/>
            <a:ext cx="6477000" cy="144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Using the implemented product to deliver the intended value, including maintaining, evolving and retiring the system.</a:t>
            </a:r>
            <a:endParaRPr lang="en-MY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" y="457200"/>
            <a:ext cx="1020369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" y="2178665"/>
            <a:ext cx="1082346" cy="102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" y="3733799"/>
            <a:ext cx="1082346" cy="106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54" y="5334000"/>
            <a:ext cx="1082346" cy="8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1314" y="381000"/>
            <a:ext cx="1183286" cy="685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lant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Conceive</a:t>
            </a:r>
            <a:endParaRPr 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07514" y="3733800"/>
            <a:ext cx="1183286" cy="685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lant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Implement</a:t>
            </a:r>
            <a:endParaRPr 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1600" y="2209800"/>
            <a:ext cx="1183286" cy="685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lantU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Design</a:t>
            </a:r>
            <a:endParaRPr lang="en-US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0" y="5257800"/>
            <a:ext cx="1183286" cy="685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lantU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Operate</a:t>
            </a:r>
            <a:endParaRPr lang="en-US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5" name="Picture 14" descr="cdio_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1805" y="6172200"/>
            <a:ext cx="1384987" cy="66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8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03920" cy="6400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Current </a:t>
            </a:r>
            <a:r>
              <a:rPr lang="en-US" b="1" dirty="0" err="1" smtClean="0">
                <a:solidFill>
                  <a:srgbClr val="FF0000"/>
                </a:solidFill>
              </a:rPr>
              <a:t>vs</a:t>
            </a:r>
            <a:r>
              <a:rPr lang="en-US" b="1" dirty="0" smtClean="0">
                <a:solidFill>
                  <a:srgbClr val="FF0000"/>
                </a:solidFill>
              </a:rPr>
              <a:t> CDIO: Where are we now??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3854895"/>
              </p:ext>
            </p:extLst>
          </p:nvPr>
        </p:nvGraphicFramePr>
        <p:xfrm>
          <a:off x="152400" y="609600"/>
          <a:ext cx="8915400" cy="5852160"/>
        </p:xfrm>
        <a:graphic>
          <a:graphicData uri="http://schemas.openxmlformats.org/drawingml/2006/table">
            <a:tbl>
              <a:tblPr firstRow="1" bandRow="1"/>
              <a:tblGrid>
                <a:gridCol w="530051"/>
                <a:gridCol w="3854044"/>
                <a:gridCol w="566775"/>
                <a:gridCol w="3964530"/>
              </a:tblGrid>
              <a:tr h="457200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Current</a:t>
                      </a:r>
                      <a:endParaRPr lang="en-US" sz="24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CDIO</a:t>
                      </a:r>
                      <a:endParaRPr lang="en-US" sz="24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1.</a:t>
                      </a:r>
                      <a:endParaRPr lang="en-US" sz="24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Learning outcomes heavy on “what we think students are capable</a:t>
                      </a:r>
                      <a:r>
                        <a:rPr lang="en-US" sz="2400" b="1" baseline="0" dirty="0" smtClean="0"/>
                        <a:t> of doing”</a:t>
                      </a:r>
                      <a:endParaRPr lang="en-US" sz="24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1. </a:t>
                      </a:r>
                      <a:endParaRPr lang="en-US" sz="24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Learning outcome is determined by what is expected of graduates in future employment</a:t>
                      </a:r>
                      <a:r>
                        <a:rPr lang="en-US" sz="2400" b="1" baseline="0" dirty="0" smtClean="0"/>
                        <a:t> (e.g. job competency)</a:t>
                      </a:r>
                      <a:endParaRPr lang="en-US" sz="24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2.</a:t>
                      </a:r>
                      <a:endParaRPr lang="en-US" sz="24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Courses are still largely “independent”, that is compartmentalized learning. Disconnect between C-D-I-O,</a:t>
                      </a:r>
                      <a:r>
                        <a:rPr lang="en-US" sz="2400" b="1" baseline="0" dirty="0" smtClean="0"/>
                        <a:t> not integrative.</a:t>
                      </a:r>
                      <a:endParaRPr lang="en-US" sz="24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2.</a:t>
                      </a:r>
                      <a:endParaRPr lang="en-US" sz="24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Courses</a:t>
                      </a:r>
                      <a:r>
                        <a:rPr lang="en-US" sz="2400" b="1" baseline="0" dirty="0" smtClean="0"/>
                        <a:t> are integrated to support CDIO initiative.</a:t>
                      </a:r>
                      <a:endParaRPr lang="en-US" sz="24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3.</a:t>
                      </a:r>
                      <a:endParaRPr lang="en-US" sz="24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Assessment heav</a:t>
                      </a:r>
                      <a:r>
                        <a:rPr lang="en-US" sz="2400" b="1" baseline="0" dirty="0" smtClean="0"/>
                        <a:t>y on testing knowledge – quizzes, tests, examinations, reports</a:t>
                      </a:r>
                      <a:endParaRPr lang="en-US" sz="24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3.</a:t>
                      </a:r>
                      <a:endParaRPr lang="en-US" sz="24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CDIO elements</a:t>
                      </a:r>
                      <a:r>
                        <a:rPr lang="en-US" sz="2400" b="1" baseline="0" dirty="0" smtClean="0"/>
                        <a:t> are assessed mainly on application of knowledge – process, rubrics etc.</a:t>
                      </a:r>
                      <a:endParaRPr lang="en-US" sz="24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9496" y="6303252"/>
            <a:ext cx="9099756" cy="561347"/>
            <a:chOff x="29496" y="6303252"/>
            <a:chExt cx="9099756" cy="5613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9" name="Picture 8" descr="cdio_log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TO CLOSE THE GAP</a:t>
            </a:r>
            <a:r>
              <a:rPr lang="en-US" sz="3600" dirty="0" smtClean="0"/>
              <a:t>: </a:t>
            </a:r>
            <a:r>
              <a:rPr lang="en-US" sz="3600" b="1" dirty="0" smtClean="0">
                <a:solidFill>
                  <a:schemeClr val="tx2"/>
                </a:solidFill>
              </a:rPr>
              <a:t>CDIO INITIATIVE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001000" cy="4754563"/>
          </a:xfrm>
        </p:spPr>
        <p:txBody>
          <a:bodyPr>
            <a:normAutofit fontScale="85000" lnSpcReduction="20000"/>
          </a:bodyPr>
          <a:lstStyle/>
          <a:p>
            <a:pPr marL="463550" indent="-463550"/>
            <a:r>
              <a:rPr lang="en-US" dirty="0" smtClean="0"/>
              <a:t>a curriculum </a:t>
            </a:r>
            <a:r>
              <a:rPr lang="en-US" b="1" dirty="0" smtClean="0"/>
              <a:t>organized around mutually supporting courses</a:t>
            </a:r>
            <a:r>
              <a:rPr lang="en-US" dirty="0" smtClean="0"/>
              <a:t>, but  with </a:t>
            </a:r>
            <a:r>
              <a:rPr lang="en-US" b="1" dirty="0" smtClean="0">
                <a:solidFill>
                  <a:schemeClr val="tx2"/>
                </a:solidFill>
              </a:rPr>
              <a:t>CDIO</a:t>
            </a:r>
            <a:r>
              <a:rPr lang="en-US" b="1" dirty="0" smtClean="0"/>
              <a:t> activities highly interwoven</a:t>
            </a:r>
          </a:p>
          <a:p>
            <a:pPr marL="463550" indent="-463550"/>
            <a:r>
              <a:rPr lang="en-US" dirty="0" smtClean="0"/>
              <a:t>rich with student </a:t>
            </a:r>
            <a:r>
              <a:rPr lang="en-US" b="1" dirty="0" smtClean="0">
                <a:solidFill>
                  <a:srgbClr val="FF0000"/>
                </a:solidFill>
                <a:latin typeface="Algerian" pitchFamily="82" charset="0"/>
              </a:rPr>
              <a:t>design-build-test</a:t>
            </a:r>
            <a:r>
              <a:rPr lang="en-US" dirty="0" smtClean="0">
                <a:solidFill>
                  <a:srgbClr val="FC8890"/>
                </a:solidFill>
                <a:latin typeface="Algerian" pitchFamily="82" charset="0"/>
              </a:rPr>
              <a:t> </a:t>
            </a:r>
            <a:r>
              <a:rPr lang="en-US" dirty="0" smtClean="0"/>
              <a:t>projects</a:t>
            </a:r>
          </a:p>
          <a:p>
            <a:pPr marL="463550" indent="-463550"/>
            <a:r>
              <a:rPr lang="en-US" dirty="0" smtClean="0"/>
              <a:t>Related to the </a:t>
            </a:r>
            <a:r>
              <a:rPr lang="en-US" sz="3800" dirty="0" smtClean="0">
                <a:solidFill>
                  <a:srgbClr val="002060"/>
                </a:solidFill>
                <a:latin typeface="Arial Black" pitchFamily="34" charset="0"/>
              </a:rPr>
              <a:t>societal</a:t>
            </a:r>
            <a:r>
              <a:rPr lang="en-US" dirty="0" smtClean="0"/>
              <a:t> and </a:t>
            </a:r>
            <a:r>
              <a:rPr lang="en-US" sz="3800" dirty="0" smtClean="0">
                <a:solidFill>
                  <a:srgbClr val="00B050"/>
                </a:solidFill>
                <a:latin typeface="Franklin Gothic Demi" pitchFamily="34" charset="0"/>
              </a:rPr>
              <a:t>environmental</a:t>
            </a:r>
            <a:r>
              <a:rPr lang="en-US" sz="3800" dirty="0" smtClean="0"/>
              <a:t> </a:t>
            </a:r>
            <a:r>
              <a:rPr lang="en-US" dirty="0" smtClean="0"/>
              <a:t>concerns</a:t>
            </a:r>
          </a:p>
          <a:p>
            <a:pPr marL="463550" indent="-463550"/>
            <a:r>
              <a:rPr lang="en-US" dirty="0" smtClean="0"/>
              <a:t>integrating learning of </a:t>
            </a:r>
            <a:r>
              <a:rPr lang="en-US" sz="3800" b="1" dirty="0" smtClean="0">
                <a:solidFill>
                  <a:srgbClr val="00B0F0"/>
                </a:solidFill>
                <a:latin typeface="Comic Sans MS" pitchFamily="66" charset="0"/>
              </a:rPr>
              <a:t>personal</a:t>
            </a:r>
            <a:r>
              <a:rPr lang="en-US" b="1" dirty="0" smtClean="0"/>
              <a:t> &amp; </a:t>
            </a:r>
            <a:r>
              <a:rPr lang="en-US" sz="3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professional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/>
              <a:t>skills:  </a:t>
            </a:r>
            <a:r>
              <a:rPr lang="en-US" b="1" dirty="0" smtClean="0">
                <a:solidFill>
                  <a:srgbClr val="0070C0"/>
                </a:solidFill>
                <a:latin typeface="Arial Black" pitchFamily="34" charset="0"/>
              </a:rPr>
              <a:t>teamwork</a:t>
            </a:r>
            <a:r>
              <a:rPr lang="en-US" dirty="0" smtClean="0"/>
              <a:t> &amp; </a:t>
            </a:r>
            <a:r>
              <a:rPr lang="en-US" sz="4200" b="1" dirty="0" smtClean="0">
                <a:solidFill>
                  <a:srgbClr val="00B050"/>
                </a:solidFill>
                <a:latin typeface="Comic Sans MS" pitchFamily="66" charset="0"/>
              </a:rPr>
              <a:t>communication</a:t>
            </a:r>
            <a:endParaRPr lang="en-US" b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marL="463550" indent="-463550"/>
            <a:r>
              <a:rPr lang="en-US" dirty="0" smtClean="0"/>
              <a:t>featuring </a:t>
            </a:r>
            <a:r>
              <a:rPr lang="en-US" sz="4200" b="1" dirty="0" smtClean="0">
                <a:solidFill>
                  <a:srgbClr val="FFC000"/>
                </a:solidFill>
              </a:rPr>
              <a:t>active</a:t>
            </a:r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dirty="0" smtClean="0"/>
              <a:t>&amp; </a:t>
            </a:r>
            <a:r>
              <a:rPr lang="en-US" sz="4200" b="1" dirty="0" smtClean="0">
                <a:solidFill>
                  <a:srgbClr val="FFC000"/>
                </a:solidFill>
              </a:rPr>
              <a:t>experiential learning</a:t>
            </a:r>
            <a:endParaRPr lang="en-US" b="1" dirty="0" smtClean="0">
              <a:solidFill>
                <a:srgbClr val="FFC000"/>
              </a:solidFill>
            </a:endParaRPr>
          </a:p>
          <a:p>
            <a:pPr marL="463550" indent="-463550"/>
            <a:r>
              <a:rPr lang="en-US" dirty="0" smtClean="0"/>
              <a:t>constantly improved through </a:t>
            </a:r>
            <a:r>
              <a:rPr lang="en-US" sz="3800" b="1" dirty="0" smtClean="0">
                <a:solidFill>
                  <a:srgbClr val="7030A0"/>
                </a:solidFill>
              </a:rPr>
              <a:t>quality assurance </a:t>
            </a:r>
            <a:r>
              <a:rPr lang="en-US" dirty="0" smtClean="0">
                <a:solidFill>
                  <a:srgbClr val="7030A0"/>
                </a:solidFill>
              </a:rPr>
              <a:t>&amp;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sz="3800" b="1" dirty="0" smtClean="0">
                <a:solidFill>
                  <a:srgbClr val="7030A0"/>
                </a:solidFill>
              </a:rPr>
              <a:t>accreditation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9496" y="6324600"/>
            <a:ext cx="9099756" cy="561347"/>
            <a:chOff x="29496" y="6303252"/>
            <a:chExt cx="9099756" cy="5613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9" name="Picture 8" descr="cdio_log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253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2290" y="0"/>
            <a:ext cx="9099756" cy="561347"/>
            <a:chOff x="29496" y="6303252"/>
            <a:chExt cx="9099756" cy="5613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9" name="Picture 8" descr="cdio_log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217785"/>
              </p:ext>
            </p:extLst>
          </p:nvPr>
        </p:nvGraphicFramePr>
        <p:xfrm>
          <a:off x="17209" y="896761"/>
          <a:ext cx="9126791" cy="5961239"/>
        </p:xfrm>
        <a:graphic>
          <a:graphicData uri="http://schemas.openxmlformats.org/drawingml/2006/table">
            <a:tbl>
              <a:tblPr/>
              <a:tblGrid>
                <a:gridCol w="1984085"/>
                <a:gridCol w="4594457"/>
                <a:gridCol w="1274124"/>
                <a:gridCol w="1274125"/>
              </a:tblGrid>
              <a:tr h="30480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What: CDIO Syllabus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How: 12 Standards </a:t>
                      </a:r>
                      <a:endParaRPr lang="en-US" sz="2000" b="1" dirty="0" smtClean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of </a:t>
                      </a:r>
                      <a:r>
                        <a:rPr lang="en-US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Best Practices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277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Disciplinary Knowledge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(Learning to Know)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Knowledge of underlying </a:t>
                      </a:r>
                      <a:r>
                        <a:rPr lang="en-US" sz="1800" b="1" dirty="0" err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maths</a:t>
                      </a: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 &amp; sciences</a:t>
                      </a:r>
                      <a:r>
                        <a:rPr lang="en-US" sz="18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,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Core </a:t>
                      </a: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fundamental </a:t>
                      </a:r>
                      <a:r>
                        <a:rPr lang="en-US" sz="18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knowledge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Advanced </a:t>
                      </a: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fundamental knowledge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Curriculum</a:t>
                      </a:r>
                      <a:endParaRPr lang="en-US" sz="1800" b="1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Standards </a:t>
                      </a:r>
                      <a:endParaRPr lang="en-US" sz="1800" b="1" dirty="0" smtClean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, 2, 3, 4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82759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Personal Skills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(Learning to  Be)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Analytical reasoning &amp; Problem solving, </a:t>
                      </a:r>
                      <a:endParaRPr lang="en-US" sz="1800" b="1" dirty="0" smtClean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Experimentation &amp; </a:t>
                      </a: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knowledge discovery, </a:t>
                      </a:r>
                      <a:endParaRPr lang="en-US" sz="1800" b="1" dirty="0" smtClean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System </a:t>
                      </a: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thinking, </a:t>
                      </a:r>
                      <a:endParaRPr lang="en-US" sz="1800" b="1" dirty="0" smtClean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Personal </a:t>
                      </a: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skills and attributes, </a:t>
                      </a:r>
                      <a:endParaRPr lang="en-US" sz="1800" b="1" dirty="0" smtClean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Professional </a:t>
                      </a: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skills &amp; attributes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T &amp; L </a:t>
                      </a:r>
                      <a:r>
                        <a:rPr lang="en-US" sz="18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Activities</a:t>
                      </a:r>
                      <a:endParaRPr lang="en-US" sz="1800" b="1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Standards </a:t>
                      </a:r>
                      <a:endParaRPr lang="en-US" sz="1800" b="1" dirty="0" smtClean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, 7, 8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88277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Interpersonal Skills (Learning to Live Together)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Multi-disciplinary teamwork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Communications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Communication in a foreign language*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Assessment </a:t>
                      </a:r>
                      <a:endParaRPr lang="en-US" sz="1800" b="1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Standards </a:t>
                      </a:r>
                      <a:endParaRPr lang="en-US" sz="1800" b="1" dirty="0" smtClean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11</a:t>
                      </a: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, 12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7975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CDIO Skills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(Learning to Do)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Conceiving, Designing, Implementing &amp; Operating Systems in the </a:t>
                      </a:r>
                      <a:r>
                        <a:rPr lang="en-US" sz="18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Enterprise/Business </a:t>
                      </a: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&amp; </a:t>
                      </a:r>
                      <a:r>
                        <a:rPr lang="en-US" sz="18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External/ Societal Context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Conceiving </a:t>
                      </a: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and engineering/technology systems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Designing/ Formulate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Implementing/ Develop/Produce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Operating/ Evaluate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Faculty </a:t>
                      </a:r>
                      <a:r>
                        <a:rPr lang="en-US" sz="18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Competence </a:t>
                      </a:r>
                      <a:endParaRPr lang="en-US" sz="1800" b="1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Standards </a:t>
                      </a:r>
                      <a:endParaRPr lang="en-US" sz="1800" b="1" dirty="0" smtClean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9 </a:t>
                      </a: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&amp; 10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942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Workspace 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Standards 6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53340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The Teaching </a:t>
            </a:r>
            <a:r>
              <a:rPr lang="en-US" altLang="zh-CN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&amp; </a:t>
            </a: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Learning activities in the CDIO initiative are based on TWO key documents:</a:t>
            </a:r>
            <a:endParaRPr kumimoji="0" lang="en-US" altLang="zh-CN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76200"/>
            <a:ext cx="82296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CDIO Overview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595313" y="701040"/>
            <a:ext cx="7939087" cy="6126480"/>
          </a:xfrm>
          <a:prstGeom prst="rect">
            <a:avLst/>
          </a:prstGeom>
          <a:noFill/>
        </p:spPr>
        <p:txBody>
          <a:bodyPr lIns="90477" tIns="44445" rIns="90477" bIns="44445"/>
          <a:lstStyle/>
          <a:p>
            <a:pPr marL="0" marR="0" lvl="0" indent="466725" algn="l" defTabSz="914400" rtl="0" eaLnBrk="1" fontAlgn="auto" latinLnBrk="0" hangingPunct="1">
              <a:lnSpc>
                <a:spcPct val="85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Technical Knowledge &amp; Reasoning:			</a:t>
            </a:r>
          </a:p>
          <a:p>
            <a:pPr marL="969963" marR="0" lvl="1" indent="-285750" algn="l" defTabSz="914400" rtl="0" eaLnBrk="1" fontAlgn="auto" latinLnBrk="0" hangingPunct="1">
              <a:lnSpc>
                <a:spcPct val="85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 typeface="Symbol" pitchFamily="1" charset="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Knowledge of underlying sciences</a:t>
            </a:r>
          </a:p>
          <a:p>
            <a:pPr marL="969963" marR="0" lvl="1" indent="-285750" algn="l" defTabSz="914400" rtl="0" eaLnBrk="1" fontAlgn="auto" latinLnBrk="0" hangingPunct="1">
              <a:lnSpc>
                <a:spcPct val="85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 typeface="Symbol" pitchFamily="1" charset="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Core engineering fundamental knowledge</a:t>
            </a:r>
          </a:p>
          <a:p>
            <a:pPr marL="969963" marR="0" lvl="1" indent="-285750" algn="l" defTabSz="914400" rtl="0" eaLnBrk="1" fontAlgn="auto" latinLnBrk="0" hangingPunct="1">
              <a:lnSpc>
                <a:spcPct val="85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 typeface="Symbol" pitchFamily="1" charset="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Advanced engineering fundamental knowledge</a:t>
            </a:r>
          </a:p>
          <a:p>
            <a:pPr marL="0" marR="0" lvl="0" indent="466725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Personal and Professional Skills &amp; Attributes</a:t>
            </a:r>
          </a:p>
          <a:p>
            <a:pPr marL="969963" marR="0" lvl="1" indent="-285750" algn="l" defTabSz="914400" rtl="0" eaLnBrk="1" fontAlgn="auto" latinLnBrk="0" hangingPunct="1">
              <a:lnSpc>
                <a:spcPct val="85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 typeface="Symbol" pitchFamily="1" charset="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Engineering reasoning and problem solving	</a:t>
            </a:r>
          </a:p>
          <a:p>
            <a:pPr marL="969963" marR="0" lvl="1" indent="-285750" algn="l" defTabSz="914400" rtl="0" eaLnBrk="1" fontAlgn="auto" latinLnBrk="0" hangingPunct="1">
              <a:lnSpc>
                <a:spcPct val="85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 typeface="Symbol" pitchFamily="1" charset="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Experimentation and knowledge discovery</a:t>
            </a:r>
          </a:p>
          <a:p>
            <a:pPr marL="969963" marR="0" lvl="1" indent="-285750" algn="l" defTabSz="914400" rtl="0" eaLnBrk="1" fontAlgn="auto" latinLnBrk="0" hangingPunct="1">
              <a:lnSpc>
                <a:spcPct val="85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 typeface="Symbol" pitchFamily="1" charset="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System thinking</a:t>
            </a:r>
          </a:p>
          <a:p>
            <a:pPr marL="969963" marR="0" lvl="1" indent="-285750" algn="l" defTabSz="914400" rtl="0" eaLnBrk="1" fontAlgn="auto" latinLnBrk="0" hangingPunct="1">
              <a:lnSpc>
                <a:spcPct val="85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 typeface="Symbol" pitchFamily="1" charset="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Personal skills and attributes</a:t>
            </a:r>
          </a:p>
          <a:p>
            <a:pPr marL="969963" marR="0" lvl="1" indent="-285750" algn="l" defTabSz="914400" rtl="0" eaLnBrk="1" fontAlgn="auto" latinLnBrk="0" hangingPunct="1">
              <a:lnSpc>
                <a:spcPct val="85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 typeface="Symbol" pitchFamily="1" charset="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Professional skills and attributes</a:t>
            </a:r>
          </a:p>
          <a:p>
            <a:pPr marL="0" marR="0" lvl="0" indent="466725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buClrTx/>
              <a:buSzTx/>
              <a:buFontTx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Interpersonal Skills: Teamwork &amp; Communication</a:t>
            </a:r>
          </a:p>
          <a:p>
            <a:pPr marL="969963" marR="0" lvl="1" indent="-285750" algn="l" defTabSz="914400" rtl="0" eaLnBrk="1" fontAlgn="auto" latinLnBrk="0" hangingPunct="1">
              <a:lnSpc>
                <a:spcPct val="85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 typeface="Symbol" pitchFamily="1" charset="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Multi-disciplinary teamwork</a:t>
            </a:r>
            <a:endParaRPr kumimoji="0" lang="en-US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69963" marR="0" lvl="1" indent="-285750" algn="l" defTabSz="914400" rtl="0" eaLnBrk="1" fontAlgn="auto" latinLnBrk="0" hangingPunct="1">
              <a:lnSpc>
                <a:spcPct val="85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 typeface="Symbol" pitchFamily="1" charset="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Communications</a:t>
            </a:r>
          </a:p>
          <a:p>
            <a:pPr marL="969963" marR="0" lvl="1" indent="-285750" algn="l" defTabSz="914400" rtl="0" eaLnBrk="1" fontAlgn="auto" latinLnBrk="0" hangingPunct="1">
              <a:lnSpc>
                <a:spcPct val="85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 typeface="Symbol" pitchFamily="1" charset="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Communication in a foreign language</a:t>
            </a:r>
          </a:p>
          <a:p>
            <a:pPr marL="442913" marR="0" lvl="0" indent="-442913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Conceiving, Designing, Implementing &amp; Operating Systems in the Enterprise &amp; Societal Context</a:t>
            </a:r>
          </a:p>
          <a:p>
            <a:pPr marL="969963" marR="0" lvl="1" indent="-285750" algn="l" defTabSz="914400" rtl="0" eaLnBrk="1" fontAlgn="auto" latinLnBrk="0" hangingPunct="1">
              <a:lnSpc>
                <a:spcPct val="85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 typeface="Symbol" pitchFamily="1" charset="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External and societal context</a:t>
            </a:r>
          </a:p>
          <a:p>
            <a:pPr marL="969963" marR="0" lvl="1" indent="-285750" algn="l" defTabSz="914400" rtl="0" eaLnBrk="1" fontAlgn="auto" latinLnBrk="0" hangingPunct="1">
              <a:lnSpc>
                <a:spcPct val="85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 typeface="Symbol" pitchFamily="1" charset="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Enterprise and business context</a:t>
            </a:r>
          </a:p>
          <a:p>
            <a:pPr marL="969963" marR="0" lvl="1" indent="-285750" algn="l" defTabSz="914400" rtl="0" eaLnBrk="1" fontAlgn="auto" latinLnBrk="0" hangingPunct="1">
              <a:lnSpc>
                <a:spcPct val="85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 typeface="Symbol" pitchFamily="1" charset="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Conceiving and engineering systems</a:t>
            </a:r>
          </a:p>
          <a:p>
            <a:pPr marL="969963" marR="0" lvl="1" indent="-285750" algn="l" defTabSz="914400" rtl="0" eaLnBrk="1" fontAlgn="auto" latinLnBrk="0" hangingPunct="1">
              <a:lnSpc>
                <a:spcPct val="85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 typeface="Symbol" pitchFamily="1" charset="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Designing</a:t>
            </a:r>
          </a:p>
          <a:p>
            <a:pPr marL="969963" marR="0" lvl="1" indent="-285750" algn="l" defTabSz="914400" rtl="0" eaLnBrk="1" fontAlgn="auto" latinLnBrk="0" hangingPunct="1">
              <a:lnSpc>
                <a:spcPct val="85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 typeface="Symbol" pitchFamily="1" charset="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Implementing</a:t>
            </a:r>
          </a:p>
          <a:p>
            <a:pPr marL="969963" marR="0" lvl="1" indent="-285750" algn="l" defTabSz="914400" rtl="0" eaLnBrk="1" fontAlgn="auto" latinLnBrk="0" hangingPunct="1">
              <a:lnSpc>
                <a:spcPct val="85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 typeface="Symbol" pitchFamily="1" charset="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Operating</a:t>
            </a:r>
          </a:p>
          <a:p>
            <a:pPr marL="969963" marR="0" lvl="1" indent="-285750" algn="l" defTabSz="914400" rtl="0" eaLnBrk="1" fontAlgn="auto" latinLnBrk="0" hangingPunct="1">
              <a:lnSpc>
                <a:spcPct val="85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 typeface="Symbol" pitchFamily="1" charset="2"/>
              <a:buNone/>
              <a:tabLst/>
              <a:defRPr/>
            </a:pPr>
            <a:r>
              <a:rPr lang="en-US" dirty="0" smtClean="0"/>
              <a:t>Leading Engineering </a:t>
            </a:r>
            <a:r>
              <a:rPr lang="en-US" dirty="0" err="1" smtClean="0"/>
              <a:t>Endeavours</a:t>
            </a:r>
            <a:endParaRPr lang="en-US" dirty="0"/>
          </a:p>
          <a:p>
            <a:pPr marL="969963" marR="0" lvl="1" indent="-285750" algn="l" defTabSz="914400" rtl="0" eaLnBrk="1" fontAlgn="auto" latinLnBrk="0" hangingPunct="1">
              <a:lnSpc>
                <a:spcPct val="85000"/>
              </a:lnSpc>
              <a:spcBef>
                <a:spcPct val="5000"/>
              </a:spcBef>
              <a:spcAft>
                <a:spcPts val="0"/>
              </a:spcAft>
              <a:buClrTx/>
              <a:buSzTx/>
              <a:buFont typeface="Symbol" pitchFamily="1" charset="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Enterpreneurship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8" y="123912"/>
            <a:ext cx="5181601" cy="654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71283" y="6324600"/>
            <a:ext cx="9099756" cy="561347"/>
            <a:chOff x="29496" y="6303252"/>
            <a:chExt cx="9099756" cy="5613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8" name="Picture 7" descr="cdio_log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144647" y="838200"/>
            <a:ext cx="786494" cy="2895600"/>
          </a:xfrm>
          <a:prstGeom prst="rect">
            <a:avLst/>
          </a:prstGeom>
        </p:spPr>
        <p:txBody>
          <a:bodyPr vert="vert27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CDIO Syllabus</a:t>
            </a:r>
          </a:p>
        </p:txBody>
      </p:sp>
      <p:pic>
        <p:nvPicPr>
          <p:cNvPr id="10" name="Picture 9" descr="cdio_log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230981" y="4193382"/>
            <a:ext cx="1471613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 Rounded MT Bold" pitchFamily="34" charset="0"/>
              </a:rPr>
              <a:t>How </a:t>
            </a:r>
            <a:r>
              <a:rPr lang="en-US" sz="2400" dirty="0" smtClean="0">
                <a:solidFill>
                  <a:srgbClr val="002060"/>
                </a:solidFill>
                <a:latin typeface="Arial Rounded MT Bold" pitchFamily="34" charset="0"/>
              </a:rPr>
              <a:t>CDIO</a:t>
            </a:r>
            <a:r>
              <a:rPr lang="en-US" sz="2400" dirty="0" smtClean="0">
                <a:latin typeface="Arial Rounded MT Bold" pitchFamily="34" charset="0"/>
              </a:rPr>
              <a:t> syllabus relates to </a:t>
            </a:r>
            <a:br>
              <a:rPr lang="en-US" sz="2400" dirty="0" smtClean="0">
                <a:latin typeface="Arial Rounded MT Bold" pitchFamily="34" charset="0"/>
              </a:rPr>
            </a:br>
            <a:r>
              <a:rPr lang="en-US" sz="2400" dirty="0" smtClean="0">
                <a:solidFill>
                  <a:srgbClr val="0070C0"/>
                </a:solidFill>
                <a:latin typeface="Arial Rounded MT Bold" pitchFamily="34" charset="0"/>
              </a:rPr>
              <a:t>UNESCO </a:t>
            </a:r>
            <a:r>
              <a:rPr lang="en-US" sz="2400" dirty="0" smtClean="0">
                <a:latin typeface="Arial Rounded MT Bold" pitchFamily="34" charset="0"/>
              </a:rPr>
              <a:t>4 Pillars of Learning</a:t>
            </a:r>
            <a:endParaRPr lang="en-US" sz="2400" dirty="0">
              <a:latin typeface="Arial Rounded MT Bold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4114800" cy="4525963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Technical knowledge &amp; reasoning</a:t>
            </a:r>
          </a:p>
          <a:p>
            <a:r>
              <a:rPr lang="en-US" dirty="0" smtClean="0"/>
              <a:t>Conceiving, Designing, Implementing &amp; Operating Systems in the enterprise, societal and environmental context</a:t>
            </a:r>
          </a:p>
          <a:p>
            <a:r>
              <a:rPr lang="en-US" dirty="0" smtClean="0"/>
              <a:t>Interpersonal Skills:  Teamwork &amp; communication</a:t>
            </a:r>
          </a:p>
          <a:p>
            <a:r>
              <a:rPr lang="en-US" dirty="0" smtClean="0"/>
              <a:t>Personal and Professional Skills &amp; Attribute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953000" y="1143000"/>
            <a:ext cx="3736975" cy="41116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UNESCO </a:t>
            </a:r>
            <a:r>
              <a:rPr lang="en-US" dirty="0" smtClean="0"/>
              <a:t>(</a:t>
            </a:r>
            <a:r>
              <a:rPr lang="en-US" dirty="0" err="1" smtClean="0"/>
              <a:t>Delors</a:t>
            </a:r>
            <a:r>
              <a:rPr lang="en-US" dirty="0" smtClean="0"/>
              <a:t> et. al, 1996)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029200" y="1600200"/>
            <a:ext cx="3657600" cy="4525963"/>
          </a:xfrm>
          <a:noFill/>
          <a:ln w="6350"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Learning to know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Learning to do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Learning to live together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Learning to be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4267200"/>
            <a:ext cx="20097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H="1">
            <a:off x="3810000" y="1828800"/>
            <a:ext cx="1332000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733800" y="2286000"/>
            <a:ext cx="1447800" cy="38100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429000" y="2743200"/>
            <a:ext cx="1752600" cy="182880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114800" y="3124200"/>
            <a:ext cx="1066800" cy="220980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838200"/>
            <a:ext cx="12001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770186" y="1125782"/>
            <a:ext cx="9316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/>
              <a:t>(2001)</a:t>
            </a:r>
            <a:endParaRPr lang="en-US" sz="22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6411112" y="6248400"/>
            <a:ext cx="2759927" cy="540000"/>
            <a:chOff x="6411112" y="6248400"/>
            <a:chExt cx="2759927" cy="5400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4017" y="6248400"/>
              <a:ext cx="1587022" cy="540000"/>
            </a:xfrm>
            <a:prstGeom prst="rect">
              <a:avLst/>
            </a:prstGeom>
          </p:spPr>
        </p:pic>
        <p:pic>
          <p:nvPicPr>
            <p:cNvPr id="22" name="Picture 21" descr="cdio_log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11112" y="6248400"/>
              <a:ext cx="1127433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590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43608" y="76200"/>
            <a:ext cx="6927850" cy="5873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1" kern="0" dirty="0" smtClean="0">
                <a:solidFill>
                  <a:schemeClr val="tx1"/>
                </a:solidFill>
                <a:latin typeface="+mn-lt"/>
              </a:rPr>
              <a:t>9 </a:t>
            </a:r>
            <a:r>
              <a:rPr lang="en-US" sz="2800" b="1" kern="0" dirty="0" smtClean="0">
                <a:solidFill>
                  <a:srgbClr val="0070C0"/>
                </a:solidFill>
                <a:latin typeface="+mn-lt"/>
              </a:rPr>
              <a:t>MQA</a:t>
            </a:r>
            <a:r>
              <a:rPr lang="en-US" sz="2800" b="1" kern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800" b="1" kern="0" dirty="0" smtClean="0">
                <a:solidFill>
                  <a:srgbClr val="0070C0"/>
                </a:solidFill>
                <a:latin typeface="+mn-lt"/>
              </a:rPr>
              <a:t>Focus Areas </a:t>
            </a:r>
            <a:r>
              <a:rPr lang="en-US" sz="2800" b="1" kern="0" dirty="0" err="1" smtClean="0">
                <a:solidFill>
                  <a:schemeClr val="tx1"/>
                </a:solidFill>
                <a:latin typeface="+mn-lt"/>
              </a:rPr>
              <a:t>vs</a:t>
            </a:r>
            <a:r>
              <a:rPr lang="en-US" sz="2800" b="1" kern="0" dirty="0" smtClean="0">
                <a:solidFill>
                  <a:schemeClr val="tx1"/>
                </a:solidFill>
                <a:latin typeface="+mn-lt"/>
              </a:rPr>
              <a:t> 12 </a:t>
            </a:r>
            <a:r>
              <a:rPr lang="en-US" sz="2800" b="1" kern="0" dirty="0" smtClean="0">
                <a:solidFill>
                  <a:srgbClr val="0070C0"/>
                </a:solidFill>
                <a:latin typeface="+mn-lt"/>
              </a:rPr>
              <a:t>CDIO</a:t>
            </a:r>
            <a:r>
              <a:rPr lang="en-US" sz="2800" b="1" kern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800" b="1" kern="0" dirty="0" smtClean="0">
                <a:solidFill>
                  <a:srgbClr val="0070C0"/>
                </a:solidFill>
                <a:latin typeface="+mn-lt"/>
              </a:rPr>
              <a:t>Standards</a:t>
            </a:r>
            <a:endParaRPr lang="en-US" sz="2800" b="1" kern="0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398203"/>
              </p:ext>
            </p:extLst>
          </p:nvPr>
        </p:nvGraphicFramePr>
        <p:xfrm>
          <a:off x="4495800" y="846894"/>
          <a:ext cx="4329092" cy="5052462"/>
        </p:xfrm>
        <a:graphic>
          <a:graphicData uri="http://schemas.openxmlformats.org/drawingml/2006/table">
            <a:tbl>
              <a:tblPr/>
              <a:tblGrid>
                <a:gridCol w="497680"/>
                <a:gridCol w="3831412"/>
              </a:tblGrid>
              <a:tr h="685480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CDIO as Context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332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CDIO Syllabus Outcomes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332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Integrated Curriculum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32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Introduction to Engineering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32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Design-Build Experiences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32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CDIO Workspaces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663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Integrated Learning Experiences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32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Active Learning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47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Enhancement of Faculty CDIO Skills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537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Enhancement of Faculty Teaching Skills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2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CDIO Skills Assessment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332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CDIO Program Evaluation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950438"/>
              </p:ext>
            </p:extLst>
          </p:nvPr>
        </p:nvGraphicFramePr>
        <p:xfrm>
          <a:off x="381000" y="837135"/>
          <a:ext cx="3673475" cy="5030265"/>
        </p:xfrm>
        <a:graphic>
          <a:graphicData uri="http://schemas.openxmlformats.org/drawingml/2006/table">
            <a:tbl>
              <a:tblPr/>
              <a:tblGrid>
                <a:gridCol w="394526"/>
                <a:gridCol w="3278949"/>
              </a:tblGrid>
              <a:tr h="685800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4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Vision, mission, educational goals and learning outcomes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3931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Curriculum design and delivery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931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Assessment of students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661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Student selection and support services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931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Academic staff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931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Educational resources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931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Programme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monitoring and review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6494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Leadership, governance and administration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931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Continual quality improvement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</a:tbl>
          </a:graphicData>
        </a:graphic>
      </p:graphicFrame>
      <p:grpSp>
        <p:nvGrpSpPr>
          <p:cNvPr id="101" name="Group 100"/>
          <p:cNvGrpSpPr/>
          <p:nvPr/>
        </p:nvGrpSpPr>
        <p:grpSpPr>
          <a:xfrm>
            <a:off x="6411112" y="6324600"/>
            <a:ext cx="2719710" cy="542584"/>
            <a:chOff x="6411112" y="6324600"/>
            <a:chExt cx="2719710" cy="5425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800" y="6324600"/>
              <a:ext cx="1587022" cy="540000"/>
            </a:xfrm>
            <a:prstGeom prst="rect">
              <a:avLst/>
            </a:prstGeom>
          </p:spPr>
        </p:pic>
        <p:pic>
          <p:nvPicPr>
            <p:cNvPr id="24" name="Picture 23" descr="cdio_log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1112" y="6327184"/>
              <a:ext cx="1127433" cy="540000"/>
            </a:xfrm>
            <a:prstGeom prst="rect">
              <a:avLst/>
            </a:prstGeom>
          </p:spPr>
        </p:pic>
      </p:grp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950232"/>
            <a:ext cx="1047750" cy="57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907800"/>
            <a:ext cx="1068672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34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243869"/>
              </p:ext>
            </p:extLst>
          </p:nvPr>
        </p:nvGraphicFramePr>
        <p:xfrm>
          <a:off x="4760120" y="685800"/>
          <a:ext cx="4329092" cy="4920406"/>
        </p:xfrm>
        <a:graphic>
          <a:graphicData uri="http://schemas.openxmlformats.org/drawingml/2006/table">
            <a:tbl>
              <a:tblPr/>
              <a:tblGrid>
                <a:gridCol w="497680"/>
                <a:gridCol w="3831412"/>
              </a:tblGrid>
              <a:tr h="685800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Technical Knowledge and Reasoning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12015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n-lt"/>
                        </a:rPr>
                        <a:t>Conceiving, Designing, Implementing &amp; Operating Systems in the enterprise, societal and environmental context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541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n-lt"/>
                        </a:rPr>
                        <a:t>Interpersonal Skills:  Teamwork &amp; communication</a:t>
                      </a:r>
                    </a:p>
                    <a:p>
                      <a:pPr>
                        <a:buNone/>
                      </a:pPr>
                      <a:endParaRPr lang="en-US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56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n-lt"/>
                        </a:rPr>
                        <a:t>Personal and Professional Skills &amp; Attribute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419373"/>
              </p:ext>
            </p:extLst>
          </p:nvPr>
        </p:nvGraphicFramePr>
        <p:xfrm>
          <a:off x="152400" y="685800"/>
          <a:ext cx="4038600" cy="4967209"/>
        </p:xfrm>
        <a:graphic>
          <a:graphicData uri="http://schemas.openxmlformats.org/drawingml/2006/table">
            <a:tbl>
              <a:tblPr/>
              <a:tblGrid>
                <a:gridCol w="433740"/>
                <a:gridCol w="3604860"/>
              </a:tblGrid>
              <a:tr h="685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4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800" b="1" dirty="0" smtClean="0"/>
                        <a:t>Knowledge of discipline area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3931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Technical Skills/ Practical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Skills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931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Values,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Attitudes, Professionalism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661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Social Skills and Responsibilities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31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Communication, Leadership and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Teamworking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Skills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31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Problem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Solving and Scientific Skills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3931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Information Management and Lifelong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Learning Skills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494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Managerial and Entrepreneurial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Skills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6411112" y="6324600"/>
            <a:ext cx="2759927" cy="542584"/>
            <a:chOff x="6369325" y="6303252"/>
            <a:chExt cx="2759927" cy="5425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8" name="Picture 7" descr="cdio_log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730044"/>
            <a:ext cx="1047750" cy="57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730044"/>
            <a:ext cx="1068672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043608" y="0"/>
            <a:ext cx="6927850" cy="5873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1" kern="0" dirty="0" smtClean="0">
                <a:solidFill>
                  <a:srgbClr val="0070C0"/>
                </a:solidFill>
                <a:latin typeface="+mn-lt"/>
              </a:rPr>
              <a:t>MQA Learning Domains </a:t>
            </a:r>
            <a:r>
              <a:rPr lang="en-US" sz="2800" b="1" kern="0" dirty="0" err="1" smtClean="0">
                <a:solidFill>
                  <a:schemeClr val="tx1"/>
                </a:solidFill>
                <a:latin typeface="+mn-lt"/>
              </a:rPr>
              <a:t>vs</a:t>
            </a:r>
            <a:r>
              <a:rPr lang="en-US" sz="2800" b="1" kern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800" b="1" kern="0" dirty="0" smtClean="0">
                <a:solidFill>
                  <a:srgbClr val="0070C0"/>
                </a:solidFill>
                <a:latin typeface="+mn-lt"/>
              </a:rPr>
              <a:t>CDIO</a:t>
            </a:r>
            <a:r>
              <a:rPr lang="en-US" sz="2800" b="1" kern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800" b="1" kern="0" dirty="0" smtClean="0">
                <a:solidFill>
                  <a:srgbClr val="0070C0"/>
                </a:solidFill>
                <a:latin typeface="+mn-lt"/>
              </a:rPr>
              <a:t>Syllabus</a:t>
            </a:r>
            <a:endParaRPr lang="en-US" sz="2800" b="1" kern="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4267200" y="5541242"/>
            <a:ext cx="484632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00200" y="5826527"/>
            <a:ext cx="54864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atin typeface="Arial Rounded MT Bold" pitchFamily="34" charset="0"/>
                <a:ea typeface="+mj-ea"/>
                <a:cs typeface="+mj-cs"/>
              </a:rPr>
              <a:t>OBE in Malaysian Polytechnic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pic>
        <p:nvPicPr>
          <p:cNvPr id="15" name="Picture 3" descr="C:\Users\User\AppData\Local\Microsoft\Windows\Temporary Internet Files\Content.IE5\6A9FD5R9\MC900098039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5257800"/>
            <a:ext cx="894452" cy="10288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577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BF33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JobOutlook 2011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8399075" cy="3810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911312" cy="5334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/>
              <a:t>Cont…Background</a:t>
            </a:r>
            <a:endParaRPr lang="en-US" sz="2800" b="1" dirty="0"/>
          </a:p>
        </p:txBody>
      </p:sp>
      <p:pic>
        <p:nvPicPr>
          <p:cNvPr id="10" name="Picture 2" descr="http://laurenhuston.com/wp-content/uploads/2010/12/iStock_000009122360XSmal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2940" y="4535626"/>
            <a:ext cx="3011060" cy="1775925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6369325" y="6303252"/>
            <a:ext cx="2759927" cy="542584"/>
            <a:chOff x="6369325" y="6303252"/>
            <a:chExt cx="2759927" cy="54258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6" name="Picture 15" descr="cdio_log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228600" y="4302717"/>
            <a:ext cx="2462784" cy="166420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Title 1"/>
          <p:cNvSpPr txBox="1">
            <a:spLocks/>
          </p:cNvSpPr>
          <p:nvPr/>
        </p:nvSpPr>
        <p:spPr>
          <a:xfrm>
            <a:off x="29496" y="4541838"/>
            <a:ext cx="4161504" cy="1782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</a:rPr>
              <a:t>MISMATCH</a:t>
            </a:r>
            <a:r>
              <a:rPr lang="en-US" sz="2400" b="1" dirty="0" smtClean="0"/>
              <a:t>  </a:t>
            </a:r>
            <a:br>
              <a:rPr lang="en-US" sz="2400" b="1" dirty="0" smtClean="0"/>
            </a:br>
            <a:r>
              <a:rPr lang="en-US" sz="2400" b="1" dirty="0" smtClean="0"/>
              <a:t>Graduate Attributes</a:t>
            </a:r>
            <a:br>
              <a:rPr lang="en-US" sz="2400" b="1" dirty="0" smtClean="0"/>
            </a:br>
            <a:r>
              <a:rPr lang="en-US" sz="2400" b="1" dirty="0" smtClean="0"/>
              <a:t>VS </a:t>
            </a:r>
            <a:br>
              <a:rPr lang="en-US" sz="2400" b="1" dirty="0" smtClean="0"/>
            </a:br>
            <a:r>
              <a:rPr lang="en-US" sz="2000" b="1" i="1" dirty="0" smtClean="0"/>
              <a:t>INDUSTRY DEMAND OF ENGINEERS</a:t>
            </a:r>
            <a:endParaRPr lang="en-US" sz="2400" i="1" dirty="0">
              <a:latin typeface="Arial Rounded MT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4535626"/>
            <a:ext cx="2514600" cy="201757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High </a:t>
            </a:r>
            <a:r>
              <a:rPr lang="en-US" sz="2000" b="1" dirty="0" err="1" smtClean="0"/>
              <a:t>Unemployability</a:t>
            </a:r>
            <a:r>
              <a:rPr lang="en-US" sz="2000" b="1" dirty="0" smtClean="0"/>
              <a:t> Rate</a:t>
            </a:r>
            <a:endParaRPr lang="en-MY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243869"/>
              </p:ext>
            </p:extLst>
          </p:nvPr>
        </p:nvGraphicFramePr>
        <p:xfrm>
          <a:off x="4760120" y="685800"/>
          <a:ext cx="4329092" cy="4920406"/>
        </p:xfrm>
        <a:graphic>
          <a:graphicData uri="http://schemas.openxmlformats.org/drawingml/2006/table">
            <a:tbl>
              <a:tblPr/>
              <a:tblGrid>
                <a:gridCol w="497680"/>
                <a:gridCol w="3831412"/>
              </a:tblGrid>
              <a:tr h="685800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Technical Knowledge and Reasoning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12015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n-lt"/>
                        </a:rPr>
                        <a:t>Conceiving, Designing, Implementing &amp; Operating Systems in the enterprise, societal and environmental context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541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n-lt"/>
                        </a:rPr>
                        <a:t>Interpersonal Skills:  Teamwork &amp; communication</a:t>
                      </a:r>
                    </a:p>
                    <a:p>
                      <a:pPr>
                        <a:buNone/>
                      </a:pPr>
                      <a:endParaRPr lang="en-US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56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n-lt"/>
                        </a:rPr>
                        <a:t>Personal and Professional Skills &amp; Attribute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419373"/>
              </p:ext>
            </p:extLst>
          </p:nvPr>
        </p:nvGraphicFramePr>
        <p:xfrm>
          <a:off x="152400" y="685800"/>
          <a:ext cx="4038600" cy="5133842"/>
        </p:xfrm>
        <a:graphic>
          <a:graphicData uri="http://schemas.openxmlformats.org/drawingml/2006/table">
            <a:tbl>
              <a:tblPr/>
              <a:tblGrid>
                <a:gridCol w="433740"/>
                <a:gridCol w="3604860"/>
              </a:tblGrid>
              <a:tr h="6433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just" fontAlgn="b"/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800" b="1" dirty="0" smtClean="0"/>
                        <a:t>Knowledge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3687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Practical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Skills/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Technical Skills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87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Communication Skills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6205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Critical Thinking and Problem Solving Skills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87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Social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Skills and Responsibilities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39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Continuous Learning and Information Management 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Skills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5439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Management and Entrepreneurial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Skills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091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Professionalism, Ethics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and Moral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091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Leadership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and Teamwork Skills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6411112" y="6324600"/>
            <a:ext cx="2759927" cy="542584"/>
            <a:chOff x="6369325" y="6303252"/>
            <a:chExt cx="2759927" cy="5425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8" name="Picture 7" descr="cdio_log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730044"/>
            <a:ext cx="1047750" cy="57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762000" y="0"/>
            <a:ext cx="7848600" cy="5873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1" kern="0" dirty="0" smtClean="0">
                <a:solidFill>
                  <a:srgbClr val="0070C0"/>
                </a:solidFill>
                <a:latin typeface="+mn-lt"/>
              </a:rPr>
              <a:t>Polytechnic’s OBE Learning Domains </a:t>
            </a:r>
            <a:r>
              <a:rPr lang="en-US" sz="2800" b="1" kern="0" dirty="0" err="1" smtClean="0">
                <a:solidFill>
                  <a:schemeClr val="tx1"/>
                </a:solidFill>
                <a:latin typeface="+mn-lt"/>
              </a:rPr>
              <a:t>vs</a:t>
            </a:r>
            <a:r>
              <a:rPr lang="en-US" sz="2800" b="1" kern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800" b="1" kern="0" dirty="0" smtClean="0">
                <a:solidFill>
                  <a:srgbClr val="0070C0"/>
                </a:solidFill>
                <a:latin typeface="+mn-lt"/>
              </a:rPr>
              <a:t>CDIO</a:t>
            </a:r>
            <a:r>
              <a:rPr lang="en-US" sz="2800" b="1" kern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800" b="1" kern="0" dirty="0" smtClean="0">
                <a:solidFill>
                  <a:srgbClr val="0070C0"/>
                </a:solidFill>
                <a:latin typeface="+mn-lt"/>
              </a:rPr>
              <a:t>Syllabus</a:t>
            </a:r>
            <a:endParaRPr lang="en-US" sz="2800" b="1" kern="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4267200" y="5541242"/>
            <a:ext cx="484632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00200" y="5826527"/>
            <a:ext cx="54864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atin typeface="Arial Rounded MT Bold" pitchFamily="34" charset="0"/>
                <a:ea typeface="+mj-ea"/>
                <a:cs typeface="+mj-cs"/>
              </a:rPr>
              <a:t>OBE in Malaysian Polytechnic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pic>
        <p:nvPicPr>
          <p:cNvPr id="15" name="Picture 3" descr="C:\Users\User\AppData\Local\Microsoft\Windows\Temporary Internet Files\Content.IE5\6A9FD5R9\MC900098039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5257800"/>
            <a:ext cx="894452" cy="1028803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8" y="762000"/>
            <a:ext cx="1587022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7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Arial Rounded MT Bold" pitchFamily="34" charset="0"/>
              </a:rPr>
              <a:t>12 </a:t>
            </a:r>
            <a:r>
              <a:rPr lang="en-US" sz="2800" dirty="0" smtClean="0">
                <a:solidFill>
                  <a:schemeClr val="accent1"/>
                </a:solidFill>
                <a:latin typeface="Arial Rounded MT Bold" pitchFamily="34" charset="0"/>
              </a:rPr>
              <a:t>CDIO</a:t>
            </a:r>
            <a:r>
              <a:rPr lang="en-US" sz="2800" dirty="0" smtClean="0">
                <a:latin typeface="Arial Rounded MT Bold" pitchFamily="34" charset="0"/>
              </a:rPr>
              <a:t> STANDARDS: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0292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CDIO as the Context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Learning Outcomes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Integrated Curriculum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Introduction to Engineering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Design-Implement  Experience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Engineering Workspaces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Integrated Learning Experiences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Active 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Enhancement of Faculty CDIO Competence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Enhancement of Faculty Teaching Competence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Learning Assessment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Programme Evaluation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5410200"/>
            <a:ext cx="12001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66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219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F</a:t>
            </a:r>
            <a:r>
              <a:rPr lang="en-US" dirty="0" smtClean="0"/>
              <a:t>or </a:t>
            </a:r>
            <a:r>
              <a:rPr lang="en-US" dirty="0"/>
              <a:t>more meaningful and effective </a:t>
            </a:r>
            <a:r>
              <a:rPr lang="en-US" dirty="0" smtClean="0"/>
              <a:t>engineering and </a:t>
            </a:r>
            <a:r>
              <a:rPr lang="en-US" dirty="0"/>
              <a:t>technology </a:t>
            </a:r>
            <a:r>
              <a:rPr lang="en-US" dirty="0" smtClean="0"/>
              <a:t>education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590800"/>
            <a:ext cx="8229600" cy="2209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CDIO as the Context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Is used even from Semester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1 although </a:t>
            </a:r>
            <a:r>
              <a:rPr lang="en-US" sz="3200" dirty="0" smtClean="0"/>
              <a:t>learning activities may place more emphasis on Design – Implement – Operate rather than Conceive.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496" y="6303252"/>
            <a:ext cx="9099756" cy="561347"/>
            <a:chOff x="29496" y="6303252"/>
            <a:chExt cx="9099756" cy="56134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1" name="Picture 10" descr="cdio_log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 Rounded MT Bold" pitchFamily="34" charset="0"/>
              </a:rPr>
              <a:t>Standard #1: CDIO as the Context</a:t>
            </a:r>
            <a:endParaRPr lang="en-US" sz="3200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r>
              <a:rPr lang="en-US" dirty="0" smtClean="0"/>
              <a:t>The Marshmallow Challenge</a:t>
            </a:r>
            <a:endParaRPr lang="en-US" dirty="0"/>
          </a:p>
        </p:txBody>
      </p:sp>
      <p:pic>
        <p:nvPicPr>
          <p:cNvPr id="47105" name="Picture 1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752600"/>
            <a:ext cx="31908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Marshmallow Debriefing …</a:t>
            </a:r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62001"/>
            <a:ext cx="2391696" cy="533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Conceive …</a:t>
            </a:r>
            <a:endParaRPr lang="en-MY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9" y="1444334"/>
            <a:ext cx="3886201" cy="465166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737419"/>
            <a:ext cx="2289175" cy="557981"/>
          </a:xfrm>
        </p:spPr>
        <p:txBody>
          <a:bodyPr>
            <a:noAutofit/>
          </a:bodyPr>
          <a:lstStyle/>
          <a:p>
            <a:r>
              <a:rPr lang="en-US" sz="3200" dirty="0" smtClean="0"/>
              <a:t>Design …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4995334" cy="4495800"/>
          </a:xfrm>
        </p:spPr>
      </p:pic>
      <p:grpSp>
        <p:nvGrpSpPr>
          <p:cNvPr id="9" name="Group 8"/>
          <p:cNvGrpSpPr/>
          <p:nvPr/>
        </p:nvGrpSpPr>
        <p:grpSpPr>
          <a:xfrm>
            <a:off x="29496" y="6303252"/>
            <a:ext cx="9099756" cy="561347"/>
            <a:chOff x="29496" y="6303252"/>
            <a:chExt cx="9099756" cy="56134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3" name="Picture 12" descr="cdio_logo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292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Eggsperiment</a:t>
            </a:r>
            <a:r>
              <a:rPr lang="en-US" dirty="0" smtClean="0"/>
              <a:t> Debriefing …</a:t>
            </a:r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5791200"/>
            <a:ext cx="2590800" cy="369887"/>
          </a:xfrm>
        </p:spPr>
        <p:txBody>
          <a:bodyPr>
            <a:noAutofit/>
          </a:bodyPr>
          <a:lstStyle/>
          <a:p>
            <a:r>
              <a:rPr lang="en-US" sz="3200" dirty="0" smtClean="0"/>
              <a:t>Implement …</a:t>
            </a:r>
            <a:endParaRPr lang="en-MY" sz="32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3276600" cy="43688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838200"/>
            <a:ext cx="5520267" cy="3105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65" y="3992511"/>
            <a:ext cx="5500602" cy="3094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061542"/>
            <a:ext cx="1723595" cy="287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6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Eggsperiment</a:t>
            </a:r>
            <a:r>
              <a:rPr lang="en-US" dirty="0" smtClean="0"/>
              <a:t> Debriefing …</a:t>
            </a:r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25513"/>
            <a:ext cx="2286000" cy="369887"/>
          </a:xfrm>
        </p:spPr>
        <p:txBody>
          <a:bodyPr>
            <a:noAutofit/>
          </a:bodyPr>
          <a:lstStyle/>
          <a:p>
            <a:r>
              <a:rPr lang="en-US" sz="2800" dirty="0" smtClean="0"/>
              <a:t>Operate</a:t>
            </a:r>
            <a:endParaRPr lang="en-MY" sz="2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1295400"/>
            <a:ext cx="4470401" cy="25146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86200"/>
            <a:ext cx="4419600" cy="2486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96" y="1295400"/>
            <a:ext cx="4404852" cy="24777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408" y="3886199"/>
            <a:ext cx="4419600" cy="248602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96" y="6303252"/>
            <a:ext cx="9099756" cy="561347"/>
            <a:chOff x="29496" y="6303252"/>
            <a:chExt cx="9099756" cy="56134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6" name="Picture 15" descr="cdio_logo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036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334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CDIO Approach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105400"/>
          </a:xfrm>
        </p:spPr>
        <p:txBody>
          <a:bodyPr>
            <a:noAutofit/>
          </a:bodyPr>
          <a:lstStyle/>
          <a:p>
            <a:r>
              <a:rPr lang="en-US" i="1" dirty="0" smtClean="0"/>
              <a:t>CDIO advocates conceiving, designing, implementing and operating in the context of real life situations - societal, external, enterprise or business needs</a:t>
            </a:r>
          </a:p>
          <a:p>
            <a:r>
              <a:rPr lang="en-US" i="1" dirty="0" smtClean="0"/>
              <a:t>CDIO teaches more explicitly skills such as brainstorming, critical thinking and </a:t>
            </a:r>
            <a:r>
              <a:rPr lang="en-US" i="1" dirty="0" err="1" smtClean="0"/>
              <a:t>teamworking</a:t>
            </a:r>
            <a:endParaRPr lang="en-US" i="1" dirty="0" smtClean="0"/>
          </a:p>
          <a:p>
            <a:r>
              <a:rPr lang="en-US" i="1" dirty="0" smtClean="0"/>
              <a:t>CDIO promotes integration of courses/ modules</a:t>
            </a:r>
          </a:p>
          <a:p>
            <a:r>
              <a:rPr lang="en-US" i="1" dirty="0" smtClean="0"/>
              <a:t>CDIO encourages interdisciplinary collaboration e.g. mechanical engineering, food technology, biotechnology &amp; design etc.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" y="685800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few pointers to bear in mind …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496" y="6303252"/>
            <a:ext cx="9099756" cy="561347"/>
            <a:chOff x="29496" y="6303252"/>
            <a:chExt cx="9099756" cy="5613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0" name="Picture 9" descr="cdio_log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034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pitchFamily="34" charset="0"/>
              </a:rPr>
              <a:t>What is </a:t>
            </a:r>
            <a:r>
              <a:rPr lang="en-US" dirty="0" smtClean="0">
                <a:solidFill>
                  <a:schemeClr val="tx2"/>
                </a:solidFill>
                <a:latin typeface="Arial Rounded MT Bold" pitchFamily="34" charset="0"/>
              </a:rPr>
              <a:t>CDIO</a:t>
            </a:r>
            <a:r>
              <a:rPr lang="en-US" dirty="0" smtClean="0">
                <a:latin typeface="Arial Rounded MT Bold" pitchFamily="34" charset="0"/>
              </a:rPr>
              <a:t>?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153400" cy="4648199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3300" dirty="0" smtClean="0"/>
              <a:t>Innovative</a:t>
            </a:r>
            <a:r>
              <a:rPr lang="en-US" sz="3900" dirty="0" smtClean="0"/>
              <a:t> </a:t>
            </a:r>
            <a:r>
              <a:rPr lang="en-US" sz="5200" b="1" dirty="0" smtClean="0"/>
              <a:t>educational framework</a:t>
            </a:r>
          </a:p>
          <a:p>
            <a:pPr algn="ctr"/>
            <a:r>
              <a:rPr lang="en-US" sz="3300" dirty="0" smtClean="0"/>
              <a:t>applied in </a:t>
            </a:r>
            <a:r>
              <a:rPr lang="en-US" sz="5200" b="1" dirty="0" smtClean="0"/>
              <a:t>engineering education  </a:t>
            </a:r>
            <a:r>
              <a:rPr lang="en-US" sz="3300" dirty="0" smtClean="0"/>
              <a:t>programs</a:t>
            </a:r>
            <a:r>
              <a:rPr lang="en-US" sz="3500" dirty="0" smtClean="0"/>
              <a:t> </a:t>
            </a:r>
          </a:p>
          <a:p>
            <a:pPr algn="ctr"/>
            <a:r>
              <a:rPr lang="en-US" sz="3300" dirty="0" smtClean="0"/>
              <a:t>based on </a:t>
            </a:r>
            <a:r>
              <a:rPr lang="en-US" sz="4700" b="1" dirty="0" smtClean="0"/>
              <a:t>engineering fundamentals </a:t>
            </a:r>
            <a:r>
              <a:rPr lang="en-US" sz="3300" dirty="0" smtClean="0"/>
              <a:t>of</a:t>
            </a:r>
            <a:r>
              <a:rPr lang="en-US" dirty="0" smtClean="0"/>
              <a:t>: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CONCEIVING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DESIGNING</a:t>
            </a:r>
          </a:p>
          <a:p>
            <a:pPr algn="ctr"/>
            <a:r>
              <a:rPr lang="en-US" dirty="0" smtClean="0">
                <a:solidFill>
                  <a:srgbClr val="FFC000"/>
                </a:solidFill>
              </a:rPr>
              <a:t>IMPLEMENTING</a:t>
            </a:r>
          </a:p>
          <a:p>
            <a:pPr algn="ctr"/>
            <a:r>
              <a:rPr lang="en-US" dirty="0" smtClean="0"/>
              <a:t> </a:t>
            </a:r>
            <a:r>
              <a:rPr lang="en-US" dirty="0" smtClean="0">
                <a:solidFill>
                  <a:srgbClr val="00B050"/>
                </a:solidFill>
              </a:rPr>
              <a:t>OPERATING</a:t>
            </a:r>
          </a:p>
          <a:p>
            <a:pPr algn="ctr"/>
            <a:r>
              <a:rPr lang="en-US" sz="3300" dirty="0" smtClean="0"/>
              <a:t>real world </a:t>
            </a:r>
            <a:r>
              <a:rPr lang="en-US" sz="4700" b="1" dirty="0" smtClean="0"/>
              <a:t>systems</a:t>
            </a:r>
            <a:r>
              <a:rPr lang="en-US" sz="4300" dirty="0" smtClean="0"/>
              <a:t> </a:t>
            </a:r>
            <a:r>
              <a:rPr lang="en-US" sz="3300" dirty="0" smtClean="0"/>
              <a:t>and</a:t>
            </a:r>
            <a:r>
              <a:rPr lang="en-US" sz="4300" dirty="0" smtClean="0"/>
              <a:t> </a:t>
            </a:r>
            <a:r>
              <a:rPr lang="en-US" sz="4700" b="1" dirty="0" smtClean="0"/>
              <a:t>products</a:t>
            </a:r>
          </a:p>
          <a:p>
            <a:pPr algn="ctr"/>
            <a:r>
              <a:rPr lang="en-US" sz="3600" dirty="0" smtClean="0"/>
              <a:t>to produce </a:t>
            </a:r>
            <a:r>
              <a:rPr lang="en-US" sz="4700" b="1" dirty="0" smtClean="0"/>
              <a:t>next generation </a:t>
            </a:r>
            <a:r>
              <a:rPr lang="en-US" sz="3600" dirty="0" smtClean="0"/>
              <a:t>engineers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38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9496" y="6303252"/>
            <a:ext cx="9099756" cy="561347"/>
            <a:chOff x="29496" y="6303252"/>
            <a:chExt cx="9099756" cy="5613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9" name="Picture 8" descr="cdio_log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527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44" y="1981200"/>
            <a:ext cx="8686856" cy="38862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b="1" dirty="0" smtClean="0"/>
              <a:t>The design-build project is a model racing car consists of two parts: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smtClean="0"/>
              <a:t>Designing and modelling of racing car body are conducted in the course </a:t>
            </a:r>
            <a:r>
              <a:rPr lang="en-GB" dirty="0" smtClean="0">
                <a:solidFill>
                  <a:srgbClr val="FF0000"/>
                </a:solidFill>
              </a:rPr>
              <a:t>“Innovation, Design and Enterprise in Action” (IDEA)” </a:t>
            </a:r>
            <a:r>
              <a:rPr lang="en-GB" dirty="0" smtClean="0"/>
              <a:t>course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smtClean="0"/>
              <a:t>Machining of racing car chassis is conducted in </a:t>
            </a:r>
            <a:r>
              <a:rPr lang="en-GB" dirty="0" smtClean="0">
                <a:solidFill>
                  <a:srgbClr val="FF0000"/>
                </a:solidFill>
              </a:rPr>
              <a:t>“Introduction to Engineering” </a:t>
            </a:r>
            <a:r>
              <a:rPr lang="en-GB" dirty="0" smtClean="0"/>
              <a:t>course</a:t>
            </a:r>
            <a:endParaRPr lang="en-US" dirty="0" smtClean="0"/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686800" cy="1077218"/>
          </a:xfrm>
          <a:noFill/>
        </p:spPr>
        <p:txBody>
          <a:bodyPr wrap="square">
            <a:spAutoFit/>
          </a:bodyPr>
          <a:lstStyle/>
          <a:p>
            <a:pPr algn="l"/>
            <a:r>
              <a:rPr lang="en-GB" altLang="zh-TW" sz="3200" b="1" dirty="0" smtClean="0">
                <a:solidFill>
                  <a:srgbClr val="FF0000"/>
                </a:solidFill>
                <a:ea typeface="PMingLiU" pitchFamily="18" charset="-120"/>
              </a:rPr>
              <a:t>Singapore Polytechnic Mechanical Engineering Year 1 Project – Formula 1 Model Racing Car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" y="152400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 2: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95800" y="6142038"/>
            <a:ext cx="44958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i="1" dirty="0" smtClean="0">
                <a:latin typeface="+mj-lt"/>
                <a:ea typeface="+mj-ea"/>
                <a:cs typeface="+mj-cs"/>
              </a:rPr>
              <a:t>Integration of courses</a:t>
            </a:r>
            <a:endParaRPr kumimoji="0" lang="en-US" sz="44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triped Right Arrow 2"/>
          <p:cNvSpPr/>
          <p:nvPr/>
        </p:nvSpPr>
        <p:spPr>
          <a:xfrm>
            <a:off x="3352800" y="6172200"/>
            <a:ext cx="1066800" cy="411162"/>
          </a:xfrm>
          <a:prstGeom prst="stripedRightArrow">
            <a:avLst>
              <a:gd name="adj1" fmla="val 45389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2" name="Group 1"/>
          <p:cNvGrpSpPr/>
          <p:nvPr/>
        </p:nvGrpSpPr>
        <p:grpSpPr>
          <a:xfrm>
            <a:off x="29496" y="6324599"/>
            <a:ext cx="2819400" cy="540000"/>
            <a:chOff x="29496" y="6324599"/>
            <a:chExt cx="2819400" cy="540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BF33">
            <a:alpha val="8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648200" cy="6096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/>
              <a:t>Cont…Background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610600" cy="114300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spcAft>
                <a:spcPts val="1200"/>
              </a:spcAft>
            </a:pPr>
            <a:r>
              <a:rPr lang="en-US" b="1" dirty="0" smtClean="0"/>
              <a:t>Interest</a:t>
            </a:r>
            <a:r>
              <a:rPr lang="en-US" dirty="0" smtClean="0"/>
              <a:t> in engineering and engineering profession </a:t>
            </a:r>
            <a:r>
              <a:rPr lang="en-US" b="1" dirty="0" smtClean="0">
                <a:sym typeface="Symbol"/>
              </a:rPr>
              <a:t></a:t>
            </a:r>
            <a:endParaRPr lang="en-US" b="1" dirty="0"/>
          </a:p>
        </p:txBody>
      </p:sp>
      <p:pic>
        <p:nvPicPr>
          <p:cNvPr id="43012" name="Picture 4" descr="http://semanticommunity.info/@api/deki/files/8378/d4p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"/>
            <a:ext cx="9144000" cy="5998665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1179871" y="1752600"/>
            <a:ext cx="1828800" cy="16459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369325" y="6303252"/>
            <a:ext cx="2759927" cy="542584"/>
            <a:chOff x="6369325" y="6303252"/>
            <a:chExt cx="2759927" cy="54258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1" name="Picture 10" descr="cdio_log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28596" y="215884"/>
            <a:ext cx="8486804" cy="62231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Design-build project – Year 1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7"/>
          <p:cNvPicPr>
            <a:picLocks noChangeAspect="1" noChangeArrowheads="1"/>
          </p:cNvPicPr>
          <p:nvPr/>
        </p:nvPicPr>
        <p:blipFill>
          <a:blip r:embed="rId2"/>
          <a:srcRect l="18506" t="38281" r="20703" b="18880"/>
          <a:stretch>
            <a:fillRect/>
          </a:stretch>
        </p:blipFill>
        <p:spPr bwMode="auto">
          <a:xfrm>
            <a:off x="212964" y="685800"/>
            <a:ext cx="8540482" cy="451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" y="5410200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Note: Acronym of Courses in the Mechanical Engineering Program</a:t>
            </a:r>
          </a:p>
          <a:p>
            <a:r>
              <a:rPr lang="en-US" sz="2000" b="1" dirty="0" smtClean="0"/>
              <a:t>IDEA - </a:t>
            </a:r>
            <a:r>
              <a:rPr lang="en-GB" sz="2000" b="1" dirty="0" smtClean="0">
                <a:solidFill>
                  <a:srgbClr val="FF0000"/>
                </a:solidFill>
              </a:rPr>
              <a:t>“Innovation, Design and Enterprise in Action” (IDEA) </a:t>
            </a:r>
          </a:p>
          <a:p>
            <a:r>
              <a:rPr lang="en-GB" sz="2000" b="1" dirty="0" err="1" smtClean="0"/>
              <a:t>ItoE</a:t>
            </a:r>
            <a:r>
              <a:rPr lang="en-GB" sz="2000" b="1" dirty="0" smtClean="0">
                <a:solidFill>
                  <a:srgbClr val="FF0000"/>
                </a:solidFill>
              </a:rPr>
              <a:t> – “ Introduction to Engineering”</a:t>
            </a:r>
            <a:endParaRPr lang="en-US" sz="20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6292645" y="6313084"/>
            <a:ext cx="2819400" cy="540000"/>
            <a:chOff x="29496" y="6324599"/>
            <a:chExt cx="2819400" cy="540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DIO Racing Challenge_4Feb09 01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5600" r="5600"/>
          <a:stretch>
            <a:fillRect/>
          </a:stretch>
        </p:blipFill>
        <p:spPr>
          <a:xfrm>
            <a:off x="5562600" y="0"/>
            <a:ext cx="3251200" cy="2438400"/>
          </a:xfrm>
          <a:noFill/>
        </p:spPr>
      </p:pic>
      <p:pic>
        <p:nvPicPr>
          <p:cNvPr id="6" name="Picture Placeholder 4" descr="P10404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21875" b="21875"/>
          <a:stretch>
            <a:fillRect/>
          </a:stretch>
        </p:blipFill>
        <p:spPr>
          <a:xfrm>
            <a:off x="5562600" y="2438400"/>
            <a:ext cx="3250694" cy="2438400"/>
          </a:xfrm>
        </p:spPr>
      </p:pic>
      <p:pic>
        <p:nvPicPr>
          <p:cNvPr id="7" name="Picture 2" descr="CDIO Racing Challenge_4Feb09 141"/>
          <p:cNvPicPr>
            <a:picLocks noChangeAspect="1" noChangeArrowheads="1"/>
          </p:cNvPicPr>
          <p:nvPr/>
        </p:nvPicPr>
        <p:blipFill>
          <a:blip r:embed="rId4" cstate="print"/>
          <a:srcRect l="5600" r="5600"/>
          <a:stretch>
            <a:fillRect/>
          </a:stretch>
        </p:blipFill>
        <p:spPr>
          <a:xfrm>
            <a:off x="5562600" y="4648200"/>
            <a:ext cx="3276600" cy="2209800"/>
          </a:xfrm>
          <a:prstGeom prst="rect">
            <a:avLst/>
          </a:prstGeom>
          <a:noFill/>
        </p:spPr>
      </p:pic>
      <p:pic>
        <p:nvPicPr>
          <p:cNvPr id="8" name="Content Placeholder 5" descr="CDIO poster_2 mediu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4602" y="0"/>
            <a:ext cx="4849398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24600" y="6346268"/>
            <a:ext cx="2819400" cy="540000"/>
            <a:chOff x="29496" y="6324599"/>
            <a:chExt cx="2819400" cy="540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Rubric for the final assessment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8974" t="44788" r="20482" b="17265"/>
          <a:stretch>
            <a:fillRect/>
          </a:stretch>
        </p:blipFill>
        <p:spPr>
          <a:xfrm>
            <a:off x="53975" y="925513"/>
            <a:ext cx="8974138" cy="4217987"/>
          </a:xfrm>
          <a:noFill/>
        </p:spPr>
      </p:pic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1119708" y="5143500"/>
            <a:ext cx="68098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Students </a:t>
            </a:r>
            <a:r>
              <a:rPr lang="en-GB" sz="2400" dirty="0" smtClean="0">
                <a:solidFill>
                  <a:srgbClr val="FF0000"/>
                </a:solidFill>
              </a:rPr>
              <a:t>are </a:t>
            </a:r>
            <a:r>
              <a:rPr lang="en-GB" sz="2400" dirty="0">
                <a:solidFill>
                  <a:srgbClr val="FF0000"/>
                </a:solidFill>
              </a:rPr>
              <a:t>assessed through critique sessions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496" y="6324599"/>
            <a:ext cx="2819400" cy="540000"/>
            <a:chOff x="29496" y="6324599"/>
            <a:chExt cx="2819400" cy="540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</p:grp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2400" y="1981200"/>
            <a:ext cx="8686856" cy="4114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3 Progressive Design – Build – Test Projects: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GB" sz="3200" b="1" dirty="0" smtClean="0"/>
              <a:t>Icebreaker project</a:t>
            </a:r>
          </a:p>
          <a:p>
            <a:pPr marL="968375" indent="-4619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3200" dirty="0" smtClean="0"/>
              <a:t>Introduction for </a:t>
            </a:r>
            <a:r>
              <a:rPr lang="en-GB" sz="3200" u="sng" dirty="0" smtClean="0"/>
              <a:t>all</a:t>
            </a:r>
            <a:r>
              <a:rPr lang="en-GB" sz="3200" dirty="0" smtClean="0"/>
              <a:t> Engineering students</a:t>
            </a:r>
          </a:p>
          <a:p>
            <a:pPr marL="968375" indent="-4619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3200" dirty="0" smtClean="0"/>
              <a:t>Build and test of model cardboard bridge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eriod" startAt="2"/>
            </a:pPr>
            <a:r>
              <a:rPr lang="en-GB" sz="3200" b="1" dirty="0" smtClean="0"/>
              <a:t>2 – Week Bridge # 1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</a:pPr>
            <a:r>
              <a:rPr lang="en-GB" sz="3200" b="1" dirty="0" smtClean="0"/>
              <a:t>3.	2 – Week Bridge # 2</a:t>
            </a:r>
          </a:p>
          <a:p>
            <a:pPr marL="968375" indent="-461963">
              <a:spcBef>
                <a:spcPts val="600"/>
              </a:spcBef>
              <a:spcAft>
                <a:spcPts val="600"/>
              </a:spcAft>
            </a:pPr>
            <a:endParaRPr lang="en-GB" sz="3200" dirty="0" smtClean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</a:pPr>
            <a:endParaRPr lang="en-GB" sz="3200" b="1" dirty="0" smtClean="0"/>
          </a:p>
          <a:p>
            <a:pPr marL="0" marR="0" lvl="0" indent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152400" y="838200"/>
            <a:ext cx="8686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PMingLiU" pitchFamily="18" charset="-120"/>
                <a:cs typeface="+mj-cs"/>
              </a:rPr>
              <a:t>University</a:t>
            </a:r>
            <a:r>
              <a:rPr kumimoji="0" lang="en-GB" altLang="zh-TW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PMingLiU" pitchFamily="18" charset="-120"/>
                <a:cs typeface="+mj-cs"/>
              </a:rPr>
              <a:t> of </a:t>
            </a:r>
            <a:r>
              <a:rPr lang="en-GB" altLang="zh-TW" sz="3200" b="1" dirty="0" smtClean="0">
                <a:solidFill>
                  <a:srgbClr val="FF0000"/>
                </a:solidFill>
                <a:latin typeface="+mj-lt"/>
                <a:ea typeface="PMingLiU" pitchFamily="18" charset="-120"/>
                <a:cs typeface="+mj-cs"/>
              </a:rPr>
              <a:t>Liverpool Embedment of CDIO into Civil </a:t>
            </a:r>
            <a:r>
              <a:rPr kumimoji="0" lang="en-GB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PMingLiU" pitchFamily="18" charset="-120"/>
                <a:cs typeface="+mj-cs"/>
              </a:rPr>
              <a:t>Engineering Program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200" y="152400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 3: 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01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1.	Icebreaker project - </a:t>
            </a:r>
            <a:r>
              <a:rPr lang="en-GB" sz="2800" dirty="0" smtClean="0"/>
              <a:t>6 students, tutor group</a:t>
            </a:r>
          </a:p>
          <a:p>
            <a:endParaRPr lang="en-GB" sz="2800" b="1" dirty="0" smtClean="0"/>
          </a:p>
        </p:txBody>
      </p:sp>
      <p:pic>
        <p:nvPicPr>
          <p:cNvPr id="6" name="Picture 5" descr="Picture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0"/>
            <a:ext cx="3742834" cy="2790316"/>
          </a:xfrm>
          <a:prstGeom prst="rect">
            <a:avLst/>
          </a:prstGeom>
        </p:spPr>
      </p:pic>
      <p:pic>
        <p:nvPicPr>
          <p:cNvPr id="7" name="Picture 6" descr="Picture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685800"/>
            <a:ext cx="3835552" cy="2859541"/>
          </a:xfrm>
          <a:prstGeom prst="rect">
            <a:avLst/>
          </a:prstGeom>
        </p:spPr>
      </p:pic>
      <p:pic>
        <p:nvPicPr>
          <p:cNvPr id="8" name="Picture 7" descr="Picture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703659"/>
            <a:ext cx="4202723" cy="3154341"/>
          </a:xfrm>
          <a:prstGeom prst="rect">
            <a:avLst/>
          </a:prstGeom>
        </p:spPr>
      </p:pic>
      <p:pic>
        <p:nvPicPr>
          <p:cNvPr id="9" name="Picture 8" descr="Picture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3697610"/>
            <a:ext cx="4144573" cy="316038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0" y="152401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2.	2- Week Bridge # 1</a:t>
            </a:r>
            <a:endParaRPr lang="en-GB" sz="2800" dirty="0" smtClean="0"/>
          </a:p>
          <a:p>
            <a:endParaRPr lang="en-GB" sz="2800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52400" y="3669268"/>
            <a:ext cx="3965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Deck truss – rolling load</a:t>
            </a:r>
          </a:p>
        </p:txBody>
      </p:sp>
      <p:pic>
        <p:nvPicPr>
          <p:cNvPr id="11" name="Picture 10" descr="Picture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62000"/>
            <a:ext cx="3443682" cy="2886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24399" y="3614238"/>
            <a:ext cx="335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Through </a:t>
            </a:r>
            <a:r>
              <a:rPr lang="en-GB" b="1" u="sng" dirty="0" smtClean="0"/>
              <a:t>and</a:t>
            </a:r>
            <a:r>
              <a:rPr lang="en-GB" b="1" dirty="0" smtClean="0"/>
              <a:t> Deck Truss !</a:t>
            </a:r>
          </a:p>
        </p:txBody>
      </p:sp>
      <p:pic>
        <p:nvPicPr>
          <p:cNvPr id="13" name="Picture 12" descr="Picture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995" y="762000"/>
            <a:ext cx="3803072" cy="28353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488668"/>
            <a:ext cx="3200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Innovative concept design</a:t>
            </a:r>
          </a:p>
        </p:txBody>
      </p:sp>
      <p:pic>
        <p:nvPicPr>
          <p:cNvPr id="15" name="Picture 14" descr="Picture1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038600"/>
            <a:ext cx="3160643" cy="23878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71995" y="6400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Collapse of the deck cross-beams</a:t>
            </a:r>
          </a:p>
        </p:txBody>
      </p:sp>
      <p:pic>
        <p:nvPicPr>
          <p:cNvPr id="17" name="Picture 16" descr="Picture1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1692" y="4038600"/>
            <a:ext cx="3202922" cy="2404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4" grpId="0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What about for JTM Year 1 Project?</a:t>
            </a:r>
            <a:endParaRPr lang="en-US" dirty="0"/>
          </a:p>
        </p:txBody>
      </p:sp>
      <p:pic>
        <p:nvPicPr>
          <p:cNvPr id="5" name="Content Placeholder 4" descr="CFU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00600" y="3505200"/>
            <a:ext cx="4038600" cy="2718077"/>
          </a:xfrm>
        </p:spPr>
      </p:pic>
      <p:pic>
        <p:nvPicPr>
          <p:cNvPr id="6" name="Content Placeholder 5" descr="CFU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762000"/>
            <a:ext cx="4038600" cy="2660428"/>
          </a:xfrm>
        </p:spPr>
      </p:pic>
      <p:pic>
        <p:nvPicPr>
          <p:cNvPr id="1026" name="Picture 2" descr="https://www.engineeringforchange.org/news/images/Sep-2011/water-filt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762000"/>
            <a:ext cx="4249458" cy="2828926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" y="3733800"/>
            <a:ext cx="4572000" cy="2209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 a water filter with given materials:</a:t>
            </a:r>
          </a:p>
          <a:p>
            <a:pPr lvl="0">
              <a:spcBef>
                <a:spcPct val="0"/>
              </a:spcBef>
            </a:pPr>
            <a:r>
              <a:rPr lang="en-US" sz="2200" b="1" dirty="0" smtClean="0">
                <a:latin typeface="+mj-lt"/>
                <a:ea typeface="+mj-ea"/>
                <a:cs typeface="+mj-cs"/>
              </a:rPr>
              <a:t>Gravel, sand, aquarium pebbles, coconut </a:t>
            </a:r>
            <a:r>
              <a:rPr lang="en-US" sz="2200" b="1" dirty="0" err="1" smtClean="0">
                <a:latin typeface="+mj-lt"/>
                <a:ea typeface="+mj-ea"/>
                <a:cs typeface="+mj-cs"/>
              </a:rPr>
              <a:t>fibre</a:t>
            </a:r>
            <a:r>
              <a:rPr lang="en-US" sz="2200" b="1" dirty="0" smtClean="0">
                <a:latin typeface="+mj-lt"/>
                <a:ea typeface="+mj-ea"/>
                <a:cs typeface="+mj-cs"/>
              </a:rPr>
              <a:t>, wood chips, cockle shells, and 1 other item you can choose (but not more than RM10).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496" y="6303252"/>
            <a:ext cx="9099756" cy="561347"/>
            <a:chOff x="29496" y="6303252"/>
            <a:chExt cx="9099756" cy="56134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2" name="Picture 11" descr="cdio_logo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Standard #2: Learning outcomes 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12001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752600"/>
            <a:ext cx="8292225" cy="379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29496" y="6303252"/>
            <a:ext cx="9099756" cy="561347"/>
            <a:chOff x="29496" y="6303252"/>
            <a:chExt cx="9099756" cy="5613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1" name="Picture 10" descr="cdio_logo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611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4400"/>
            <a:ext cx="8232166" cy="50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29496" y="6303252"/>
            <a:ext cx="9099756" cy="561347"/>
            <a:chOff x="29496" y="6303252"/>
            <a:chExt cx="9099756" cy="5613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0" name="Picture 9" descr="cdio_log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762000" y="1676400"/>
            <a:ext cx="208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Briggs Model (Ref??)</a:t>
            </a:r>
            <a:endParaRPr lang="en-MY" sz="2400" dirty="0"/>
          </a:p>
        </p:txBody>
      </p:sp>
    </p:spTree>
    <p:extLst>
      <p:ext uri="{BB962C8B-B14F-4D97-AF65-F5344CB8AC3E}">
        <p14:creationId xmlns:p14="http://schemas.microsoft.com/office/powerpoint/2010/main" val="172707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Standard #3:  Integrated curriculum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36219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 smtClean="0"/>
              <a:t>	A curriculum designed with mutually supporting disciplinary courses, with an explicit plan to integrate …</a:t>
            </a:r>
          </a:p>
          <a:p>
            <a:r>
              <a:rPr lang="en-US" b="1" dirty="0" smtClean="0"/>
              <a:t>personal, </a:t>
            </a:r>
          </a:p>
          <a:p>
            <a:r>
              <a:rPr lang="en-US" b="1" dirty="0" smtClean="0"/>
              <a:t>interpersonal,  </a:t>
            </a:r>
          </a:p>
          <a:p>
            <a:r>
              <a:rPr lang="en-US" b="1" dirty="0" smtClean="0"/>
              <a:t>product, process, and system building skills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12001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276600"/>
            <a:ext cx="78105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29496" y="6303252"/>
            <a:ext cx="9099756" cy="561347"/>
            <a:chOff x="29496" y="6303252"/>
            <a:chExt cx="9099756" cy="56134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1" name="Picture 10" descr="cdio_logo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443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JobOutlook 2011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66800"/>
            <a:ext cx="7027475" cy="318781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5334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/>
              <a:t>What about in Malaysia?</a:t>
            </a:r>
            <a:endParaRPr lang="en-US" sz="2800" b="1" dirty="0"/>
          </a:p>
        </p:txBody>
      </p:sp>
      <p:pic>
        <p:nvPicPr>
          <p:cNvPr id="10" name="Picture 2" descr="http://laurenhuston.com/wp-content/uploads/2010/12/iStock_000009122360XSmal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2940" y="4535626"/>
            <a:ext cx="3011060" cy="1775925"/>
          </a:xfrm>
          <a:prstGeom prst="rect">
            <a:avLst/>
          </a:prstGeom>
          <a:noFill/>
        </p:spPr>
      </p:pic>
      <p:grpSp>
        <p:nvGrpSpPr>
          <p:cNvPr id="2" name="Group 11"/>
          <p:cNvGrpSpPr/>
          <p:nvPr/>
        </p:nvGrpSpPr>
        <p:grpSpPr>
          <a:xfrm>
            <a:off x="6369325" y="6303252"/>
            <a:ext cx="2759927" cy="542584"/>
            <a:chOff x="6369325" y="6303252"/>
            <a:chExt cx="2759927" cy="54258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6" name="Picture 15" descr="cdio_log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228600" y="4302717"/>
            <a:ext cx="2462784" cy="166420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Title 1"/>
          <p:cNvSpPr txBox="1">
            <a:spLocks/>
          </p:cNvSpPr>
          <p:nvPr/>
        </p:nvSpPr>
        <p:spPr>
          <a:xfrm>
            <a:off x="29496" y="4541838"/>
            <a:ext cx="4161504" cy="1782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</a:rPr>
              <a:t>MISMATCH</a:t>
            </a:r>
            <a:r>
              <a:rPr lang="en-US" sz="2400" b="1" dirty="0" smtClean="0"/>
              <a:t>  </a:t>
            </a:r>
            <a:br>
              <a:rPr lang="en-US" sz="2400" b="1" dirty="0" smtClean="0"/>
            </a:br>
            <a:r>
              <a:rPr lang="en-US" sz="2400" b="1" dirty="0" smtClean="0"/>
              <a:t>Graduate Attributes</a:t>
            </a:r>
            <a:br>
              <a:rPr lang="en-US" sz="2400" b="1" dirty="0" smtClean="0"/>
            </a:br>
            <a:r>
              <a:rPr lang="en-US" sz="2400" b="1" dirty="0" smtClean="0"/>
              <a:t>VS </a:t>
            </a:r>
            <a:br>
              <a:rPr lang="en-US" sz="2400" b="1" dirty="0" smtClean="0"/>
            </a:br>
            <a:r>
              <a:rPr lang="en-US" sz="2000" b="1" i="1" dirty="0" smtClean="0"/>
              <a:t>INDUSTRY DEMAND OF ENGINEERS</a:t>
            </a:r>
            <a:endParaRPr lang="en-US" sz="2400" i="1" dirty="0">
              <a:latin typeface="Arial Rounded MT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4535626"/>
            <a:ext cx="2514600" cy="201757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High </a:t>
            </a:r>
            <a:r>
              <a:rPr lang="en-US" sz="2000" b="1" dirty="0" err="1" smtClean="0"/>
              <a:t>Unemployability</a:t>
            </a:r>
            <a:r>
              <a:rPr lang="en-US" sz="2000" b="1" dirty="0" smtClean="0"/>
              <a:t> Rate</a:t>
            </a:r>
            <a:endParaRPr lang="en-MY" sz="2000" b="1" dirty="0"/>
          </a:p>
        </p:txBody>
      </p:sp>
      <p:pic>
        <p:nvPicPr>
          <p:cNvPr id="77832" name="Picture 8" descr="http://alpharecruitment.files.wordpress.com/2014/01/1601147_10152156341437558_499917465_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33400"/>
            <a:ext cx="9144000" cy="5429251"/>
          </a:xfrm>
          <a:prstGeom prst="rect">
            <a:avLst/>
          </a:prstGeom>
          <a:noFill/>
        </p:spPr>
      </p:pic>
      <p:pic>
        <p:nvPicPr>
          <p:cNvPr id="17" name="Picture 16" descr="Jobstreet 201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2362200"/>
            <a:ext cx="6151418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76200" y="2057400"/>
            <a:ext cx="5578821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To motivate students to study engineering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Times" pitchFamily="1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To provide a set of personal experiences which will allow early fundamentals to be more deeply understood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Times" pitchFamily="1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To provide early exposure to system building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Times" pitchFamily="1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To teach some early and essential skills (e.g. teamwork, thinking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skills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" cstate="print"/>
          <a:srcRect r="3204" b="2856"/>
          <a:stretch>
            <a:fillRect/>
          </a:stretch>
        </p:blipFill>
        <p:spPr bwMode="auto">
          <a:xfrm>
            <a:off x="5943600" y="1066800"/>
            <a:ext cx="3019060" cy="232251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61" name="Group 60"/>
          <p:cNvGrpSpPr/>
          <p:nvPr/>
        </p:nvGrpSpPr>
        <p:grpSpPr>
          <a:xfrm>
            <a:off x="4419600" y="3437731"/>
            <a:ext cx="4594945" cy="2886869"/>
            <a:chOff x="4314105" y="3787775"/>
            <a:chExt cx="4823545" cy="3070225"/>
          </a:xfrm>
        </p:grpSpPr>
        <p:grpSp>
          <p:nvGrpSpPr>
            <p:cNvPr id="32" name="Group 6"/>
            <p:cNvGrpSpPr>
              <a:grpSpLocks/>
            </p:cNvGrpSpPr>
            <p:nvPr/>
          </p:nvGrpSpPr>
          <p:grpSpPr bwMode="auto">
            <a:xfrm flipH="1">
              <a:off x="7159777" y="4365625"/>
              <a:ext cx="976455" cy="1171575"/>
              <a:chOff x="3252" y="1849"/>
              <a:chExt cx="665" cy="738"/>
            </a:xfrm>
          </p:grpSpPr>
          <p:sp>
            <p:nvSpPr>
              <p:cNvPr id="33" name="AutoShape 7"/>
              <p:cNvSpPr>
                <a:spLocks noChangeArrowheads="1"/>
              </p:cNvSpPr>
              <p:nvPr/>
            </p:nvSpPr>
            <p:spPr bwMode="auto">
              <a:xfrm rot="-3947932">
                <a:off x="3141" y="2161"/>
                <a:ext cx="537" cy="315"/>
              </a:xfrm>
              <a:custGeom>
                <a:avLst/>
                <a:gdLst>
                  <a:gd name="T0" fmla="*/ 474 w 21600"/>
                  <a:gd name="T1" fmla="*/ 158 h 21600"/>
                  <a:gd name="T2" fmla="*/ 269 w 21600"/>
                  <a:gd name="T3" fmla="*/ 315 h 21600"/>
                  <a:gd name="T4" fmla="*/ 63 w 21600"/>
                  <a:gd name="T5" fmla="*/ 158 h 21600"/>
                  <a:gd name="T6" fmla="*/ 26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304 w 21600"/>
                  <a:gd name="T13" fmla="*/ 4320 h 21600"/>
                  <a:gd name="T14" fmla="*/ 17296 w 21600"/>
                  <a:gd name="T15" fmla="*/ 1728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031" y="21600"/>
                    </a:lnTo>
                    <a:lnTo>
                      <a:pt x="16569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AutoShape 8"/>
              <p:cNvSpPr>
                <a:spLocks noChangeArrowheads="1"/>
              </p:cNvSpPr>
              <p:nvPr/>
            </p:nvSpPr>
            <p:spPr bwMode="auto">
              <a:xfrm rot="-1899146">
                <a:off x="3437" y="1849"/>
                <a:ext cx="480" cy="358"/>
              </a:xfrm>
              <a:custGeom>
                <a:avLst/>
                <a:gdLst>
                  <a:gd name="T0" fmla="*/ 442 w 21600"/>
                  <a:gd name="T1" fmla="*/ 179 h 21600"/>
                  <a:gd name="T2" fmla="*/ 240 w 21600"/>
                  <a:gd name="T3" fmla="*/ 358 h 21600"/>
                  <a:gd name="T4" fmla="*/ 38 w 21600"/>
                  <a:gd name="T5" fmla="*/ 179 h 21600"/>
                  <a:gd name="T6" fmla="*/ 24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10 w 21600"/>
                  <a:gd name="T13" fmla="*/ 3499 h 21600"/>
                  <a:gd name="T14" fmla="*/ 18090 w 21600"/>
                  <a:gd name="T15" fmla="*/ 1810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398" y="21600"/>
                    </a:lnTo>
                    <a:lnTo>
                      <a:pt x="1820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5" name="Rectangle 9"/>
            <p:cNvSpPr>
              <a:spLocks noChangeArrowheads="1"/>
            </p:cNvSpPr>
            <p:nvPr/>
          </p:nvSpPr>
          <p:spPr bwMode="auto">
            <a:xfrm>
              <a:off x="6195067" y="5499100"/>
              <a:ext cx="140962" cy="990600"/>
            </a:xfrm>
            <a:prstGeom prst="rect">
              <a:avLst/>
            </a:prstGeom>
            <a:solidFill>
              <a:srgbClr val="99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Rectangle 10"/>
            <p:cNvSpPr>
              <a:spLocks noChangeArrowheads="1"/>
            </p:cNvSpPr>
            <p:nvPr/>
          </p:nvSpPr>
          <p:spPr bwMode="auto">
            <a:xfrm rot="19177663">
              <a:off x="6109902" y="6070600"/>
              <a:ext cx="1798735" cy="171450"/>
            </a:xfrm>
            <a:prstGeom prst="rect">
              <a:avLst/>
            </a:prstGeom>
            <a:solidFill>
              <a:srgbClr val="99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Text Box 11"/>
            <p:cNvSpPr txBox="1">
              <a:spLocks noChangeArrowheads="1"/>
            </p:cNvSpPr>
            <p:nvPr/>
          </p:nvSpPr>
          <p:spPr bwMode="auto">
            <a:xfrm>
              <a:off x="7957093" y="4368800"/>
              <a:ext cx="118055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Disciplines</a:t>
              </a:r>
            </a:p>
          </p:txBody>
        </p:sp>
        <p:sp>
          <p:nvSpPr>
            <p:cNvPr id="38" name="Rectangle 12"/>
            <p:cNvSpPr>
              <a:spLocks noChangeArrowheads="1"/>
            </p:cNvSpPr>
            <p:nvPr/>
          </p:nvSpPr>
          <p:spPr bwMode="auto">
            <a:xfrm>
              <a:off x="5419776" y="6477000"/>
              <a:ext cx="775291" cy="3810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9" name="Group 13"/>
            <p:cNvGrpSpPr>
              <a:grpSpLocks/>
            </p:cNvGrpSpPr>
            <p:nvPr/>
          </p:nvGrpSpPr>
          <p:grpSpPr bwMode="auto">
            <a:xfrm>
              <a:off x="5825042" y="4383088"/>
              <a:ext cx="976456" cy="1171575"/>
              <a:chOff x="3252" y="1849"/>
              <a:chExt cx="665" cy="738"/>
            </a:xfrm>
          </p:grpSpPr>
          <p:sp>
            <p:nvSpPr>
              <p:cNvPr id="40" name="AutoShape 14"/>
              <p:cNvSpPr>
                <a:spLocks noChangeArrowheads="1"/>
              </p:cNvSpPr>
              <p:nvPr/>
            </p:nvSpPr>
            <p:spPr bwMode="auto">
              <a:xfrm rot="-3947932">
                <a:off x="3141" y="2161"/>
                <a:ext cx="537" cy="315"/>
              </a:xfrm>
              <a:custGeom>
                <a:avLst/>
                <a:gdLst>
                  <a:gd name="T0" fmla="*/ 474 w 21600"/>
                  <a:gd name="T1" fmla="*/ 158 h 21600"/>
                  <a:gd name="T2" fmla="*/ 269 w 21600"/>
                  <a:gd name="T3" fmla="*/ 315 h 21600"/>
                  <a:gd name="T4" fmla="*/ 63 w 21600"/>
                  <a:gd name="T5" fmla="*/ 158 h 21600"/>
                  <a:gd name="T6" fmla="*/ 26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304 w 21600"/>
                  <a:gd name="T13" fmla="*/ 4320 h 21600"/>
                  <a:gd name="T14" fmla="*/ 17296 w 21600"/>
                  <a:gd name="T15" fmla="*/ 1728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031" y="21600"/>
                    </a:lnTo>
                    <a:lnTo>
                      <a:pt x="16569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AutoShape 15"/>
              <p:cNvSpPr>
                <a:spLocks noChangeArrowheads="1"/>
              </p:cNvSpPr>
              <p:nvPr/>
            </p:nvSpPr>
            <p:spPr bwMode="auto">
              <a:xfrm rot="-1899146">
                <a:off x="3437" y="1849"/>
                <a:ext cx="480" cy="358"/>
              </a:xfrm>
              <a:custGeom>
                <a:avLst/>
                <a:gdLst>
                  <a:gd name="T0" fmla="*/ 442 w 21600"/>
                  <a:gd name="T1" fmla="*/ 179 h 21600"/>
                  <a:gd name="T2" fmla="*/ 240 w 21600"/>
                  <a:gd name="T3" fmla="*/ 358 h 21600"/>
                  <a:gd name="T4" fmla="*/ 38 w 21600"/>
                  <a:gd name="T5" fmla="*/ 179 h 21600"/>
                  <a:gd name="T6" fmla="*/ 24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10 w 21600"/>
                  <a:gd name="T13" fmla="*/ 3499 h 21600"/>
                  <a:gd name="T14" fmla="*/ 18090 w 21600"/>
                  <a:gd name="T15" fmla="*/ 1810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398" y="21600"/>
                    </a:lnTo>
                    <a:lnTo>
                      <a:pt x="1820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2" name="Rectangle 16"/>
            <p:cNvSpPr>
              <a:spLocks noChangeArrowheads="1"/>
            </p:cNvSpPr>
            <p:nvPr/>
          </p:nvSpPr>
          <p:spPr bwMode="auto">
            <a:xfrm>
              <a:off x="5701700" y="5410200"/>
              <a:ext cx="493367" cy="533400"/>
            </a:xfrm>
            <a:prstGeom prst="rect">
              <a:avLst/>
            </a:prstGeom>
            <a:solidFill>
              <a:srgbClr val="6666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Rectangle 17"/>
            <p:cNvSpPr>
              <a:spLocks noChangeArrowheads="1"/>
            </p:cNvSpPr>
            <p:nvPr/>
          </p:nvSpPr>
          <p:spPr bwMode="auto">
            <a:xfrm>
              <a:off x="5701700" y="5943600"/>
              <a:ext cx="493367" cy="533400"/>
            </a:xfrm>
            <a:prstGeom prst="rect">
              <a:avLst/>
            </a:prstGeom>
            <a:solidFill>
              <a:srgbClr val="6666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Rectangle 18"/>
            <p:cNvSpPr>
              <a:spLocks noChangeArrowheads="1"/>
            </p:cNvSpPr>
            <p:nvPr/>
          </p:nvSpPr>
          <p:spPr bwMode="auto">
            <a:xfrm flipH="1">
              <a:off x="7780890" y="5410200"/>
              <a:ext cx="493367" cy="533400"/>
            </a:xfrm>
            <a:prstGeom prst="rect">
              <a:avLst/>
            </a:prstGeom>
            <a:solidFill>
              <a:srgbClr val="6666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ectangle 19"/>
            <p:cNvSpPr>
              <a:spLocks noChangeArrowheads="1"/>
            </p:cNvSpPr>
            <p:nvPr/>
          </p:nvSpPr>
          <p:spPr bwMode="auto">
            <a:xfrm flipH="1">
              <a:off x="7780890" y="5961063"/>
              <a:ext cx="493367" cy="533400"/>
            </a:xfrm>
            <a:prstGeom prst="rect">
              <a:avLst/>
            </a:prstGeom>
            <a:solidFill>
              <a:srgbClr val="6666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AutoShape 20"/>
            <p:cNvSpPr>
              <a:spLocks noChangeArrowheads="1"/>
            </p:cNvSpPr>
            <p:nvPr/>
          </p:nvSpPr>
          <p:spPr bwMode="auto">
            <a:xfrm>
              <a:off x="6582713" y="4194175"/>
              <a:ext cx="809064" cy="592138"/>
            </a:xfrm>
            <a:custGeom>
              <a:avLst/>
              <a:gdLst>
                <a:gd name="T0" fmla="*/ 742413 w 21600"/>
                <a:gd name="T1" fmla="*/ 296069 h 21600"/>
                <a:gd name="T2" fmla="*/ 437357 w 21600"/>
                <a:gd name="T3" fmla="*/ 592138 h 21600"/>
                <a:gd name="T4" fmla="*/ 132300 w 21600"/>
                <a:gd name="T5" fmla="*/ 296069 h 21600"/>
                <a:gd name="T6" fmla="*/ 43735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067 w 21600"/>
                <a:gd name="T13" fmla="*/ 5067 h 21600"/>
                <a:gd name="T14" fmla="*/ 16533 w 21600"/>
                <a:gd name="T15" fmla="*/ 165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534" y="21600"/>
                  </a:lnTo>
                  <a:lnTo>
                    <a:pt x="15066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AutoShape 21"/>
            <p:cNvSpPr>
              <a:spLocks noChangeArrowheads="1"/>
            </p:cNvSpPr>
            <p:nvPr/>
          </p:nvSpPr>
          <p:spPr bwMode="auto">
            <a:xfrm>
              <a:off x="6211219" y="4783138"/>
              <a:ext cx="1550583" cy="1524000"/>
            </a:xfrm>
            <a:custGeom>
              <a:avLst/>
              <a:gdLst>
                <a:gd name="T0" fmla="*/ 838200 w 21600"/>
                <a:gd name="T1" fmla="*/ 0 h 21600"/>
                <a:gd name="T2" fmla="*/ 73653 w 21600"/>
                <a:gd name="T3" fmla="*/ 723406 h 21600"/>
                <a:gd name="T4" fmla="*/ 838200 w 21600"/>
                <a:gd name="T5" fmla="*/ 131868 h 21600"/>
                <a:gd name="T6" fmla="*/ 1602747 w 21600"/>
                <a:gd name="T7" fmla="*/ 72340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83 w 21600"/>
                <a:gd name="T13" fmla="*/ 0 h 21600"/>
                <a:gd name="T14" fmla="*/ 21317 w 21600"/>
                <a:gd name="T15" fmla="*/ 128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82" y="10305"/>
                  </a:moveTo>
                  <a:cubicBezTo>
                    <a:pt x="2145" y="5572"/>
                    <a:pt x="6059" y="1868"/>
                    <a:pt x="10800" y="1869"/>
                  </a:cubicBezTo>
                  <a:cubicBezTo>
                    <a:pt x="15540" y="1869"/>
                    <a:pt x="19454" y="5572"/>
                    <a:pt x="19717" y="10305"/>
                  </a:cubicBezTo>
                  <a:lnTo>
                    <a:pt x="21583" y="10201"/>
                  </a:lnTo>
                  <a:cubicBezTo>
                    <a:pt x="21265" y="4478"/>
                    <a:pt x="16532" y="-1"/>
                    <a:pt x="10799" y="0"/>
                  </a:cubicBezTo>
                  <a:cubicBezTo>
                    <a:pt x="5067" y="0"/>
                    <a:pt x="334" y="4478"/>
                    <a:pt x="16" y="10201"/>
                  </a:cubicBezTo>
                  <a:lnTo>
                    <a:pt x="1882" y="10305"/>
                  </a:lnTo>
                  <a:close/>
                </a:path>
              </a:pathLst>
            </a:custGeom>
            <a:solidFill>
              <a:srgbClr val="99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22"/>
            <p:cNvSpPr>
              <a:spLocks noChangeArrowheads="1"/>
            </p:cNvSpPr>
            <p:nvPr/>
          </p:nvSpPr>
          <p:spPr bwMode="auto">
            <a:xfrm>
              <a:off x="7604688" y="5486400"/>
              <a:ext cx="140962" cy="990600"/>
            </a:xfrm>
            <a:prstGeom prst="rect">
              <a:avLst/>
            </a:prstGeom>
            <a:solidFill>
              <a:srgbClr val="99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23"/>
            <p:cNvSpPr>
              <a:spLocks noChangeArrowheads="1"/>
            </p:cNvSpPr>
            <p:nvPr/>
          </p:nvSpPr>
          <p:spPr bwMode="auto">
            <a:xfrm>
              <a:off x="6336029" y="5486400"/>
              <a:ext cx="1268659" cy="76200"/>
            </a:xfrm>
            <a:prstGeom prst="rect">
              <a:avLst/>
            </a:prstGeom>
            <a:solidFill>
              <a:srgbClr val="99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Text Box 24"/>
            <p:cNvSpPr txBox="1">
              <a:spLocks noChangeArrowheads="1"/>
            </p:cNvSpPr>
            <p:nvPr/>
          </p:nvSpPr>
          <p:spPr bwMode="auto">
            <a:xfrm>
              <a:off x="6406510" y="5588000"/>
              <a:ext cx="59321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Intro</a:t>
              </a:r>
            </a:p>
          </p:txBody>
        </p:sp>
        <p:sp>
          <p:nvSpPr>
            <p:cNvPr id="51" name="Text Box 25"/>
            <p:cNvSpPr txBox="1">
              <a:spLocks noChangeArrowheads="1"/>
            </p:cNvSpPr>
            <p:nvPr/>
          </p:nvSpPr>
          <p:spPr bwMode="auto">
            <a:xfrm>
              <a:off x="6416789" y="3787775"/>
              <a:ext cx="1074836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Capstone</a:t>
              </a:r>
            </a:p>
          </p:txBody>
        </p:sp>
        <p:sp>
          <p:nvSpPr>
            <p:cNvPr id="52" name="Rectangle 26"/>
            <p:cNvSpPr>
              <a:spLocks noChangeArrowheads="1"/>
            </p:cNvSpPr>
            <p:nvPr/>
          </p:nvSpPr>
          <p:spPr bwMode="auto">
            <a:xfrm>
              <a:off x="7785296" y="6477000"/>
              <a:ext cx="775291" cy="3810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3" name="Rectangle 27"/>
            <p:cNvSpPr>
              <a:spLocks noChangeArrowheads="1"/>
            </p:cNvSpPr>
            <p:nvPr/>
          </p:nvSpPr>
          <p:spPr bwMode="auto">
            <a:xfrm>
              <a:off x="6336029" y="6781800"/>
              <a:ext cx="1268659" cy="76200"/>
            </a:xfrm>
            <a:prstGeom prst="rect">
              <a:avLst/>
            </a:prstGeom>
            <a:solidFill>
              <a:srgbClr val="99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Rectangle 28"/>
            <p:cNvSpPr>
              <a:spLocks noChangeArrowheads="1"/>
            </p:cNvSpPr>
            <p:nvPr/>
          </p:nvSpPr>
          <p:spPr bwMode="auto">
            <a:xfrm>
              <a:off x="6195067" y="6248400"/>
              <a:ext cx="140962" cy="609600"/>
            </a:xfrm>
            <a:prstGeom prst="rect">
              <a:avLst/>
            </a:prstGeom>
            <a:solidFill>
              <a:srgbClr val="99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29"/>
            <p:cNvSpPr>
              <a:spLocks noChangeArrowheads="1"/>
            </p:cNvSpPr>
            <p:nvPr/>
          </p:nvSpPr>
          <p:spPr bwMode="auto">
            <a:xfrm>
              <a:off x="7604688" y="6248400"/>
              <a:ext cx="140962" cy="609600"/>
            </a:xfrm>
            <a:prstGeom prst="rect">
              <a:avLst/>
            </a:prstGeom>
            <a:solidFill>
              <a:srgbClr val="99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Text Box 30"/>
            <p:cNvSpPr txBox="1">
              <a:spLocks noChangeArrowheads="1"/>
            </p:cNvSpPr>
            <p:nvPr/>
          </p:nvSpPr>
          <p:spPr bwMode="auto">
            <a:xfrm>
              <a:off x="4314105" y="6249988"/>
              <a:ext cx="1027848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Sciences</a:t>
              </a:r>
            </a:p>
          </p:txBody>
        </p:sp>
      </p:grpSp>
      <p:sp>
        <p:nvSpPr>
          <p:cNvPr id="58" name="Content Placeholder 2"/>
          <p:cNvSpPr txBox="1">
            <a:spLocks/>
          </p:cNvSpPr>
          <p:nvPr/>
        </p:nvSpPr>
        <p:spPr>
          <a:xfrm>
            <a:off x="76200" y="228600"/>
            <a:ext cx="8229600" cy="6857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Standard 4 – Introduction to Engineering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76200" y="990600"/>
            <a:ext cx="5594432" cy="1049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 smtClean="0"/>
              <a:t>An introductory course to the engineering profession and </a:t>
            </a:r>
            <a:r>
              <a:rPr lang="en-US" sz="2400" b="1" dirty="0" smtClean="0"/>
              <a:t>Project</a:t>
            </a:r>
            <a:r>
              <a:rPr lang="en-US" sz="2400" dirty="0" smtClean="0"/>
              <a:t> </a:t>
            </a:r>
            <a:r>
              <a:rPr lang="en-US" sz="2400" b="1" dirty="0" smtClean="0"/>
              <a:t>1 (stresses D, I &amp; O)</a:t>
            </a:r>
            <a:r>
              <a:rPr lang="en-US" sz="2400" dirty="0" smtClean="0"/>
              <a:t>.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29496" y="6303252"/>
            <a:ext cx="9099756" cy="561347"/>
            <a:chOff x="29496" y="6303252"/>
            <a:chExt cx="9099756" cy="561347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65" name="Picture 64" descr="cdio_log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1066800"/>
            <a:ext cx="83820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/>
              <a:t>Design-Build Experiences/ Formulate-Develop Experiences/ Develop-Produce 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28600" y="2209800"/>
            <a:ext cx="8318500" cy="2004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pitchFamily="1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Provide authentic activities onto which more abstract learning can be mapped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pitchFamily="1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Provide the natural context in which to teach many CDIO syllabus skills (teamwork, communications, designing, implementing)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pitchFamily="1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4078551"/>
            <a:ext cx="3798446" cy="247464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228600" y="4267200"/>
            <a:ext cx="39258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Times" pitchFamily="1" charset="0"/>
              <a:buChar char="•"/>
            </a:pPr>
            <a:r>
              <a:rPr lang="en-US" sz="2400" dirty="0"/>
              <a:t>Reinforce by application previously learned abstract knowledge, to deepen comprehension</a:t>
            </a:r>
            <a:endParaRPr lang="en-US" sz="2400" b="1" dirty="0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/>
          <a:srcRect l="5643" t="511" r="4076"/>
          <a:stretch>
            <a:fillRect/>
          </a:stretch>
        </p:blipFill>
        <p:spPr bwMode="auto">
          <a:xfrm>
            <a:off x="1134491" y="6019800"/>
            <a:ext cx="618109" cy="835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752600" y="6096000"/>
            <a:ext cx="3438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1" dirty="0">
                <a:latin typeface="Arial" charset="0"/>
              </a:rPr>
              <a:t>DTU Design &amp; Innovation Lightweight Shelter Project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pPr algn="r"/>
            <a:r>
              <a:rPr lang="en-US" sz="2800" dirty="0" smtClean="0">
                <a:latin typeface="Arial Rounded MT Bold" pitchFamily="34" charset="0"/>
              </a:rPr>
              <a:t>Std #5: Design-implement experience  </a:t>
            </a:r>
            <a:endParaRPr lang="en-US" sz="2800" dirty="0">
              <a:latin typeface="Arial Rounded MT Bold" pitchFamily="34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28600"/>
            <a:ext cx="12001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/>
      <p:bldP spid="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pPr algn="r"/>
            <a:r>
              <a:rPr lang="en-US" sz="2800" dirty="0" smtClean="0">
                <a:latin typeface="Arial Rounded MT Bold" pitchFamily="34" charset="0"/>
              </a:rPr>
              <a:t>Std #5: Design-implement experience  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8600"/>
            <a:ext cx="12001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8201429" cy="50593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5867400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  <a:ea typeface="+mj-ea"/>
                <a:cs typeface="+mj-cs"/>
              </a:rPr>
              <a:t>Dr </a:t>
            </a:r>
            <a:r>
              <a:rPr lang="en-US" dirty="0" err="1" smtClean="0">
                <a:solidFill>
                  <a:srgbClr val="FF0000"/>
                </a:solidFill>
                <a:ea typeface="+mj-ea"/>
                <a:cs typeface="+mj-cs"/>
              </a:rPr>
              <a:t>Zuraidah</a:t>
            </a:r>
            <a:r>
              <a:rPr lang="en-US" dirty="0" smtClean="0">
                <a:solidFill>
                  <a:srgbClr val="FF0000"/>
                </a:solidFill>
                <a:ea typeface="+mj-ea"/>
                <a:cs typeface="+mj-cs"/>
              </a:rPr>
              <a:t> (PUO) designing and implementing an active-experiential learning for students undertaking </a:t>
            </a:r>
            <a:r>
              <a:rPr lang="en-US" i="1" dirty="0" smtClean="0">
                <a:solidFill>
                  <a:srgbClr val="FF0000"/>
                </a:solidFill>
                <a:ea typeface="+mj-ea"/>
                <a:cs typeface="+mj-cs"/>
              </a:rPr>
              <a:t>AS101 </a:t>
            </a:r>
            <a:r>
              <a:rPr lang="en-US" i="1" dirty="0" err="1" smtClean="0">
                <a:solidFill>
                  <a:srgbClr val="FF0000"/>
                </a:solidFill>
                <a:ea typeface="+mj-ea"/>
                <a:cs typeface="+mj-cs"/>
              </a:rPr>
              <a:t>Softskills</a:t>
            </a:r>
            <a:r>
              <a:rPr lang="en-US" i="1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dirty="0" smtClean="0">
                <a:solidFill>
                  <a:srgbClr val="FF0000"/>
                </a:solidFill>
                <a:ea typeface="+mj-ea"/>
                <a:cs typeface="+mj-cs"/>
              </a:rPr>
              <a:t>module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8114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400" y="51054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Active Learn Laboratory provides space for up to 300 students engaged in active learning (</a:t>
            </a:r>
            <a:r>
              <a:rPr lang="en-GB" sz="2400" b="1" dirty="0" err="1" smtClean="0"/>
              <a:t>Univ</a:t>
            </a:r>
            <a:r>
              <a:rPr lang="en-GB" sz="2400" b="1" dirty="0" smtClean="0"/>
              <a:t> of Liverpool)</a:t>
            </a:r>
          </a:p>
        </p:txBody>
      </p:sp>
      <p:pic>
        <p:nvPicPr>
          <p:cNvPr id="10" name="Picture 9" descr="Picture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44" y="1371600"/>
            <a:ext cx="4943856" cy="3706368"/>
          </a:xfrm>
          <a:prstGeom prst="rect">
            <a:avLst/>
          </a:prstGeom>
        </p:spPr>
      </p:pic>
      <p:pic>
        <p:nvPicPr>
          <p:cNvPr id="11" name="Picture 3" descr="D:\Linda\CDIO\CDIO Challenge\DSC05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371600"/>
            <a:ext cx="396174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181600" y="4343400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Active Learn Laboratory provides space for up to 300 students engaged in active learning/ model making (Singapore Polytechnic)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9496" y="6303252"/>
            <a:ext cx="9099756" cy="561347"/>
            <a:chOff x="29496" y="6303252"/>
            <a:chExt cx="9099756" cy="56134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7" name="Picture 16" descr="cdio_logo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Arial Rounded MT Bold" pitchFamily="34" charset="0"/>
              </a:rPr>
              <a:t>Std</a:t>
            </a:r>
            <a:r>
              <a:rPr lang="en-US" sz="2800" dirty="0" smtClean="0">
                <a:latin typeface="Arial Rounded MT Bold" pitchFamily="34" charset="0"/>
              </a:rPr>
              <a:t> #6: Work Spaces</a:t>
            </a:r>
            <a:endParaRPr lang="en-US" sz="2800" dirty="0">
              <a:latin typeface="Arial Rounded MT Bold" pitchFamily="34" charset="0"/>
            </a:endParaRP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4400" y="228600"/>
            <a:ext cx="12001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33400"/>
            <a:ext cx="7576618" cy="568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984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143000"/>
            <a:ext cx="82296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sz="2800" dirty="0" smtClean="0"/>
              <a:t>Integrate disciplinary knowledge, Interpersonal skills, personal skills and CDIO skills e.g. in Projects and Capstone Projects.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52400" y="2590801"/>
            <a:ext cx="5212080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>
              <a:buFontTx/>
              <a:buChar char="•"/>
            </a:pPr>
            <a:r>
              <a:rPr lang="en-US" sz="2000" dirty="0">
                <a:solidFill>
                  <a:srgbClr val="000101"/>
                </a:solidFill>
                <a:latin typeface="Arial" charset="0"/>
              </a:rPr>
              <a:t>In disciplinary subjects, it is possible to construct learning exercises which integrate both technical learning and learning of CDIO Syllabus skills (problem solving, system thinking, experimentation, etc.)</a:t>
            </a:r>
          </a:p>
          <a:p>
            <a:pPr marL="228600" indent="-228600">
              <a:buFontTx/>
              <a:buChar char="•"/>
            </a:pPr>
            <a:endParaRPr lang="en-US" sz="2000" dirty="0">
              <a:solidFill>
                <a:srgbClr val="000101"/>
              </a:solidFill>
              <a:latin typeface="Arial" charset="0"/>
            </a:endParaRPr>
          </a:p>
          <a:p>
            <a:pPr marL="228600" indent="-228600"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It is important for students to see their role models, the engineering faculty, involved with issues such as ethics, communication, enterprise and societal issues.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/>
          <a:srcRect t="6802" b="5896"/>
          <a:stretch>
            <a:fillRect/>
          </a:stretch>
        </p:blipFill>
        <p:spPr bwMode="auto">
          <a:xfrm>
            <a:off x="5486400" y="2057400"/>
            <a:ext cx="3566160" cy="191756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399" y="4038600"/>
            <a:ext cx="3571539" cy="236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29496" y="6303252"/>
            <a:ext cx="9099756" cy="561347"/>
            <a:chOff x="29496" y="6303252"/>
            <a:chExt cx="9099756" cy="56134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5" name="Picture 14" descr="cdio_logo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pPr algn="r"/>
            <a:r>
              <a:rPr lang="en-US" sz="2800" dirty="0" err="1" smtClean="0">
                <a:latin typeface="Arial Rounded MT Bold" pitchFamily="34" charset="0"/>
              </a:rPr>
              <a:t>Std</a:t>
            </a:r>
            <a:r>
              <a:rPr lang="en-US" sz="2800" dirty="0" smtClean="0">
                <a:latin typeface="Arial Rounded MT Bold" pitchFamily="34" charset="0"/>
              </a:rPr>
              <a:t> #7: Integrated learning experience  </a:t>
            </a:r>
            <a:endParaRPr lang="en-US" sz="2800" dirty="0">
              <a:latin typeface="Arial Rounded MT Bold" pitchFamily="34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228600"/>
            <a:ext cx="12001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385951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28750" y="76200"/>
            <a:ext cx="5886450" cy="563562"/>
          </a:xfrm>
        </p:spPr>
        <p:txBody>
          <a:bodyPr>
            <a:normAutofit/>
          </a:bodyPr>
          <a:lstStyle/>
          <a:p>
            <a:pPr algn="r"/>
            <a:r>
              <a:rPr lang="en-US" sz="2400" dirty="0" err="1" smtClean="0">
                <a:latin typeface="Arial Rounded MT Bold" pitchFamily="34" charset="0"/>
              </a:rPr>
              <a:t>Std</a:t>
            </a:r>
            <a:r>
              <a:rPr lang="en-US" sz="2400" dirty="0" smtClean="0">
                <a:latin typeface="Arial Rounded MT Bold" pitchFamily="34" charset="0"/>
              </a:rPr>
              <a:t> #7: Integrated learning experience  </a:t>
            </a:r>
            <a:endParaRPr lang="en-US" sz="2400" dirty="0">
              <a:latin typeface="Arial Rounded MT Bold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"/>
            <a:ext cx="12001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317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85800"/>
            <a:ext cx="7801921" cy="54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28750" y="76200"/>
            <a:ext cx="5886450" cy="563562"/>
          </a:xfrm>
        </p:spPr>
        <p:txBody>
          <a:bodyPr>
            <a:normAutofit/>
          </a:bodyPr>
          <a:lstStyle/>
          <a:p>
            <a:pPr algn="r"/>
            <a:r>
              <a:rPr lang="en-US" sz="2400" dirty="0" err="1" smtClean="0">
                <a:latin typeface="Arial Rounded MT Bold" pitchFamily="34" charset="0"/>
              </a:rPr>
              <a:t>Std</a:t>
            </a:r>
            <a:r>
              <a:rPr lang="en-US" sz="2400" dirty="0" smtClean="0">
                <a:latin typeface="Arial Rounded MT Bold" pitchFamily="34" charset="0"/>
              </a:rPr>
              <a:t> #7: Integrated learning experience  </a:t>
            </a:r>
            <a:endParaRPr lang="en-US" sz="2400" dirty="0">
              <a:latin typeface="Arial Rounded MT Bold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"/>
            <a:ext cx="12001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7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811" y="1752600"/>
            <a:ext cx="892698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28750" y="76200"/>
            <a:ext cx="5886450" cy="563562"/>
          </a:xfrm>
        </p:spPr>
        <p:txBody>
          <a:bodyPr>
            <a:normAutofit/>
          </a:bodyPr>
          <a:lstStyle/>
          <a:p>
            <a:pPr algn="r"/>
            <a:r>
              <a:rPr lang="en-US" sz="2400" dirty="0" err="1" smtClean="0">
                <a:latin typeface="Arial Rounded MT Bold" pitchFamily="34" charset="0"/>
              </a:rPr>
              <a:t>Std</a:t>
            </a:r>
            <a:r>
              <a:rPr lang="en-US" sz="2400" dirty="0" smtClean="0">
                <a:latin typeface="Arial Rounded MT Bold" pitchFamily="34" charset="0"/>
              </a:rPr>
              <a:t> #7: Integrated learning experience  </a:t>
            </a:r>
            <a:endParaRPr lang="en-US" sz="2400" dirty="0">
              <a:latin typeface="Arial Rounded MT Bold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"/>
            <a:ext cx="12001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271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28600" y="1219200"/>
            <a:ext cx="567055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Active learning techniques stress students’ active involvement in their own learning; rather than simply passively listening </a:t>
            </a:r>
            <a:endParaRPr lang="en-US" sz="2400" dirty="0">
              <a:solidFill>
                <a:srgbClr val="000101"/>
              </a:solidFill>
              <a:latin typeface="Arial" charset="0"/>
            </a:endParaRPr>
          </a:p>
          <a:p>
            <a:pPr marL="228600" indent="-228600">
              <a:buFontTx/>
              <a:buChar char="•"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  <a:p>
            <a:pPr marL="228600" indent="-228600"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Project-based and design-build courses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= 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active learning</a:t>
            </a:r>
            <a:endParaRPr lang="en-US" sz="2400" dirty="0">
              <a:solidFill>
                <a:srgbClr val="000101"/>
              </a:solidFill>
              <a:latin typeface="Arial" charset="0"/>
            </a:endParaRPr>
          </a:p>
          <a:p>
            <a:pPr marL="228600" indent="-228600">
              <a:buFontTx/>
              <a:buChar char="•"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  <a:p>
            <a:pPr marL="228600" indent="-228600"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Lecture-based courses can include one or several active learning strategies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concept questions,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gallery walk, cooperative learning, and 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turn-to-your-partner discussions.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0280" y="3200400"/>
            <a:ext cx="3017520" cy="341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pr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533400"/>
            <a:ext cx="27051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 descr="http://stg-inc.com/www/assets/phprstxsandrxs2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46720" y="0"/>
            <a:ext cx="1097280" cy="87233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867400" y="-36731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Realtime</a:t>
            </a:r>
            <a:r>
              <a:rPr lang="en-US" b="1" dirty="0" smtClean="0"/>
              <a:t> Personal Response System (PRS)</a:t>
            </a:r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29496" y="6303252"/>
            <a:ext cx="9099756" cy="561347"/>
            <a:chOff x="29496" y="6303252"/>
            <a:chExt cx="9099756" cy="5613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4" name="Picture 13" descr="cdio_logo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  <p:sp>
        <p:nvSpPr>
          <p:cNvPr id="15" name="Title 1"/>
          <p:cNvSpPr txBox="1">
            <a:spLocks/>
          </p:cNvSpPr>
          <p:nvPr/>
        </p:nvSpPr>
        <p:spPr>
          <a:xfrm>
            <a:off x="838200" y="684213"/>
            <a:ext cx="5410200" cy="61118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err="1" smtClean="0">
                <a:latin typeface="Arial Rounded MT Bold" pitchFamily="34" charset="0"/>
              </a:rPr>
              <a:t>Std</a:t>
            </a:r>
            <a:r>
              <a:rPr lang="en-US" sz="2800" dirty="0" smtClean="0">
                <a:latin typeface="Arial Rounded MT Bold" pitchFamily="34" charset="0"/>
              </a:rPr>
              <a:t> #8: Active Experiential Learning   </a:t>
            </a:r>
            <a:endParaRPr lang="en-US" sz="2800" dirty="0">
              <a:latin typeface="Arial Rounded MT Bold" pitchFamily="34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33400"/>
            <a:ext cx="12001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</a:rPr>
              <a:t>TENSION</a:t>
            </a:r>
            <a:r>
              <a:rPr lang="en-US" sz="3200" dirty="0" smtClean="0">
                <a:latin typeface="Arial Rounded MT Bold" pitchFamily="34" charset="0"/>
              </a:rPr>
              <a:t>  between 2 </a:t>
            </a:r>
            <a:r>
              <a:rPr lang="en-US" sz="3200" dirty="0" smtClean="0">
                <a:solidFill>
                  <a:schemeClr val="tx2"/>
                </a:solidFill>
                <a:latin typeface="Arial Rounded MT Bold" pitchFamily="34" charset="0"/>
              </a:rPr>
              <a:t>NEEDS</a:t>
            </a:r>
            <a:r>
              <a:rPr lang="en-US" sz="3200" dirty="0" smtClean="0">
                <a:latin typeface="Arial Rounded MT Bold" pitchFamily="34" charset="0"/>
              </a:rPr>
              <a:t> in </a:t>
            </a:r>
            <a:br>
              <a:rPr lang="en-US" sz="3200" dirty="0" smtClean="0">
                <a:latin typeface="Arial Rounded MT Bold" pitchFamily="34" charset="0"/>
              </a:rPr>
            </a:br>
            <a:r>
              <a:rPr lang="en-US" sz="3200" dirty="0" smtClean="0">
                <a:latin typeface="Arial Rounded MT Bold" pitchFamily="34" charset="0"/>
              </a:rPr>
              <a:t>engineering education:</a:t>
            </a:r>
            <a:endParaRPr lang="en-US" sz="3200" dirty="0">
              <a:latin typeface="Arial Rounded MT Bold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4555947"/>
              </p:ext>
            </p:extLst>
          </p:nvPr>
        </p:nvGraphicFramePr>
        <p:xfrm>
          <a:off x="457200" y="1600200"/>
          <a:ext cx="8229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C:\Users\User\AppData\Local\Microsoft\Windows\Temporary Internet Files\Content.IE5\6A9FD5R9\MC900056465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4306253"/>
            <a:ext cx="2320346" cy="1287475"/>
          </a:xfrm>
          <a:prstGeom prst="rect">
            <a:avLst/>
          </a:prstGeom>
          <a:noFill/>
        </p:spPr>
      </p:pic>
      <p:pic>
        <p:nvPicPr>
          <p:cNvPr id="1030" name="Picture 6" descr="C:\Users\User\AppData\Local\Microsoft\Windows\Temporary Internet Files\Content.IE5\JX1P3D5N\MC900310308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9258" y="1752600"/>
            <a:ext cx="1825142" cy="1352398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369325" y="6303252"/>
            <a:ext cx="2759927" cy="542584"/>
            <a:chOff x="6369325" y="6303252"/>
            <a:chExt cx="2759927" cy="54258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1" name="Picture 10" descr="cdio_logo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492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08037"/>
            <a:ext cx="8556626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150813"/>
            <a:ext cx="5410200" cy="61118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err="1" smtClean="0">
                <a:latin typeface="Arial Rounded MT Bold" pitchFamily="34" charset="0"/>
              </a:rPr>
              <a:t>Std</a:t>
            </a:r>
            <a:r>
              <a:rPr lang="en-US" sz="2800" dirty="0" smtClean="0">
                <a:latin typeface="Arial Rounded MT Bold" pitchFamily="34" charset="0"/>
              </a:rPr>
              <a:t> #8: Active Experiential Learning   </a:t>
            </a:r>
            <a:endParaRPr lang="en-US" sz="2800" dirty="0">
              <a:latin typeface="Arial Rounded MT Bold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001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676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768" y="1219200"/>
            <a:ext cx="825703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14400" y="455613"/>
            <a:ext cx="5410200" cy="61118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err="1" smtClean="0">
                <a:latin typeface="Arial Rounded MT Bold" pitchFamily="34" charset="0"/>
              </a:rPr>
              <a:t>Std</a:t>
            </a:r>
            <a:r>
              <a:rPr lang="en-US" sz="2800" dirty="0" smtClean="0">
                <a:latin typeface="Arial Rounded MT Bold" pitchFamily="34" charset="0"/>
              </a:rPr>
              <a:t> #8: Active Experiential Learning   </a:t>
            </a:r>
            <a:endParaRPr lang="en-US" sz="2800" dirty="0">
              <a:latin typeface="Arial Rounded MT Bold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04800"/>
            <a:ext cx="12001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423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Arial Rounded MT Bold" pitchFamily="34" charset="0"/>
              </a:rPr>
              <a:t>Standard #9: Enhancement of faculty CDIO Competence</a:t>
            </a:r>
            <a:r>
              <a:rPr lang="en-US" sz="2400" b="1" dirty="0" smtClean="0">
                <a:latin typeface="Arial Rounded MT Bold" pitchFamily="34" charset="0"/>
              </a:rPr>
              <a:t>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720" y="914400"/>
            <a:ext cx="750548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152400"/>
            <a:ext cx="12001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98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924800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5257800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rgbClr val="FF0000"/>
                </a:solidFill>
                <a:ea typeface="+mj-ea"/>
                <a:cs typeface="+mj-cs"/>
              </a:rPr>
              <a:t>Pn</a:t>
            </a:r>
            <a:r>
              <a:rPr lang="en-US" sz="2400" b="1" dirty="0" smtClean="0">
                <a:solidFill>
                  <a:srgbClr val="FF0000"/>
                </a:solidFill>
                <a:ea typeface="+mj-ea"/>
                <a:cs typeface="+mj-cs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ea typeface="+mj-ea"/>
                <a:cs typeface="+mj-cs"/>
              </a:rPr>
              <a:t>NorHasmi</a:t>
            </a:r>
            <a:r>
              <a:rPr lang="en-US" sz="2400" b="1" dirty="0" smtClean="0">
                <a:solidFill>
                  <a:srgbClr val="FF0000"/>
                </a:solidFill>
                <a:ea typeface="+mj-ea"/>
                <a:cs typeface="+mj-cs"/>
              </a:rPr>
              <a:t> from PUO conducting an “Intro to CDIO” session for Civil Engineering lecturers in her polytechnic.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23950" y="274638"/>
            <a:ext cx="8020050" cy="639762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Arial Rounded MT Bold" pitchFamily="34" charset="0"/>
              </a:rPr>
              <a:t>Standard #9: Enhancement of faculty CDIO Competence</a:t>
            </a:r>
            <a:r>
              <a:rPr lang="en-US" sz="2400" b="1" dirty="0" smtClean="0">
                <a:latin typeface="Arial Rounded MT Bold" pitchFamily="34" charset="0"/>
              </a:rPr>
              <a:t> 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228600"/>
            <a:ext cx="12001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221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57200"/>
            <a:ext cx="7863519" cy="582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Arial Rounded MT Bold" pitchFamily="34" charset="0"/>
              </a:rPr>
              <a:t>Standard #9: Enhancement of faculty CDIO Competence</a:t>
            </a:r>
            <a:r>
              <a:rPr lang="en-US" sz="2400" b="1" dirty="0" smtClean="0">
                <a:latin typeface="Arial Rounded MT Bold" pitchFamily="34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50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57200"/>
            <a:ext cx="7787217" cy="584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490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 Rounded MT Bold" pitchFamily="34" charset="0"/>
              </a:rPr>
              <a:t>Standard # 10: Enhancement of Faculty Teaching Competence</a:t>
            </a:r>
            <a:r>
              <a:rPr lang="en-US" sz="2000" b="1" dirty="0" smtClean="0">
                <a:latin typeface="Arial Rounded MT Bold" pitchFamily="34" charset="0"/>
              </a:rPr>
              <a:t>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838200"/>
            <a:ext cx="6543675" cy="491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5867400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  <a:ea typeface="+mj-ea"/>
                <a:cs typeface="+mj-cs"/>
              </a:rPr>
              <a:t>Source</a:t>
            </a:r>
            <a:r>
              <a:rPr lang="en-US" dirty="0" smtClean="0">
                <a:solidFill>
                  <a:srgbClr val="FF0000"/>
                </a:solidFill>
                <a:ea typeface="+mj-ea"/>
                <a:cs typeface="+mj-cs"/>
              </a:rPr>
              <a:t>:  Dr </a:t>
            </a:r>
            <a:r>
              <a:rPr lang="en-US" dirty="0" err="1" smtClean="0">
                <a:solidFill>
                  <a:srgbClr val="FF0000"/>
                </a:solidFill>
                <a:ea typeface="+mj-ea"/>
                <a:cs typeface="+mj-cs"/>
              </a:rPr>
              <a:t>Mohd</a:t>
            </a:r>
            <a:r>
              <a:rPr lang="en-US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a typeface="+mj-ea"/>
                <a:cs typeface="+mj-cs"/>
              </a:rPr>
              <a:t>Daud</a:t>
            </a:r>
            <a:r>
              <a:rPr lang="en-US" dirty="0" smtClean="0">
                <a:solidFill>
                  <a:srgbClr val="FF0000"/>
                </a:solidFill>
                <a:ea typeface="+mj-ea"/>
                <a:cs typeface="+mj-cs"/>
              </a:rPr>
              <a:t> Isa.  3 things that I have learnt.  </a:t>
            </a:r>
            <a:r>
              <a:rPr lang="en-US" dirty="0" err="1" smtClean="0">
                <a:solidFill>
                  <a:srgbClr val="FF0000"/>
                </a:solidFill>
                <a:ea typeface="+mj-ea"/>
                <a:cs typeface="+mj-cs"/>
              </a:rPr>
              <a:t>Powerpoint</a:t>
            </a:r>
            <a:r>
              <a:rPr lang="en-US" dirty="0" smtClean="0">
                <a:solidFill>
                  <a:srgbClr val="FF0000"/>
                </a:solidFill>
                <a:ea typeface="+mj-ea"/>
                <a:cs typeface="+mj-cs"/>
              </a:rPr>
              <a:t> presentation.  </a:t>
            </a:r>
            <a:r>
              <a:rPr lang="en-US" i="1" dirty="0" smtClean="0">
                <a:solidFill>
                  <a:srgbClr val="FF0000"/>
                </a:solidFill>
                <a:ea typeface="+mj-ea"/>
                <a:cs typeface="+mj-cs"/>
              </a:rPr>
              <a:t>CDIO 5</a:t>
            </a:r>
            <a:r>
              <a:rPr lang="en-US" dirty="0" smtClean="0">
                <a:solidFill>
                  <a:srgbClr val="FF0000"/>
                </a:solidFill>
                <a:ea typeface="+mj-ea"/>
                <a:cs typeface="+mj-cs"/>
              </a:rPr>
              <a:t>.  August 2014, </a:t>
            </a:r>
            <a:r>
              <a:rPr lang="en-US" dirty="0" err="1" smtClean="0">
                <a:solidFill>
                  <a:srgbClr val="FF0000"/>
                </a:solidFill>
                <a:ea typeface="+mj-ea"/>
                <a:cs typeface="+mj-cs"/>
              </a:rPr>
              <a:t>Copthorne</a:t>
            </a:r>
            <a:r>
              <a:rPr lang="en-US" dirty="0" smtClean="0">
                <a:solidFill>
                  <a:srgbClr val="FF0000"/>
                </a:solidFill>
                <a:ea typeface="+mj-ea"/>
                <a:cs typeface="+mj-cs"/>
              </a:rPr>
              <a:t> Orchid Penang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2197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 Rounded MT Bold" pitchFamily="34" charset="0"/>
              </a:rPr>
              <a:t>Standard # 10: Enhancement of Faculty Teaching Competence</a:t>
            </a:r>
            <a:r>
              <a:rPr lang="en-US" sz="2000" b="1" dirty="0" smtClean="0">
                <a:latin typeface="Arial Rounded MT Bold" pitchFamily="34" charset="0"/>
              </a:rPr>
              <a:t>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505199"/>
          </a:xfrm>
        </p:spPr>
        <p:txBody>
          <a:bodyPr>
            <a:normAutofit/>
          </a:bodyPr>
          <a:lstStyle/>
          <a:p>
            <a:r>
              <a:rPr lang="en-US" dirty="0" smtClean="0"/>
              <a:t>Professional Development courses – Adult Learning, Active Learning Strategies, Learning Styles, Item Building Course, E-Learning course, </a:t>
            </a:r>
            <a:r>
              <a:rPr lang="en-US" dirty="0" err="1" smtClean="0"/>
              <a:t>etc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12772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219200"/>
            <a:ext cx="687705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 smtClean="0"/>
              <a:t>Assessment of student learning in personal, interpersonal, and product and system building skills, as well as in disciplinary knowledge</a:t>
            </a:r>
            <a:endParaRPr lang="en-US" sz="2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495800"/>
            <a:ext cx="8382000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dirty="0" smtClean="0"/>
              <a:t>A system that evaluates programs against these 12 standards, and provides feedback to students, faculty, and other stakeholders for the purposes of continuous improvement</a:t>
            </a:r>
          </a:p>
          <a:p>
            <a:pPr lvl="0">
              <a:spcBef>
                <a:spcPct val="20000"/>
              </a:spcBef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1202" name="Picture 2" descr="http://cdn.teachhub.com/sites/default/files/field/image/rubric.gif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609600"/>
            <a:ext cx="1828800" cy="1614527"/>
          </a:xfrm>
          <a:prstGeom prst="rect">
            <a:avLst/>
          </a:prstGeom>
          <a:noFill/>
        </p:spPr>
      </p:pic>
      <p:pic>
        <p:nvPicPr>
          <p:cNvPr id="51204" name="Picture 4" descr="http://crescentok.com/staff/jaskew/isr/education/rubman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2438400"/>
            <a:ext cx="1428750" cy="1371601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29496" y="6303252"/>
            <a:ext cx="9099756" cy="561347"/>
            <a:chOff x="29496" y="6303252"/>
            <a:chExt cx="9099756" cy="56134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3" name="Picture 12" descr="cdio_logo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7848600" cy="639762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rial Rounded MT Bold" pitchFamily="34" charset="0"/>
              </a:rPr>
              <a:t>Standard #11: CDIO Skills Assessment</a:t>
            </a:r>
            <a:r>
              <a:rPr lang="en-US" sz="2400" b="1" dirty="0" smtClean="0">
                <a:latin typeface="Arial Rounded MT Bold" pitchFamily="34" charset="0"/>
              </a:rPr>
              <a:t> </a:t>
            </a:r>
            <a:endParaRPr lang="en-US" sz="2400" dirty="0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304800"/>
            <a:ext cx="12001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24000" y="3657600"/>
            <a:ext cx="7848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latin typeface="Arial Rounded MT Bold" pitchFamily="34" charset="0"/>
              </a:rPr>
              <a:t>Standard #12: CDIO Program Evaluation</a:t>
            </a:r>
            <a:endParaRPr lang="en-US" sz="2400" dirty="0"/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" y="3657600"/>
            <a:ext cx="12001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 Rounded MT Bold" pitchFamily="34" charset="0"/>
              </a:rPr>
              <a:t>Standard #11: Learning  Assessment</a:t>
            </a:r>
            <a:br>
              <a:rPr lang="en-US" sz="2400" dirty="0" smtClean="0">
                <a:latin typeface="Arial Rounded MT Bold" pitchFamily="34" charset="0"/>
              </a:rPr>
            </a:br>
            <a:r>
              <a:rPr lang="en-US" sz="2400" dirty="0" smtClean="0">
                <a:latin typeface="Arial Rounded MT Bold" pitchFamily="34" charset="0"/>
              </a:rPr>
              <a:t>Standard #12: Programme Assessment</a:t>
            </a:r>
            <a:r>
              <a:rPr lang="en-US" sz="2400" b="1" dirty="0" smtClean="0">
                <a:latin typeface="Arial Rounded MT Bold" pitchFamily="34" charset="0"/>
              </a:rPr>
              <a:t>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7920" y="1219200"/>
            <a:ext cx="674816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819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074" y="76200"/>
            <a:ext cx="9156074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392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7618806" cy="534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060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86150" cy="597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29496" y="6303252"/>
            <a:ext cx="9099756" cy="561347"/>
            <a:chOff x="29496" y="6303252"/>
            <a:chExt cx="9099756" cy="5613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7" name="Picture 6" descr="cdio_log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1642725" y="22685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14300" y="1143000"/>
            <a:ext cx="8863013" cy="5105400"/>
            <a:chOff x="114300" y="1539875"/>
            <a:chExt cx="8863013" cy="5105400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2959100" y="1731963"/>
              <a:ext cx="920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45720" rIns="4572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Arial" charset="0"/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1828800" y="1539875"/>
              <a:ext cx="5562600" cy="622300"/>
            </a:xfrm>
            <a:prstGeom prst="rect">
              <a:avLst/>
            </a:prstGeom>
            <a:solidFill>
              <a:srgbClr val="CEFFF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45720" rIns="45720" anchor="ctr">
              <a:spAutoFit/>
            </a:bodyPr>
            <a:lstStyle/>
            <a:p>
              <a:pPr algn="ctr"/>
              <a:r>
                <a:rPr lang="en-US" sz="2000" dirty="0">
                  <a:latin typeface="Arial" charset="0"/>
                </a:rPr>
                <a:t>CDIO Council</a:t>
              </a:r>
            </a:p>
            <a:p>
              <a:pPr algn="ctr"/>
              <a:r>
                <a:rPr lang="en-US" sz="1400" dirty="0">
                  <a:latin typeface="Arial" charset="0"/>
                </a:rPr>
                <a:t>Chalmers, </a:t>
              </a:r>
              <a:r>
                <a:rPr lang="en-US" sz="1400" dirty="0" err="1">
                  <a:latin typeface="Arial" charset="0"/>
                </a:rPr>
                <a:t>Linköping</a:t>
              </a:r>
              <a:r>
                <a:rPr lang="en-US" sz="1400" dirty="0">
                  <a:latin typeface="Arial" charset="0"/>
                </a:rPr>
                <a:t>, Queen’s</a:t>
              </a:r>
              <a:r>
                <a:rPr lang="en-US" sz="1400" baseline="30000" dirty="0">
                  <a:latin typeface="Arial" charset="0"/>
                </a:rPr>
                <a:t>2</a:t>
              </a:r>
              <a:r>
                <a:rPr lang="en-US" sz="1400" dirty="0">
                  <a:latin typeface="Arial" charset="0"/>
                </a:rPr>
                <a:t>, USNA, KTH, MIT, DTU, U. Pretoria</a:t>
              </a:r>
              <a:endParaRPr lang="en-US" sz="800" dirty="0">
                <a:latin typeface="Arial" charset="0"/>
              </a:endParaRPr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14300" y="2960688"/>
              <a:ext cx="1447800" cy="712787"/>
            </a:xfrm>
            <a:prstGeom prst="rect">
              <a:avLst/>
            </a:prstGeom>
            <a:solidFill>
              <a:srgbClr val="FCFFD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45720" rIns="45720" anchor="ctr"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</a:rPr>
                <a:t>Africa Regional Centre</a:t>
              </a:r>
            </a:p>
            <a:p>
              <a:pPr algn="ctr"/>
              <a:r>
                <a:rPr lang="en-US" sz="1200" dirty="0">
                  <a:latin typeface="Arial" charset="0"/>
                </a:rPr>
                <a:t>U. Pretoria</a:t>
              </a:r>
              <a:endParaRPr lang="en-US" sz="1400" dirty="0">
                <a:latin typeface="Arial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752600" y="2946400"/>
              <a:ext cx="1447800" cy="925513"/>
            </a:xfrm>
            <a:prstGeom prst="rect">
              <a:avLst/>
            </a:prstGeom>
            <a:solidFill>
              <a:srgbClr val="FCFFD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45720" rIns="45720" anchor="ctr"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</a:rPr>
                <a:t>N. American Regional Center</a:t>
              </a:r>
            </a:p>
            <a:p>
              <a:pPr algn="ctr"/>
              <a:r>
                <a:rPr lang="en-US" sz="1200" dirty="0">
                  <a:latin typeface="Arial" charset="0"/>
                </a:rPr>
                <a:t>MIT</a:t>
              </a:r>
              <a:endParaRPr lang="en-US" sz="1200" b="1" dirty="0">
                <a:latin typeface="Arial" charset="0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7627938" y="2916238"/>
              <a:ext cx="1349375" cy="749300"/>
            </a:xfrm>
            <a:prstGeom prst="rect">
              <a:avLst/>
            </a:prstGeom>
            <a:solidFill>
              <a:srgbClr val="FCFFD3"/>
            </a:solidFill>
            <a:ln w="1905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lIns="45720" rIns="4572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latin typeface="Arial" charset="0"/>
                </a:rPr>
                <a:t>Future regional centers</a:t>
              </a: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609600" y="5334000"/>
              <a:ext cx="3384550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45720" rIns="45720" anchor="ctr">
              <a:spAutoFit/>
            </a:bodyPr>
            <a:lstStyle/>
            <a:p>
              <a:pPr indent="228600"/>
              <a:r>
                <a:rPr lang="en-US" sz="2000" b="1">
                  <a:latin typeface="Arial" charset="0"/>
                </a:rPr>
                <a:t>Meetings</a:t>
              </a:r>
            </a:p>
            <a:p>
              <a:pPr indent="228600">
                <a:buFontTx/>
                <a:buChar char="•"/>
              </a:pPr>
              <a:r>
                <a:rPr lang="en-US" sz="2000">
                  <a:latin typeface="Arial" charset="0"/>
                </a:rPr>
                <a:t>Regular Regional Meetings</a:t>
              </a:r>
            </a:p>
            <a:p>
              <a:pPr indent="228600">
                <a:buFontTx/>
                <a:buChar char="•"/>
              </a:pPr>
              <a:r>
                <a:rPr lang="en-US" sz="2000">
                  <a:latin typeface="Arial" charset="0"/>
                </a:rPr>
                <a:t>Council Meetings</a:t>
              </a:r>
            </a:p>
            <a:p>
              <a:pPr indent="228600">
                <a:buFontTx/>
                <a:buChar char="•"/>
              </a:pPr>
              <a:r>
                <a:rPr lang="en-US" sz="2000">
                  <a:latin typeface="Arial" charset="0"/>
                </a:rPr>
                <a:t>CDIO Annual Conference</a:t>
              </a: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>
              <a:off x="792163" y="2430463"/>
              <a:ext cx="7497762" cy="79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" name="AutoShape 13"/>
            <p:cNvCxnSpPr>
              <a:cxnSpLocks noChangeShapeType="1"/>
              <a:stCxn id="10" idx="1"/>
              <a:endCxn id="7" idx="0"/>
            </p:cNvCxnSpPr>
            <p:nvPr/>
          </p:nvCxnSpPr>
          <p:spPr bwMode="auto">
            <a:xfrm>
              <a:off x="8289925" y="2438400"/>
              <a:ext cx="12700" cy="4683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4565650" y="2171700"/>
              <a:ext cx="6350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3" name="AutoShape 15"/>
            <p:cNvCxnSpPr>
              <a:cxnSpLocks noChangeShapeType="1"/>
            </p:cNvCxnSpPr>
            <p:nvPr/>
          </p:nvCxnSpPr>
          <p:spPr bwMode="auto">
            <a:xfrm>
              <a:off x="815948" y="2444750"/>
              <a:ext cx="0" cy="51276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4" name="AutoShape 16"/>
            <p:cNvCxnSpPr>
              <a:cxnSpLocks noChangeShapeType="1"/>
            </p:cNvCxnSpPr>
            <p:nvPr/>
          </p:nvCxnSpPr>
          <p:spPr bwMode="auto">
            <a:xfrm>
              <a:off x="2470150" y="2432050"/>
              <a:ext cx="0" cy="51276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5407025" y="2943225"/>
              <a:ext cx="1447800" cy="1290638"/>
            </a:xfrm>
            <a:prstGeom prst="rect">
              <a:avLst/>
            </a:prstGeom>
            <a:solidFill>
              <a:srgbClr val="CEFFF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45720" rIns="45720" anchor="ctr">
              <a:spAutoFit/>
            </a:bodyPr>
            <a:lstStyle/>
            <a:p>
              <a:pPr algn="ctr"/>
              <a:r>
                <a:rPr lang="en-US" sz="1400" b="1">
                  <a:latin typeface="Arial" charset="0"/>
                </a:rPr>
                <a:t>Nordic Regional Center</a:t>
              </a:r>
            </a:p>
            <a:p>
              <a:pPr algn="ctr"/>
              <a:r>
                <a:rPr lang="en-US" sz="1200">
                  <a:latin typeface="Arial" charset="0"/>
                </a:rPr>
                <a:t>Chalmers U.</a:t>
              </a:r>
            </a:p>
            <a:p>
              <a:pPr algn="ctr"/>
              <a:r>
                <a:rPr lang="en-US" sz="1200">
                  <a:latin typeface="Arial" charset="0"/>
                </a:rPr>
                <a:t>KTH</a:t>
              </a:r>
            </a:p>
            <a:p>
              <a:pPr algn="ctr"/>
              <a:r>
                <a:rPr lang="en-US" sz="1200">
                  <a:latin typeface="Arial" charset="0"/>
                </a:rPr>
                <a:t>Linköping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6750050" y="5240338"/>
              <a:ext cx="1579563" cy="1076325"/>
            </a:xfrm>
            <a:prstGeom prst="rect">
              <a:avLst/>
            </a:prstGeom>
            <a:solidFill>
              <a:srgbClr val="FF846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45720" rIns="45720" anchor="ctr">
              <a:spAutoFit/>
            </a:bodyPr>
            <a:lstStyle/>
            <a:p>
              <a:pPr algn="ctr"/>
              <a:r>
                <a:rPr lang="en-US" sz="1000" b="1">
                  <a:latin typeface="Arial" charset="0"/>
                </a:rPr>
                <a:t>Unaligned Collaborators</a:t>
              </a:r>
            </a:p>
            <a:p>
              <a:pPr algn="ctr"/>
              <a:r>
                <a:rPr lang="en-US" sz="900">
                  <a:latin typeface="Arial" charset="0"/>
                </a:rPr>
                <a:t>Hochschule Wismar</a:t>
              </a:r>
            </a:p>
            <a:p>
              <a:pPr algn="ctr"/>
              <a:r>
                <a:rPr lang="en-US" sz="900">
                  <a:latin typeface="Arial" charset="0"/>
                </a:rPr>
                <a:t>Hodgeschool Gent</a:t>
              </a:r>
            </a:p>
            <a:p>
              <a:pPr algn="ctr"/>
              <a:r>
                <a:rPr lang="en-US" sz="900">
                  <a:latin typeface="Arial" charset="0"/>
                </a:rPr>
                <a:t>Shantou U.</a:t>
              </a:r>
            </a:p>
            <a:p>
              <a:pPr algn="ctr"/>
              <a:r>
                <a:rPr lang="en-US" sz="900">
                  <a:latin typeface="Arial" charset="0"/>
                </a:rPr>
                <a:t>Singapore Polytechnic</a:t>
              </a:r>
            </a:p>
            <a:p>
              <a:pPr algn="ctr"/>
              <a:r>
                <a:rPr lang="en-US" sz="900">
                  <a:latin typeface="Arial" charset="0"/>
                </a:rPr>
                <a:t>U. Auckland</a:t>
              </a:r>
            </a:p>
            <a:p>
              <a:pPr algn="ctr"/>
              <a:r>
                <a:rPr lang="en-US" sz="900">
                  <a:latin typeface="Arial" charset="0"/>
                </a:rPr>
                <a:t>U. Sydney</a:t>
              </a:r>
            </a:p>
          </p:txBody>
        </p:sp>
        <p:cxnSp>
          <p:nvCxnSpPr>
            <p:cNvPr id="17" name="AutoShape 17"/>
            <p:cNvCxnSpPr>
              <a:cxnSpLocks noChangeShapeType="1"/>
            </p:cNvCxnSpPr>
            <p:nvPr/>
          </p:nvCxnSpPr>
          <p:spPr bwMode="auto">
            <a:xfrm>
              <a:off x="6105525" y="2433638"/>
              <a:ext cx="0" cy="5127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1582738" y="4019550"/>
              <a:ext cx="1735137" cy="1076325"/>
            </a:xfrm>
            <a:prstGeom prst="rect">
              <a:avLst/>
            </a:prstGeom>
            <a:solidFill>
              <a:srgbClr val="FF846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45720" rIns="45720" anchor="ctr">
              <a:spAutoFit/>
            </a:bodyPr>
            <a:lstStyle/>
            <a:p>
              <a:pPr algn="ctr"/>
              <a:r>
                <a:rPr lang="en-US" sz="1000" b="1">
                  <a:latin typeface="Arial" charset="0"/>
                </a:rPr>
                <a:t>Regional Collaborators</a:t>
              </a:r>
            </a:p>
            <a:p>
              <a:pPr algn="ctr"/>
              <a:r>
                <a:rPr lang="en-US" sz="900">
                  <a:latin typeface="Arial" charset="0"/>
                </a:rPr>
                <a:t>California State U., Northridge</a:t>
              </a:r>
            </a:p>
            <a:p>
              <a:pPr algn="ctr"/>
              <a:r>
                <a:rPr lang="en-US" sz="900">
                  <a:latin typeface="Arial" charset="0"/>
                </a:rPr>
                <a:t>Daniel Webster College</a:t>
              </a:r>
            </a:p>
            <a:p>
              <a:pPr algn="ctr"/>
              <a:r>
                <a:rPr lang="en-US" sz="900">
                  <a:latin typeface="Arial" charset="0"/>
                </a:rPr>
                <a:t>École Polytechnique, Montreal</a:t>
              </a:r>
            </a:p>
            <a:p>
              <a:pPr algn="ctr"/>
              <a:r>
                <a:rPr lang="en-US" sz="900">
                  <a:latin typeface="Arial" charset="0"/>
                </a:rPr>
                <a:t>Queen’s U. Kingston, Ont.</a:t>
              </a:r>
            </a:p>
            <a:p>
              <a:pPr algn="ctr"/>
              <a:r>
                <a:rPr lang="en-US" sz="900">
                  <a:latin typeface="Arial" charset="0"/>
                </a:rPr>
                <a:t>US Naval Academy </a:t>
              </a:r>
            </a:p>
            <a:p>
              <a:pPr algn="ctr"/>
              <a:r>
                <a:rPr lang="en-US" sz="900">
                  <a:latin typeface="Arial" charset="0"/>
                </a:rPr>
                <a:t>U. Colorado, Boulder</a:t>
              </a:r>
              <a:endParaRPr lang="en-US" sz="2000">
                <a:latin typeface="Arial" charset="0"/>
              </a:endParaRPr>
            </a:p>
          </p:txBody>
        </p:sp>
        <p:cxnSp>
          <p:nvCxnSpPr>
            <p:cNvPr id="19" name="AutoShape 20"/>
            <p:cNvCxnSpPr>
              <a:cxnSpLocks noChangeShapeType="1"/>
              <a:endCxn id="18" idx="0"/>
            </p:cNvCxnSpPr>
            <p:nvPr/>
          </p:nvCxnSpPr>
          <p:spPr bwMode="auto">
            <a:xfrm>
              <a:off x="2447925" y="3740150"/>
              <a:ext cx="3175" cy="279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20" name="Rectangle 22"/>
            <p:cNvSpPr>
              <a:spLocks noChangeArrowheads="1"/>
            </p:cNvSpPr>
            <p:nvPr/>
          </p:nvSpPr>
          <p:spPr bwMode="auto">
            <a:xfrm>
              <a:off x="3608388" y="2930525"/>
              <a:ext cx="1447800" cy="1108075"/>
            </a:xfrm>
            <a:prstGeom prst="rect">
              <a:avLst/>
            </a:prstGeom>
            <a:solidFill>
              <a:srgbClr val="FCFFD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45720" rIns="45720" anchor="ctr">
              <a:spAutoFit/>
            </a:bodyPr>
            <a:lstStyle/>
            <a:p>
              <a:pPr algn="ctr"/>
              <a:r>
                <a:rPr lang="en-US" sz="1400" b="1">
                  <a:latin typeface="Arial" charset="0"/>
                </a:rPr>
                <a:t>UK-Ireland Regional Center</a:t>
              </a:r>
            </a:p>
            <a:p>
              <a:pPr algn="ctr"/>
              <a:r>
                <a:rPr lang="en-US" sz="1200">
                  <a:latin typeface="Arial" charset="0"/>
                </a:rPr>
                <a:t>Queen’s, Belfast</a:t>
              </a:r>
            </a:p>
            <a:p>
              <a:pPr algn="ctr"/>
              <a:r>
                <a:rPr lang="en-US" sz="1200">
                  <a:latin typeface="Arial" charset="0"/>
                </a:rPr>
                <a:t>U. Liverpool</a:t>
              </a:r>
              <a:endParaRPr lang="en-US" sz="1200" b="1">
                <a:latin typeface="Arial" charset="0"/>
              </a:endParaRPr>
            </a:p>
          </p:txBody>
        </p:sp>
        <p:cxnSp>
          <p:nvCxnSpPr>
            <p:cNvPr id="21" name="AutoShape 23"/>
            <p:cNvCxnSpPr>
              <a:cxnSpLocks noChangeShapeType="1"/>
            </p:cNvCxnSpPr>
            <p:nvPr/>
          </p:nvCxnSpPr>
          <p:spPr bwMode="auto">
            <a:xfrm>
              <a:off x="4313238" y="2432050"/>
              <a:ext cx="0" cy="51276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7483475" y="2439988"/>
              <a:ext cx="30163" cy="2770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27"/>
            <p:cNvSpPr>
              <a:spLocks noChangeArrowheads="1"/>
            </p:cNvSpPr>
            <p:nvPr/>
          </p:nvSpPr>
          <p:spPr bwMode="auto">
            <a:xfrm>
              <a:off x="3568700" y="4476750"/>
              <a:ext cx="1541463" cy="530225"/>
            </a:xfrm>
            <a:prstGeom prst="rect">
              <a:avLst/>
            </a:prstGeom>
            <a:solidFill>
              <a:srgbClr val="FF846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45720" rIns="45720" anchor="ctr">
              <a:spAutoFit/>
            </a:bodyPr>
            <a:lstStyle/>
            <a:p>
              <a:pPr algn="ctr"/>
              <a:r>
                <a:rPr lang="en-US" sz="1000" b="1">
                  <a:latin typeface="Arial" charset="0"/>
                </a:rPr>
                <a:t>Regional Collaborators</a:t>
              </a:r>
            </a:p>
            <a:p>
              <a:pPr algn="ctr"/>
              <a:r>
                <a:rPr lang="en-US" sz="900">
                  <a:latin typeface="Arial" charset="0"/>
                </a:rPr>
                <a:t>U. Bristol</a:t>
              </a:r>
            </a:p>
            <a:p>
              <a:pPr algn="ctr"/>
              <a:r>
                <a:rPr lang="en-US" sz="900">
                  <a:latin typeface="Arial" charset="0"/>
                </a:rPr>
                <a:t>Lancaster University</a:t>
              </a:r>
              <a:endParaRPr lang="en-US" sz="2000">
                <a:latin typeface="Arial" charset="0"/>
              </a:endParaRPr>
            </a:p>
          </p:txBody>
        </p:sp>
        <p:cxnSp>
          <p:nvCxnSpPr>
            <p:cNvPr id="24" name="AutoShape 28"/>
            <p:cNvCxnSpPr>
              <a:cxnSpLocks noChangeShapeType="1"/>
              <a:stCxn id="20" idx="2"/>
              <a:endCxn id="23" idx="0"/>
            </p:cNvCxnSpPr>
            <p:nvPr/>
          </p:nvCxnSpPr>
          <p:spPr bwMode="auto">
            <a:xfrm>
              <a:off x="4332288" y="4038600"/>
              <a:ext cx="7937" cy="4381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25" name="Rectangle 29"/>
            <p:cNvSpPr>
              <a:spLocks noChangeArrowheads="1"/>
            </p:cNvSpPr>
            <p:nvPr/>
          </p:nvSpPr>
          <p:spPr bwMode="auto">
            <a:xfrm>
              <a:off x="5397500" y="4486275"/>
              <a:ext cx="1541463" cy="530225"/>
            </a:xfrm>
            <a:prstGeom prst="rect">
              <a:avLst/>
            </a:prstGeom>
            <a:solidFill>
              <a:srgbClr val="FF846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45720" rIns="45720" anchor="ctr">
              <a:spAutoFit/>
            </a:bodyPr>
            <a:lstStyle/>
            <a:p>
              <a:pPr algn="ctr"/>
              <a:r>
                <a:rPr lang="en-US" sz="1000" b="1">
                  <a:latin typeface="Arial" charset="0"/>
                </a:rPr>
                <a:t>Regional Collaborators</a:t>
              </a:r>
            </a:p>
            <a:p>
              <a:pPr algn="ctr"/>
              <a:r>
                <a:rPr lang="en-US" sz="900">
                  <a:latin typeface="Arial" charset="0"/>
                </a:rPr>
                <a:t>Technical U. of Denmark</a:t>
              </a:r>
            </a:p>
            <a:p>
              <a:pPr algn="ctr"/>
              <a:r>
                <a:rPr lang="en-US" sz="900">
                  <a:latin typeface="Arial" charset="0"/>
                </a:rPr>
                <a:t>Umeå University</a:t>
              </a:r>
              <a:endParaRPr lang="en-US">
                <a:latin typeface="Times" pitchFamily="1" charset="0"/>
              </a:endParaRPr>
            </a:p>
          </p:txBody>
        </p:sp>
        <p:cxnSp>
          <p:nvCxnSpPr>
            <p:cNvPr id="26" name="AutoShape 30"/>
            <p:cNvCxnSpPr>
              <a:cxnSpLocks noChangeShapeType="1"/>
              <a:endCxn id="25" idx="0"/>
            </p:cNvCxnSpPr>
            <p:nvPr/>
          </p:nvCxnSpPr>
          <p:spPr bwMode="auto">
            <a:xfrm flipH="1">
              <a:off x="6169025" y="4164013"/>
              <a:ext cx="1588" cy="322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0" cy="105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6126480" cy="59612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6413" y="4430713"/>
            <a:ext cx="3067050" cy="19177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5775325" y="2354263"/>
            <a:ext cx="2784475" cy="1447800"/>
            <a:chOff x="3638" y="1483"/>
            <a:chExt cx="1754" cy="912"/>
          </a:xfrm>
        </p:grpSpPr>
        <p:sp>
          <p:nvSpPr>
            <p:cNvPr id="5" name="AutoShape 6"/>
            <p:cNvSpPr>
              <a:spLocks noChangeArrowheads="1"/>
            </p:cNvSpPr>
            <p:nvPr/>
          </p:nvSpPr>
          <p:spPr bwMode="auto">
            <a:xfrm>
              <a:off x="3656" y="1483"/>
              <a:ext cx="1736" cy="912"/>
            </a:xfrm>
            <a:prstGeom prst="wedgeEllipseCallout">
              <a:avLst>
                <a:gd name="adj1" fmla="val 33236"/>
                <a:gd name="adj2" fmla="val 12346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3638" y="1814"/>
              <a:ext cx="17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Arial" charset="0"/>
                </a:rPr>
                <a:t>Visit www.cdio.org!</a:t>
              </a:r>
            </a:p>
          </p:txBody>
        </p:sp>
      </p:grp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2700" y="0"/>
            <a:ext cx="9144000" cy="96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/>
              <a:t>REFERENCE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4343400"/>
          </a:xfrm>
        </p:spPr>
        <p:txBody>
          <a:bodyPr>
            <a:normAutofit/>
          </a:bodyPr>
          <a:lstStyle/>
          <a:p>
            <a:pPr marL="463550" indent="-463550">
              <a:buNone/>
            </a:pPr>
            <a:r>
              <a:rPr lang="en-US" sz="2000" dirty="0" smtClean="0"/>
              <a:t>Crawley, E.F. (2001).  </a:t>
            </a:r>
            <a:r>
              <a:rPr lang="en-US" sz="2000" i="1" dirty="0" smtClean="0"/>
              <a:t>The CDIO syllabus. A statement of goals for undergraduate engineering education</a:t>
            </a:r>
            <a:r>
              <a:rPr lang="en-US" sz="2000" dirty="0" smtClean="0"/>
              <a:t>.  Massachusetts:  MIT</a:t>
            </a:r>
          </a:p>
          <a:p>
            <a:pPr marL="463550" indent="-463550">
              <a:buNone/>
            </a:pPr>
            <a:r>
              <a:rPr lang="en-US" sz="2000" dirty="0" smtClean="0"/>
              <a:t>Crawley, E.F. (2002).  Creating the CDIO syllabus, a universal template for engineering education.  </a:t>
            </a:r>
            <a:r>
              <a:rPr lang="en-US" sz="2000" i="1" dirty="0" smtClean="0"/>
              <a:t>32</a:t>
            </a:r>
            <a:r>
              <a:rPr lang="en-US" sz="2000" i="1" baseline="30000" dirty="0" smtClean="0"/>
              <a:t>nd</a:t>
            </a:r>
            <a:r>
              <a:rPr lang="en-US" sz="2000" i="1" dirty="0" smtClean="0"/>
              <a:t> ASEE/IEEE Frontiers in Education Conference, </a:t>
            </a:r>
            <a:r>
              <a:rPr lang="en-US" sz="2000" dirty="0" smtClean="0"/>
              <a:t>Nov 6-9, 2002, Boston.  </a:t>
            </a:r>
          </a:p>
          <a:p>
            <a:pPr marL="463550" indent="-463550">
              <a:buNone/>
            </a:pPr>
            <a:r>
              <a:rPr lang="en-US" sz="2000" dirty="0" smtClean="0"/>
              <a:t>Crawley, E.F., </a:t>
            </a:r>
            <a:r>
              <a:rPr lang="en-US" sz="2000" dirty="0" err="1" smtClean="0"/>
              <a:t>Malmqvist</a:t>
            </a:r>
            <a:r>
              <a:rPr lang="en-US" sz="2000" dirty="0" smtClean="0"/>
              <a:t>, J., Lucas, W. A., &amp; </a:t>
            </a:r>
            <a:r>
              <a:rPr lang="en-US" sz="2000" dirty="0" err="1" smtClean="0"/>
              <a:t>Brodeur</a:t>
            </a:r>
            <a:r>
              <a:rPr lang="en-US" sz="2000" dirty="0" smtClean="0"/>
              <a:t>, D.R. (2011).  The CDIO syllabus v2.0.  An updated statement of goals for engineering education.  In </a:t>
            </a:r>
            <a:r>
              <a:rPr lang="en-US" sz="2000" i="1" dirty="0" smtClean="0"/>
              <a:t>Proceedings of the 7</a:t>
            </a:r>
            <a:r>
              <a:rPr lang="en-US" sz="2000" i="1" baseline="30000" dirty="0" smtClean="0"/>
              <a:t>th</a:t>
            </a:r>
            <a:r>
              <a:rPr lang="en-US" sz="2000" i="1" dirty="0" smtClean="0"/>
              <a:t> International CDIO Conference, Technical University of Denmark.  </a:t>
            </a:r>
            <a:r>
              <a:rPr lang="en-US" sz="2000" dirty="0" smtClean="0"/>
              <a:t>Copenhagen: June 20-23, 2011.  </a:t>
            </a:r>
          </a:p>
          <a:p>
            <a:pPr marL="463550" indent="-463550">
              <a:buNone/>
            </a:pPr>
            <a:r>
              <a:rPr lang="en-US" sz="2000" dirty="0" err="1" smtClean="0"/>
              <a:t>Delors</a:t>
            </a:r>
            <a:r>
              <a:rPr lang="en-US" sz="2000" dirty="0" smtClean="0"/>
              <a:t>, J. et al. (1996).  The treasure within:  Report to UNESCO of the International </a:t>
            </a:r>
            <a:r>
              <a:rPr lang="en-US" sz="2000" dirty="0" err="1" smtClean="0"/>
              <a:t>Commision</a:t>
            </a:r>
            <a:r>
              <a:rPr lang="en-US" sz="2000" dirty="0" smtClean="0"/>
              <a:t> on Education for the 21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century.  Paris:  UNESCO Publishing.</a:t>
            </a:r>
          </a:p>
          <a:p>
            <a:pPr marL="463550" indent="-463550" algn="ctr">
              <a:buNone/>
            </a:pPr>
            <a:endParaRPr lang="en-US" sz="2000" dirty="0" smtClean="0"/>
          </a:p>
          <a:p>
            <a:pPr marL="463550" indent="-463550">
              <a:buNone/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088777"/>
            <a:ext cx="838200" cy="81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15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  <p:pic>
        <p:nvPicPr>
          <p:cNvPr id="52226" name="Picture 2" descr="http://handmaidcraft.files.wordpress.com/2014/09/thank-yo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8961120" cy="6109118"/>
          </a:xfrm>
          <a:prstGeom prst="rect">
            <a:avLst/>
          </a:prstGeom>
          <a:noFill/>
        </p:spPr>
      </p:pic>
      <p:grpSp>
        <p:nvGrpSpPr>
          <p:cNvPr id="4" name="Group 3"/>
          <p:cNvGrpSpPr/>
          <p:nvPr/>
        </p:nvGrpSpPr>
        <p:grpSpPr>
          <a:xfrm>
            <a:off x="29496" y="6303252"/>
            <a:ext cx="9099756" cy="561347"/>
            <a:chOff x="29496" y="6303252"/>
            <a:chExt cx="9099756" cy="5613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" y="6324599"/>
              <a:ext cx="1108210" cy="540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07" y="6324600"/>
              <a:ext cx="1646989" cy="533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8" name="Picture 7" descr="cdio_log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Arial Rounded MT Bold" pitchFamily="34" charset="0"/>
              </a:rPr>
              <a:t>CDIO</a:t>
            </a:r>
            <a:r>
              <a:rPr lang="en-US" dirty="0" smtClean="0">
                <a:latin typeface="Arial Rounded MT Bold" pitchFamily="34" charset="0"/>
              </a:rPr>
              <a:t>:  the initiators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4" name="Content Placeholder 3" descr="http://upload.wikimedia.org/wikipedia/en/thumb/4/44/MIT_Seal.svg/429px-MIT_Seal.svg.png"/>
          <p:cNvPicPr>
            <a:picLocks noGrp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95400" y="14478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914400" y="3124200"/>
            <a:ext cx="7772400" cy="33528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CDIO concept:   </a:t>
            </a:r>
            <a:r>
              <a:rPr lang="en-US" dirty="0" smtClean="0"/>
              <a:t>late 1990s</a:t>
            </a:r>
          </a:p>
          <a:p>
            <a:pPr>
              <a:buNone/>
            </a:pPr>
            <a:r>
              <a:rPr lang="en-US" dirty="0" smtClean="0"/>
              <a:t>     Massachusetts Institute of Technology (MIT)</a:t>
            </a:r>
          </a:p>
          <a:p>
            <a:pPr>
              <a:buNone/>
            </a:pPr>
            <a:endParaRPr lang="en-US" dirty="0" smtClean="0"/>
          </a:p>
          <a:p>
            <a:r>
              <a:rPr lang="en-US" b="1" dirty="0" smtClean="0"/>
              <a:t>CDIO initiative:  </a:t>
            </a:r>
            <a:r>
              <a:rPr lang="en-US" dirty="0" smtClean="0"/>
              <a:t>2000</a:t>
            </a:r>
          </a:p>
          <a:p>
            <a:pPr>
              <a:buNone/>
            </a:pPr>
            <a:r>
              <a:rPr lang="en-US" dirty="0" smtClean="0"/>
              <a:t>	MIT in collaboration with 3 Swedish Institutions:  Chalmers University of Technology, </a:t>
            </a:r>
          </a:p>
          <a:p>
            <a:pPr>
              <a:buNone/>
            </a:pPr>
            <a:r>
              <a:rPr lang="en-US" dirty="0" smtClean="0"/>
              <a:t>     </a:t>
            </a:r>
            <a:r>
              <a:rPr lang="en-US" dirty="0" err="1" smtClean="0"/>
              <a:t>Linköping</a:t>
            </a:r>
            <a:r>
              <a:rPr lang="en-US" dirty="0" smtClean="0"/>
              <a:t> University </a:t>
            </a:r>
          </a:p>
          <a:p>
            <a:pPr>
              <a:buNone/>
            </a:pPr>
            <a:r>
              <a:rPr lang="en-US" dirty="0" smtClean="0"/>
              <a:t>     Royal Institute of Technology (KTH)  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447800"/>
            <a:ext cx="1556201" cy="145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6946" y="1447800"/>
            <a:ext cx="160667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3477" y="1295400"/>
            <a:ext cx="150372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369325" y="6303252"/>
            <a:ext cx="2759927" cy="542584"/>
            <a:chOff x="6369325" y="6303252"/>
            <a:chExt cx="2759927" cy="54258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3" name="Picture 12" descr="cdio_logo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757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Arial Rounded MT Bold" pitchFamily="34" charset="0"/>
              </a:rPr>
              <a:t>CDIO</a:t>
            </a:r>
            <a:r>
              <a:rPr lang="en-US" sz="2800" dirty="0" smtClean="0">
                <a:latin typeface="Arial Rounded MT Bold" pitchFamily="34" charset="0"/>
              </a:rPr>
              <a:t> Initiative:  who are involved?</a:t>
            </a:r>
            <a:endParaRPr lang="en-US" sz="2800" dirty="0">
              <a:latin typeface="Arial Rounded MT Bold" pitchFamily="34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685800" y="1295400"/>
          <a:ext cx="8001000" cy="4830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2E8-BC79-460F-AE99-210545731BB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0200" y="4572000"/>
            <a:ext cx="126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6369325" y="6303252"/>
            <a:ext cx="2759927" cy="542584"/>
            <a:chOff x="6369325" y="6303252"/>
            <a:chExt cx="2759927" cy="5425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230" y="6303252"/>
              <a:ext cx="1587022" cy="540000"/>
            </a:xfrm>
            <a:prstGeom prst="rect">
              <a:avLst/>
            </a:prstGeom>
          </p:spPr>
        </p:pic>
        <p:pic>
          <p:nvPicPr>
            <p:cNvPr id="12" name="Picture 11" descr="cdio_logo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69325" y="6305836"/>
              <a:ext cx="1127433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44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3189</Words>
  <Application>Microsoft Office PowerPoint</Application>
  <PresentationFormat>On-screen Show (4:3)</PresentationFormat>
  <Paragraphs>551</Paragraphs>
  <Slides>75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Introduction to CDIO </vt:lpstr>
      <vt:lpstr>MISMATCH   Engineering Education  VS  INDUSTRY DEMAND OF ENGINEERS</vt:lpstr>
      <vt:lpstr>Cont…Background</vt:lpstr>
      <vt:lpstr>Cont…Background</vt:lpstr>
      <vt:lpstr>What about in Malaysia?</vt:lpstr>
      <vt:lpstr>TENSION  between 2 NEEDS in  engineering education:</vt:lpstr>
      <vt:lpstr>PowerPoint Presentation</vt:lpstr>
      <vt:lpstr>CDIO:  the initiators</vt:lpstr>
      <vt:lpstr>CDIO Initiative:  who are involved?</vt:lpstr>
      <vt:lpstr>STEPS in developing CDIO framework by applying engineering problem-solving paradigm: </vt:lpstr>
      <vt:lpstr>5 engineering tracks and the specific set of skills  which support them (Crawley et al, 2011):</vt:lpstr>
      <vt:lpstr>GENERIC SET OF SKILLS NEEDED  BY ALL ENGINEERS (Crawley et al, 2011):</vt:lpstr>
      <vt:lpstr>The general objective of the CDIO Syllabus which summarizes a set of knowledge, skills, and attitudes that alumni, industry, and academia desire in a future generation of young engineers. </vt:lpstr>
      <vt:lpstr>What is CDIO?</vt:lpstr>
      <vt:lpstr>CDIO Initiative &amp; Approach Today …</vt:lpstr>
      <vt:lpstr>CDIO Approach</vt:lpstr>
      <vt:lpstr>The CDIO Initiative – 3 Goals</vt:lpstr>
      <vt:lpstr>CDIO is </vt:lpstr>
      <vt:lpstr>NoU between Dept. of Polytechnic Education &amp; Singapore Polytechnic on 6 May 2014 at Galeria PjH, JPP.</vt:lpstr>
      <vt:lpstr>CDIO TRAINING WORKSHOPS JOINTLY ORGANIZED BY TEMASEK FOUNDATION, SINGAPORE POLYTECHNIC AND POLITEKNIK MALAYSIA IN 2013-2014</vt:lpstr>
      <vt:lpstr>PowerPoint Presentation</vt:lpstr>
      <vt:lpstr>Current vs CDIO: Where are we now??</vt:lpstr>
      <vt:lpstr>TO CLOSE THE GAP: CDIO INITIATIVE</vt:lpstr>
      <vt:lpstr>PowerPoint Presentation</vt:lpstr>
      <vt:lpstr>PowerPoint Presentation</vt:lpstr>
      <vt:lpstr>PowerPoint Presentation</vt:lpstr>
      <vt:lpstr>How CDIO syllabus relates to  UNESCO 4 Pillars of Learning</vt:lpstr>
      <vt:lpstr>PowerPoint Presentation</vt:lpstr>
      <vt:lpstr>PowerPoint Presentation</vt:lpstr>
      <vt:lpstr>PowerPoint Presentation</vt:lpstr>
      <vt:lpstr>12 CDIO STANDARDS:</vt:lpstr>
      <vt:lpstr>Standard #1: CDIO as the Context</vt:lpstr>
      <vt:lpstr>The Marshmallow Challenge</vt:lpstr>
      <vt:lpstr>Marshmallow Debriefing …</vt:lpstr>
      <vt:lpstr>Eggsperiment Debriefing …</vt:lpstr>
      <vt:lpstr>Eggsperiment Debriefing …</vt:lpstr>
      <vt:lpstr>CDIO Approach</vt:lpstr>
      <vt:lpstr>What is CDIO?</vt:lpstr>
      <vt:lpstr>Singapore Polytechnic Mechanical Engineering Year 1 Project – Formula 1 Model Racing Car </vt:lpstr>
      <vt:lpstr>PowerPoint Presentation</vt:lpstr>
      <vt:lpstr>PowerPoint Presentation</vt:lpstr>
      <vt:lpstr>Rubric for the final assessment</vt:lpstr>
      <vt:lpstr>PowerPoint Presentation</vt:lpstr>
      <vt:lpstr>PowerPoint Presentation</vt:lpstr>
      <vt:lpstr>PowerPoint Presentation</vt:lpstr>
      <vt:lpstr>What about for JTM Year 1 Project?</vt:lpstr>
      <vt:lpstr>Standard #2: Learning outcomes </vt:lpstr>
      <vt:lpstr>PowerPoint Presentation</vt:lpstr>
      <vt:lpstr>Standard #3:  Integrated curriculum</vt:lpstr>
      <vt:lpstr>PowerPoint Presentation</vt:lpstr>
      <vt:lpstr>Std #5: Design-implement experience  </vt:lpstr>
      <vt:lpstr>Std #5: Design-implement experience  </vt:lpstr>
      <vt:lpstr>Std #6: Work Spaces</vt:lpstr>
      <vt:lpstr>PowerPoint Presentation</vt:lpstr>
      <vt:lpstr>Std #7: Integrated learning experience  </vt:lpstr>
      <vt:lpstr>Std #7: Integrated learning experience  </vt:lpstr>
      <vt:lpstr>Std #7: Integrated learning experience  </vt:lpstr>
      <vt:lpstr>Std #7: Integrated learning experience  </vt:lpstr>
      <vt:lpstr>PowerPoint Presentation</vt:lpstr>
      <vt:lpstr>PowerPoint Presentation</vt:lpstr>
      <vt:lpstr>PowerPoint Presentation</vt:lpstr>
      <vt:lpstr>Standard #9: Enhancement of faculty CDIO Competence </vt:lpstr>
      <vt:lpstr>Standard #9: Enhancement of faculty CDIO Competence </vt:lpstr>
      <vt:lpstr>Standard #9: Enhancement of faculty CDIO Competence </vt:lpstr>
      <vt:lpstr>PowerPoint Presentation</vt:lpstr>
      <vt:lpstr>Standard # 10: Enhancement of Faculty Teaching Competence </vt:lpstr>
      <vt:lpstr>Standard # 10: Enhancement of Faculty Teaching Competence </vt:lpstr>
      <vt:lpstr>Standard #11: CDIO Skills Assessment </vt:lpstr>
      <vt:lpstr>Standard #11: Learning  Assessment Standard #12: Programme Assessment </vt:lpstr>
      <vt:lpstr>PowerPoint Presentation</vt:lpstr>
      <vt:lpstr>PowerPoint Presentation</vt:lpstr>
      <vt:lpstr>PowerPoint Presentation</vt:lpstr>
      <vt:lpstr>PowerPoint Presentation</vt:lpstr>
      <vt:lpstr>REFERENCE:</vt:lpstr>
      <vt:lpstr>Thank you.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CDIO -</dc:title>
  <dc:creator>user</dc:creator>
  <cp:lastModifiedBy>Administrator</cp:lastModifiedBy>
  <cp:revision>228</cp:revision>
  <dcterms:created xsi:type="dcterms:W3CDTF">2014-10-19T17:47:10Z</dcterms:created>
  <dcterms:modified xsi:type="dcterms:W3CDTF">2015-04-13T09:14:42Z</dcterms:modified>
</cp:coreProperties>
</file>